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32"/>
  </p:notesMasterIdLst>
  <p:handoutMasterIdLst>
    <p:handoutMasterId r:id="rId33"/>
  </p:handoutMasterIdLst>
  <p:sldIdLst>
    <p:sldId id="325" r:id="rId3"/>
    <p:sldId id="342" r:id="rId4"/>
    <p:sldId id="333" r:id="rId5"/>
    <p:sldId id="305" r:id="rId6"/>
    <p:sldId id="331" r:id="rId7"/>
    <p:sldId id="344" r:id="rId8"/>
    <p:sldId id="339" r:id="rId9"/>
    <p:sldId id="345" r:id="rId10"/>
    <p:sldId id="346" r:id="rId11"/>
    <p:sldId id="340" r:id="rId12"/>
    <p:sldId id="347" r:id="rId13"/>
    <p:sldId id="295" r:id="rId14"/>
    <p:sldId id="348" r:id="rId15"/>
    <p:sldId id="285" r:id="rId16"/>
    <p:sldId id="341" r:id="rId17"/>
    <p:sldId id="349" r:id="rId18"/>
    <p:sldId id="343" r:id="rId19"/>
    <p:sldId id="352" r:id="rId20"/>
    <p:sldId id="350" r:id="rId21"/>
    <p:sldId id="353" r:id="rId22"/>
    <p:sldId id="265" r:id="rId23"/>
    <p:sldId id="359" r:id="rId24"/>
    <p:sldId id="336" r:id="rId25"/>
    <p:sldId id="338" r:id="rId26"/>
    <p:sldId id="354" r:id="rId27"/>
    <p:sldId id="351" r:id="rId28"/>
    <p:sldId id="296" r:id="rId29"/>
    <p:sldId id="358" r:id="rId30"/>
    <p:sldId id="262"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18E87B-D880-4750-BFD7-AD99A9135DB7}">
          <p14:sldIdLst>
            <p14:sldId id="325"/>
            <p14:sldId id="342"/>
            <p14:sldId id="333"/>
            <p14:sldId id="305"/>
            <p14:sldId id="331"/>
            <p14:sldId id="344"/>
            <p14:sldId id="339"/>
            <p14:sldId id="345"/>
            <p14:sldId id="346"/>
            <p14:sldId id="340"/>
            <p14:sldId id="347"/>
            <p14:sldId id="295"/>
            <p14:sldId id="348"/>
            <p14:sldId id="285"/>
            <p14:sldId id="341"/>
            <p14:sldId id="349"/>
            <p14:sldId id="343"/>
            <p14:sldId id="352"/>
            <p14:sldId id="350"/>
            <p14:sldId id="353"/>
            <p14:sldId id="265"/>
            <p14:sldId id="359"/>
            <p14:sldId id="336"/>
            <p14:sldId id="338"/>
            <p14:sldId id="354"/>
            <p14:sldId id="351"/>
            <p14:sldId id="296"/>
            <p14:sldId id="358"/>
            <p14:sldId id="262"/>
          </p14:sldIdLst>
        </p14:section>
      </p14:sectionLst>
    </p:ext>
    <p:ext uri="{EFAFB233-063F-42B5-8137-9DF3F51BA10A}">
      <p15:sldGuideLst xmlns:p15="http://schemas.microsoft.com/office/powerpoint/2012/main">
        <p15:guide id="2" pos="3613" userDrawn="1">
          <p15:clr>
            <a:srgbClr val="A4A3A4"/>
          </p15:clr>
        </p15:guide>
        <p15:guide id="3" orient="horz" pos="1797" userDrawn="1">
          <p15:clr>
            <a:srgbClr val="A4A3A4"/>
          </p15:clr>
        </p15:guide>
        <p15:guide id="4" pos="40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981D3-0EA1-8D02-041A-3490D2C8236F}" name="Tom Hargreaves" initials="TH" userId="Tom Hargreav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B6E4"/>
    <a:srgbClr val="00336C"/>
    <a:srgbClr val="4690BD"/>
    <a:srgbClr val="648AAD"/>
    <a:srgbClr val="4E79A1"/>
    <a:srgbClr val="7A9AB9"/>
    <a:srgbClr val="286CAA"/>
    <a:srgbClr val="00142A"/>
    <a:srgbClr val="EEF7FC"/>
    <a:srgbClr val="CAE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4660"/>
  </p:normalViewPr>
  <p:slideViewPr>
    <p:cSldViewPr snapToGrid="0">
      <p:cViewPr varScale="1">
        <p:scale>
          <a:sx n="99" d="100"/>
          <a:sy n="99" d="100"/>
        </p:scale>
        <p:origin x="84" y="102"/>
      </p:cViewPr>
      <p:guideLst>
        <p:guide pos="3613"/>
        <p:guide orient="horz" pos="1797"/>
        <p:guide pos="40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0797628298613"/>
          <c:y val="0.13299947935955858"/>
          <c:w val="0.87292023717013867"/>
          <c:h val="0.70052439764047914"/>
        </c:manualLayout>
      </c:layout>
      <c:barChart>
        <c:barDir val="col"/>
        <c:grouping val="stacked"/>
        <c:varyColors val="0"/>
        <c:ser>
          <c:idx val="0"/>
          <c:order val="0"/>
          <c:tx>
            <c:strRef>
              <c:f>Sheet1!$B$1</c:f>
              <c:strCache>
                <c:ptCount val="1"/>
                <c:pt idx="0">
                  <c:v>EMA</c:v>
                </c:pt>
              </c:strCache>
            </c:strRef>
          </c:tx>
          <c:spPr>
            <a:solidFill>
              <a:schemeClr val="accent1"/>
            </a:solidFill>
            <a:ln>
              <a:noFill/>
            </a:ln>
            <a:effectLst/>
          </c:spPr>
          <c:invertIfNegative val="0"/>
          <c:dLbls>
            <c:dLbl>
              <c:idx val="0"/>
              <c:tx>
                <c:rich>
                  <a:bodyPr/>
                  <a:lstStyle/>
                  <a:p>
                    <a:fld id="{81FDF27E-89CB-4DE9-99E4-298ADE775F00}"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C21-4ED3-91B6-B8F5078A60E9}"/>
                </c:ext>
              </c:extLst>
            </c:dLbl>
            <c:dLbl>
              <c:idx val="1"/>
              <c:tx>
                <c:rich>
                  <a:bodyPr/>
                  <a:lstStyle/>
                  <a:p>
                    <a:fld id="{AAA36E29-BB90-4B7A-BA35-F4E63B1CF120}"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C21-4ED3-91B6-B8F5078A60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4</c:v>
                </c:pt>
                <c:pt idx="1">
                  <c:v>4</c:v>
                </c:pt>
              </c:numCache>
            </c:numRef>
          </c:val>
          <c:extLst>
            <c:ext xmlns:c16="http://schemas.microsoft.com/office/drawing/2014/chart" uri="{C3380CC4-5D6E-409C-BE32-E72D297353CC}">
              <c16:uniqueId val="{00000000-B931-469B-9D4D-E765299A1D91}"/>
            </c:ext>
          </c:extLst>
        </c:ser>
        <c:ser>
          <c:idx val="1"/>
          <c:order val="1"/>
          <c:tx>
            <c:strRef>
              <c:f>Sheet1!$C$1</c:f>
              <c:strCache>
                <c:ptCount val="1"/>
                <c:pt idx="0">
                  <c:v>STN</c:v>
                </c:pt>
              </c:strCache>
            </c:strRef>
          </c:tx>
          <c:spPr>
            <a:solidFill>
              <a:schemeClr val="accent2"/>
            </a:solidFill>
            <a:ln>
              <a:noFill/>
            </a:ln>
            <a:effectLst/>
          </c:spPr>
          <c:invertIfNegative val="0"/>
          <c:dLbls>
            <c:dLbl>
              <c:idx val="1"/>
              <c:tx>
                <c:rich>
                  <a:bodyPr/>
                  <a:lstStyle/>
                  <a:p>
                    <a:fld id="{CF937B36-FC74-4D16-A45C-D0EEB407DE30}"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C21-4ED3-91B6-B8F5078A60E9}"/>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Sheet1!$C$2:$C$3</c:f>
              <c:numCache>
                <c:formatCode>General</c:formatCode>
                <c:ptCount val="2"/>
                <c:pt idx="0">
                  <c:v>29.9</c:v>
                </c:pt>
                <c:pt idx="1">
                  <c:v>30</c:v>
                </c:pt>
              </c:numCache>
            </c:numRef>
          </c:val>
          <c:extLst>
            <c:ext xmlns:c16="http://schemas.microsoft.com/office/drawing/2014/chart" uri="{C3380CC4-5D6E-409C-BE32-E72D297353CC}">
              <c16:uniqueId val="{00000001-B931-469B-9D4D-E765299A1D91}"/>
            </c:ext>
          </c:extLst>
        </c:ser>
        <c:ser>
          <c:idx val="2"/>
          <c:order val="2"/>
          <c:tx>
            <c:strRef>
              <c:f>Sheet1!$D$1</c:f>
              <c:strCache>
                <c:ptCount val="1"/>
                <c:pt idx="0">
                  <c:v>MAN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Sheet1!$D$2:$D$3</c:f>
              <c:numCache>
                <c:formatCode>General</c:formatCode>
                <c:ptCount val="2"/>
                <c:pt idx="0">
                  <c:v>31.1</c:v>
                </c:pt>
                <c:pt idx="1">
                  <c:v>32.299999999999997</c:v>
                </c:pt>
              </c:numCache>
            </c:numRef>
          </c:val>
          <c:extLst>
            <c:ext xmlns:c16="http://schemas.microsoft.com/office/drawing/2014/chart" uri="{C3380CC4-5D6E-409C-BE32-E72D297353CC}">
              <c16:uniqueId val="{00000002-B931-469B-9D4D-E765299A1D91}"/>
            </c:ext>
          </c:extLst>
        </c:ser>
        <c:dLbls>
          <c:showLegendKey val="0"/>
          <c:showVal val="0"/>
          <c:showCatName val="0"/>
          <c:showSerName val="0"/>
          <c:showPercent val="0"/>
          <c:showBubbleSize val="0"/>
        </c:dLbls>
        <c:gapWidth val="90"/>
        <c:overlap val="100"/>
        <c:axId val="1831955823"/>
        <c:axId val="1831948623"/>
      </c:barChart>
      <c:catAx>
        <c:axId val="18319558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48623"/>
        <c:crosses val="autoZero"/>
        <c:auto val="1"/>
        <c:lblAlgn val="ctr"/>
        <c:lblOffset val="100"/>
        <c:noMultiLvlLbl val="0"/>
      </c:catAx>
      <c:valAx>
        <c:axId val="1831948623"/>
        <c:scaling>
          <c:orientation val="minMax"/>
          <c:max val="7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solidFill>
                      <a:srgbClr val="00336C"/>
                    </a:solidFill>
                  </a:rPr>
                  <a:t>Passengers (millions)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55823"/>
        <c:crosses val="autoZero"/>
        <c:crossBetween val="between"/>
      </c:valAx>
      <c:spPr>
        <a:noFill/>
        <a:ln>
          <a:noFill/>
        </a:ln>
        <a:effectLst/>
      </c:spPr>
    </c:plotArea>
    <c:legend>
      <c:legendPos val="b"/>
      <c:layout>
        <c:manualLayout>
          <c:xMode val="edge"/>
          <c:yMode val="edge"/>
          <c:x val="0.22836730108875727"/>
          <c:y val="0.92817952970602602"/>
          <c:w val="0.66659775443227987"/>
          <c:h val="4.45539399599589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0798279028563"/>
          <c:y val="4.5746615486541832E-2"/>
          <c:w val="0.87292023717013867"/>
          <c:h val="0.80686386594313753"/>
        </c:manualLayout>
      </c:layout>
      <c:barChart>
        <c:barDir val="col"/>
        <c:grouping val="stacked"/>
        <c:varyColors val="0"/>
        <c:ser>
          <c:idx val="0"/>
          <c:order val="0"/>
          <c:tx>
            <c:strRef>
              <c:f>Sheet1!$B$1</c:f>
              <c:strCache>
                <c:ptCount val="1"/>
                <c:pt idx="0">
                  <c:v>Other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18.899999999999999</c:v>
                </c:pt>
                <c:pt idx="1">
                  <c:v>25.3</c:v>
                </c:pt>
              </c:numCache>
            </c:numRef>
          </c:val>
          <c:extLst>
            <c:ext xmlns:c16="http://schemas.microsoft.com/office/drawing/2014/chart" uri="{C3380CC4-5D6E-409C-BE32-E72D297353CC}">
              <c16:uniqueId val="{00000000-B931-469B-9D4D-E765299A1D91}"/>
            </c:ext>
          </c:extLst>
        </c:ser>
        <c:ser>
          <c:idx val="1"/>
          <c:order val="1"/>
          <c:tx>
            <c:strRef>
              <c:f>Sheet1!$C$1</c:f>
              <c:strCache>
                <c:ptCount val="1"/>
                <c:pt idx="0">
                  <c:v>CAVU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Sheet1!$C$2:$C$3</c:f>
              <c:numCache>
                <c:formatCode>General</c:formatCode>
                <c:ptCount val="2"/>
                <c:pt idx="0">
                  <c:v>70.599999999999994</c:v>
                </c:pt>
                <c:pt idx="1">
                  <c:v>77.099999999999994</c:v>
                </c:pt>
              </c:numCache>
            </c:numRef>
          </c:val>
          <c:extLst>
            <c:ext xmlns:c16="http://schemas.microsoft.com/office/drawing/2014/chart" uri="{C3380CC4-5D6E-409C-BE32-E72D297353CC}">
              <c16:uniqueId val="{00000001-B931-469B-9D4D-E765299A1D91}"/>
            </c:ext>
          </c:extLst>
        </c:ser>
        <c:ser>
          <c:idx val="2"/>
          <c:order val="2"/>
          <c:tx>
            <c:strRef>
              <c:f>Sheet1!$D$1</c:f>
              <c:strCache>
                <c:ptCount val="1"/>
                <c:pt idx="0">
                  <c:v>EMA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Sheet1!$D$2:$D$3</c:f>
              <c:numCache>
                <c:formatCode>General</c:formatCode>
                <c:ptCount val="2"/>
                <c:pt idx="0">
                  <c:v>41.1</c:v>
                </c:pt>
                <c:pt idx="1">
                  <c:v>50.9</c:v>
                </c:pt>
              </c:numCache>
            </c:numRef>
          </c:val>
          <c:extLst>
            <c:ext xmlns:c16="http://schemas.microsoft.com/office/drawing/2014/chart" uri="{C3380CC4-5D6E-409C-BE32-E72D297353CC}">
              <c16:uniqueId val="{00000002-B931-469B-9D4D-E765299A1D91}"/>
            </c:ext>
          </c:extLst>
        </c:ser>
        <c:ser>
          <c:idx val="3"/>
          <c:order val="3"/>
          <c:tx>
            <c:strRef>
              <c:f>Sheet1!$E$1</c:f>
              <c:strCache>
                <c:ptCount val="1"/>
                <c:pt idx="0">
                  <c:v>STN</c:v>
                </c:pt>
              </c:strCache>
            </c:strRef>
          </c:tx>
          <c:spPr>
            <a:solidFill>
              <a:schemeClr val="accent4"/>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Sheet1!$E$2:$E$3</c:f>
              <c:numCache>
                <c:formatCode>General</c:formatCode>
                <c:ptCount val="2"/>
                <c:pt idx="0">
                  <c:v>188.3</c:v>
                </c:pt>
                <c:pt idx="1">
                  <c:v>194.9</c:v>
                </c:pt>
              </c:numCache>
            </c:numRef>
          </c:val>
          <c:extLst>
            <c:ext xmlns:c16="http://schemas.microsoft.com/office/drawing/2014/chart" uri="{C3380CC4-5D6E-409C-BE32-E72D297353CC}">
              <c16:uniqueId val="{00000000-2444-4737-B112-437C65A503D9}"/>
            </c:ext>
          </c:extLst>
        </c:ser>
        <c:ser>
          <c:idx val="4"/>
          <c:order val="4"/>
          <c:tx>
            <c:strRef>
              <c:f>Sheet1!$F$1</c:f>
              <c:strCache>
                <c:ptCount val="1"/>
                <c:pt idx="0">
                  <c:v>MAN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Sheet1!$F$2:$F$3</c:f>
              <c:numCache>
                <c:formatCode>General</c:formatCode>
                <c:ptCount val="2"/>
                <c:pt idx="0">
                  <c:v>251.5</c:v>
                </c:pt>
                <c:pt idx="1">
                  <c:v>266.2</c:v>
                </c:pt>
              </c:numCache>
            </c:numRef>
          </c:val>
          <c:extLst>
            <c:ext xmlns:c16="http://schemas.microsoft.com/office/drawing/2014/chart" uri="{C3380CC4-5D6E-409C-BE32-E72D297353CC}">
              <c16:uniqueId val="{00000001-2444-4737-B112-437C65A503D9}"/>
            </c:ext>
          </c:extLst>
        </c:ser>
        <c:dLbls>
          <c:showLegendKey val="0"/>
          <c:showVal val="0"/>
          <c:showCatName val="0"/>
          <c:showSerName val="0"/>
          <c:showPercent val="0"/>
          <c:showBubbleSize val="0"/>
        </c:dLbls>
        <c:gapWidth val="90"/>
        <c:overlap val="100"/>
        <c:axId val="1831955823"/>
        <c:axId val="1831948623"/>
      </c:barChart>
      <c:catAx>
        <c:axId val="18319558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48623"/>
        <c:crosses val="autoZero"/>
        <c:auto val="1"/>
        <c:lblAlgn val="ctr"/>
        <c:lblOffset val="100"/>
        <c:noMultiLvlLbl val="0"/>
      </c:catAx>
      <c:valAx>
        <c:axId val="1831948623"/>
        <c:scaling>
          <c:orientation val="minMax"/>
          <c:max val="62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rgbClr val="00336C"/>
                    </a:solidFill>
                    <a:latin typeface="+mn-lt"/>
                    <a:ea typeface="+mn-ea"/>
                    <a:cs typeface="+mn-cs"/>
                  </a:defRPr>
                </a:pPr>
                <a:r>
                  <a:rPr lang="en-GB">
                    <a:solidFill>
                      <a:srgbClr val="00336C"/>
                    </a:solidFill>
                  </a:rPr>
                  <a:t>EBITDA</a:t>
                </a:r>
                <a:r>
                  <a:rPr lang="en-GB" baseline="0">
                    <a:solidFill>
                      <a:srgbClr val="00336C"/>
                    </a:solidFill>
                  </a:rPr>
                  <a:t> £m</a:t>
                </a:r>
                <a:endParaRPr lang="en-GB">
                  <a:solidFill>
                    <a:srgbClr val="00336C"/>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rgbClr val="00336C"/>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55823"/>
        <c:crosses val="autoZero"/>
        <c:crossBetween val="between"/>
      </c:valAx>
      <c:spPr>
        <a:noFill/>
        <a:ln>
          <a:noFill/>
        </a:ln>
        <a:effectLst/>
      </c:spPr>
    </c:plotArea>
    <c:legend>
      <c:legendPos val="b"/>
      <c:layout>
        <c:manualLayout>
          <c:xMode val="edge"/>
          <c:yMode val="edge"/>
          <c:x val="0.22836730108875727"/>
          <c:y val="0.92817952970602602"/>
          <c:w val="0.59699191560511011"/>
          <c:h val="5.54470261769426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0797628298613"/>
          <c:y val="0.13299947935955858"/>
          <c:w val="0.87292023717013867"/>
          <c:h val="0.70052439764047914"/>
        </c:manualLayout>
      </c:layout>
      <c:barChart>
        <c:barDir val="col"/>
        <c:grouping val="stacked"/>
        <c:varyColors val="0"/>
        <c:ser>
          <c:idx val="0"/>
          <c:order val="0"/>
          <c:tx>
            <c:strRef>
              <c:f>Sheet1!$B$1</c:f>
              <c:strCache>
                <c:ptCount val="1"/>
                <c:pt idx="0">
                  <c:v>Growth</c:v>
                </c:pt>
              </c:strCache>
            </c:strRef>
          </c:tx>
          <c:spPr>
            <a:solidFill>
              <a:schemeClr val="accent1"/>
            </a:solidFill>
            <a:ln>
              <a:noFill/>
            </a:ln>
            <a:effectLst/>
          </c:spPr>
          <c:invertIfNegative val="0"/>
          <c:dLbls>
            <c:dLbl>
              <c:idx val="0"/>
              <c:tx>
                <c:rich>
                  <a:bodyPr/>
                  <a:lstStyle/>
                  <a:p>
                    <a:fld id="{81FDF27E-89CB-4DE9-99E4-298ADE775F00}" type="VALUE">
                      <a:rPr lang="en-US" smtClean="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C21-4ED3-91B6-B8F5078A60E9}"/>
                </c:ext>
              </c:extLst>
            </c:dLbl>
            <c:dLbl>
              <c:idx val="1"/>
              <c:tx>
                <c:rich>
                  <a:bodyPr/>
                  <a:lstStyle/>
                  <a:p>
                    <a:fld id="{AAA36E29-BB90-4B7A-BA35-F4E63B1CF120}" type="VALUE">
                      <a:rPr lang="en-US" smtClean="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C21-4ED3-91B6-B8F5078A60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420.5</c:v>
                </c:pt>
                <c:pt idx="1">
                  <c:v>387.7</c:v>
                </c:pt>
              </c:numCache>
            </c:numRef>
          </c:val>
          <c:extLst>
            <c:ext xmlns:c16="http://schemas.microsoft.com/office/drawing/2014/chart" uri="{C3380CC4-5D6E-409C-BE32-E72D297353CC}">
              <c16:uniqueId val="{00000000-B931-469B-9D4D-E765299A1D91}"/>
            </c:ext>
          </c:extLst>
        </c:ser>
        <c:ser>
          <c:idx val="1"/>
          <c:order val="1"/>
          <c:tx>
            <c:strRef>
              <c:f>Sheet1!$C$1</c:f>
              <c:strCache>
                <c:ptCount val="1"/>
                <c:pt idx="0">
                  <c:v>Renewals</c:v>
                </c:pt>
              </c:strCache>
            </c:strRef>
          </c:tx>
          <c:spPr>
            <a:solidFill>
              <a:schemeClr val="accent2"/>
            </a:solidFill>
            <a:ln>
              <a:noFill/>
            </a:ln>
            <a:effectLst/>
          </c:spPr>
          <c:invertIfNegative val="0"/>
          <c:dLbls>
            <c:dLbl>
              <c:idx val="1"/>
              <c:tx>
                <c:rich>
                  <a:bodyPr/>
                  <a:lstStyle/>
                  <a:p>
                    <a:fld id="{CF937B36-FC74-4D16-A45C-D0EEB407DE30}"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C21-4ED3-91B6-B8F5078A60E9}"/>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Sheet1!$C$2:$C$3</c:f>
              <c:numCache>
                <c:formatCode>General</c:formatCode>
                <c:ptCount val="2"/>
                <c:pt idx="0">
                  <c:v>230.4</c:v>
                </c:pt>
                <c:pt idx="1">
                  <c:v>174</c:v>
                </c:pt>
              </c:numCache>
            </c:numRef>
          </c:val>
          <c:extLst>
            <c:ext xmlns:c16="http://schemas.microsoft.com/office/drawing/2014/chart" uri="{C3380CC4-5D6E-409C-BE32-E72D297353CC}">
              <c16:uniqueId val="{00000001-B931-469B-9D4D-E765299A1D91}"/>
            </c:ext>
          </c:extLst>
        </c:ser>
        <c:dLbls>
          <c:showLegendKey val="0"/>
          <c:showVal val="0"/>
          <c:showCatName val="0"/>
          <c:showSerName val="0"/>
          <c:showPercent val="0"/>
          <c:showBubbleSize val="0"/>
        </c:dLbls>
        <c:gapWidth val="90"/>
        <c:overlap val="100"/>
        <c:axId val="1831955823"/>
        <c:axId val="1831948623"/>
      </c:barChart>
      <c:catAx>
        <c:axId val="18319558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48623"/>
        <c:crosses val="autoZero"/>
        <c:auto val="1"/>
        <c:lblAlgn val="ctr"/>
        <c:lblOffset val="100"/>
        <c:noMultiLvlLbl val="0"/>
      </c:catAx>
      <c:valAx>
        <c:axId val="1831948623"/>
        <c:scaling>
          <c:orientation val="minMax"/>
          <c:max val="7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solidFill>
                      <a:srgbClr val="00336C"/>
                    </a:solidFill>
                  </a:rPr>
                  <a:t>£m</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55823"/>
        <c:crosses val="autoZero"/>
        <c:crossBetween val="between"/>
      </c:valAx>
      <c:spPr>
        <a:noFill/>
        <a:ln>
          <a:noFill/>
        </a:ln>
        <a:effectLst/>
      </c:spPr>
    </c:plotArea>
    <c:legend>
      <c:legendPos val="b"/>
      <c:layout>
        <c:manualLayout>
          <c:xMode val="edge"/>
          <c:yMode val="edge"/>
          <c:x val="0.22836730108875727"/>
          <c:y val="0.92817952970602602"/>
          <c:w val="0.66659775443227987"/>
          <c:h val="4.45539399599589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40138374829722"/>
          <c:y val="2.9264597169991888E-2"/>
          <c:w val="0.83259861625170284"/>
          <c:h val="0.80425898875679203"/>
        </c:manualLayout>
      </c:layout>
      <c:barChart>
        <c:barDir val="col"/>
        <c:grouping val="stacked"/>
        <c:varyColors val="0"/>
        <c:ser>
          <c:idx val="0"/>
          <c:order val="0"/>
          <c:tx>
            <c:strRef>
              <c:f>Sheet1!$B$1</c:f>
              <c:strCache>
                <c:ptCount val="1"/>
                <c:pt idx="0">
                  <c:v>SHL</c:v>
                </c:pt>
              </c:strCache>
            </c:strRef>
          </c:tx>
          <c:spPr>
            <a:solidFill>
              <a:schemeClr val="accent1"/>
            </a:solidFill>
            <a:ln>
              <a:noFill/>
            </a:ln>
            <a:effectLst/>
          </c:spPr>
          <c:invertIfNegative val="0"/>
          <c:dLbls>
            <c:dLbl>
              <c:idx val="0"/>
              <c:tx>
                <c:rich>
                  <a:bodyPr/>
                  <a:lstStyle/>
                  <a:p>
                    <a:r>
                      <a:rPr lang="en-US" sz="800" dirty="0"/>
                      <a:t>Shareholder Loans</a:t>
                    </a:r>
                    <a:r>
                      <a:rPr lang="en-US" sz="800" baseline="0" dirty="0"/>
                      <a:t> (£902m)</a:t>
                    </a:r>
                    <a:endParaRPr lang="en-US" sz="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C21-4ED3-91B6-B8F5078A60E9}"/>
                </c:ext>
              </c:extLst>
            </c:dLbl>
            <c:dLbl>
              <c:idx val="1"/>
              <c:tx>
                <c:rich>
                  <a:bodyPr/>
                  <a:lstStyle/>
                  <a:p>
                    <a:r>
                      <a:rPr lang="en-US" sz="800" b="0" i="0" u="none" strike="noStrike" kern="1200" baseline="0" dirty="0">
                        <a:solidFill>
                          <a:srgbClr val="FFFFFF"/>
                        </a:solidFill>
                      </a:rPr>
                      <a:t>Shareholder Loans (£902m)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C21-4ED3-91B6-B8F5078A60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902</c:v>
                </c:pt>
                <c:pt idx="1">
                  <c:v>902</c:v>
                </c:pt>
              </c:numCache>
            </c:numRef>
          </c:val>
          <c:extLst>
            <c:ext xmlns:c16="http://schemas.microsoft.com/office/drawing/2014/chart" uri="{C3380CC4-5D6E-409C-BE32-E72D297353CC}">
              <c16:uniqueId val="{00000000-B931-469B-9D4D-E765299A1D91}"/>
            </c:ext>
          </c:extLst>
        </c:ser>
        <c:ser>
          <c:idx val="1"/>
          <c:order val="1"/>
          <c:tx>
            <c:strRef>
              <c:f>Sheet1!$C$1</c:f>
              <c:strCache>
                <c:ptCount val="1"/>
                <c:pt idx="0">
                  <c:v>2044</c:v>
                </c:pt>
              </c:strCache>
            </c:strRef>
          </c:tx>
          <c:spPr>
            <a:solidFill>
              <a:schemeClr val="accent2"/>
            </a:solidFill>
            <a:ln>
              <a:noFill/>
            </a:ln>
            <a:effectLst/>
          </c:spPr>
          <c:invertIfNegative val="0"/>
          <c:dLbls>
            <c:dLbl>
              <c:idx val="0"/>
              <c:tx>
                <c:rich>
                  <a:bodyPr/>
                  <a:lstStyle/>
                  <a:p>
                    <a:r>
                      <a:rPr lang="en-US" sz="800" dirty="0"/>
                      <a:t>MAGAIR</a:t>
                    </a:r>
                    <a:r>
                      <a:rPr lang="en-US" sz="800" baseline="0" dirty="0"/>
                      <a:t> 2.875% (£350m)</a:t>
                    </a:r>
                    <a:endParaRPr lang="en-US" sz="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F54-4515-A2F4-FD8744F768CB}"/>
                </c:ext>
              </c:extLst>
            </c:dLbl>
            <c:dLbl>
              <c:idx val="1"/>
              <c:tx>
                <c:rich>
                  <a:bodyPr/>
                  <a:lstStyle/>
                  <a:p>
                    <a:r>
                      <a:rPr lang="en-US" sz="800" b="0" i="0" u="none" strike="noStrike" kern="1200" baseline="0" dirty="0">
                        <a:solidFill>
                          <a:srgbClr val="FFFFFF"/>
                        </a:solidFill>
                      </a:rPr>
                      <a:t>MAGAIR 2.875% (£350m)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C21-4ED3-91B6-B8F5078A60E9}"/>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Sheet1!$C$2:$C$3</c:f>
              <c:numCache>
                <c:formatCode>General</c:formatCode>
                <c:ptCount val="2"/>
                <c:pt idx="0">
                  <c:v>350</c:v>
                </c:pt>
                <c:pt idx="1">
                  <c:v>350</c:v>
                </c:pt>
              </c:numCache>
            </c:numRef>
          </c:val>
          <c:extLst>
            <c:ext xmlns:c16="http://schemas.microsoft.com/office/drawing/2014/chart" uri="{C3380CC4-5D6E-409C-BE32-E72D297353CC}">
              <c16:uniqueId val="{00000001-B931-469B-9D4D-E765299A1D91}"/>
            </c:ext>
          </c:extLst>
        </c:ser>
        <c:ser>
          <c:idx val="2"/>
          <c:order val="2"/>
          <c:tx>
            <c:strRef>
              <c:f>Sheet1!$D$1</c:f>
              <c:strCache>
                <c:ptCount val="1"/>
                <c:pt idx="0">
                  <c:v>20422</c:v>
                </c:pt>
              </c:strCache>
            </c:strRef>
          </c:tx>
          <c:spPr>
            <a:solidFill>
              <a:schemeClr val="accent3"/>
            </a:solidFill>
            <a:ln>
              <a:noFill/>
            </a:ln>
            <a:effectLst/>
          </c:spPr>
          <c:invertIfNegative val="0"/>
          <c:dLbls>
            <c:dLbl>
              <c:idx val="0"/>
              <c:tx>
                <c:rich>
                  <a:bodyPr/>
                  <a:lstStyle/>
                  <a:p>
                    <a:r>
                      <a:rPr lang="en-US" sz="800"/>
                      <a:t>MAGAIR 5.75% (£300m)</a:t>
                    </a:r>
                    <a:endParaRPr lang="en-US" sz="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FFFFFF"/>
                        </a:solidFill>
                        <a:latin typeface="+mn-lt"/>
                        <a:ea typeface="+mn-ea"/>
                        <a:cs typeface="+mn-cs"/>
                      </a:defRPr>
                    </a:pPr>
                    <a:r>
                      <a:rPr lang="en-US" sz="800" b="0" i="0" u="none" strike="noStrike" kern="1200" baseline="0" dirty="0">
                        <a:solidFill>
                          <a:srgbClr val="FFFFFF"/>
                        </a:solidFill>
                      </a:rPr>
                      <a:t>MAGAIR 5.75% (£300m)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652688360964405"/>
                      <c:h val="7.0906059499884821E-2"/>
                    </c:manualLayout>
                  </c15:layout>
                  <c15:showDataLabelsRange val="0"/>
                </c:ext>
                <c:ext xmlns:c16="http://schemas.microsoft.com/office/drawing/2014/chart" uri="{C3380CC4-5D6E-409C-BE32-E72D297353CC}">
                  <c16:uniqueId val="{00000008-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Sheet1!$D$2:$D$3</c:f>
              <c:numCache>
                <c:formatCode>General</c:formatCode>
                <c:ptCount val="2"/>
                <c:pt idx="0">
                  <c:v>300</c:v>
                </c:pt>
                <c:pt idx="1">
                  <c:v>300</c:v>
                </c:pt>
              </c:numCache>
            </c:numRef>
          </c:val>
          <c:extLst>
            <c:ext xmlns:c16="http://schemas.microsoft.com/office/drawing/2014/chart" uri="{C3380CC4-5D6E-409C-BE32-E72D297353CC}">
              <c16:uniqueId val="{00000002-B931-469B-9D4D-E765299A1D91}"/>
            </c:ext>
          </c:extLst>
        </c:ser>
        <c:ser>
          <c:idx val="3"/>
          <c:order val="3"/>
          <c:tx>
            <c:strRef>
              <c:f>Sheet1!$E$1</c:f>
              <c:strCache>
                <c:ptCount val="1"/>
                <c:pt idx="0">
                  <c:v>2041</c:v>
                </c:pt>
              </c:strCache>
            </c:strRef>
          </c:tx>
          <c:spPr>
            <a:solidFill>
              <a:schemeClr val="accent4"/>
            </a:solidFill>
            <a:ln>
              <a:noFill/>
            </a:ln>
            <a:effectLst/>
          </c:spPr>
          <c:invertIfNegative val="0"/>
          <c:dLbls>
            <c:dLbl>
              <c:idx val="0"/>
              <c:tx>
                <c:rich>
                  <a:bodyPr/>
                  <a:lstStyle/>
                  <a:p>
                    <a:r>
                      <a:rPr lang="en-US" sz="800" dirty="0">
                        <a:solidFill>
                          <a:schemeClr val="bg1"/>
                        </a:solidFill>
                      </a:rPr>
                      <a:t>MAGAIR 6.125% (£360m)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US" sz="800" b="0" i="0" u="none" strike="noStrike" kern="1200" baseline="0" dirty="0">
                        <a:solidFill>
                          <a:schemeClr val="bg1"/>
                        </a:solidFill>
                      </a:rPr>
                      <a:t>MAGAIR 6.125% (£360m)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527817653317189"/>
                      <c:h val="6.8529851071604503E-2"/>
                    </c:manualLayout>
                  </c15:layout>
                  <c15:showDataLabelsRange val="0"/>
                </c:ext>
                <c:ext xmlns:c16="http://schemas.microsoft.com/office/drawing/2014/chart" uri="{C3380CC4-5D6E-409C-BE32-E72D297353CC}">
                  <c16:uniqueId val="{0000000A-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Sheet1!$E$2:$E$3</c:f>
              <c:numCache>
                <c:formatCode>General</c:formatCode>
                <c:ptCount val="2"/>
                <c:pt idx="0">
                  <c:v>360</c:v>
                </c:pt>
                <c:pt idx="1">
                  <c:v>360</c:v>
                </c:pt>
              </c:numCache>
            </c:numRef>
          </c:val>
          <c:extLst>
            <c:ext xmlns:c16="http://schemas.microsoft.com/office/drawing/2014/chart" uri="{C3380CC4-5D6E-409C-BE32-E72D297353CC}">
              <c16:uniqueId val="{00000000-6F54-4515-A2F4-FD8744F768CB}"/>
            </c:ext>
          </c:extLst>
        </c:ser>
        <c:ser>
          <c:idx val="4"/>
          <c:order val="4"/>
          <c:tx>
            <c:strRef>
              <c:f>Sheet1!$F$1</c:f>
              <c:strCache>
                <c:ptCount val="1"/>
                <c:pt idx="0">
                  <c:v>2039</c:v>
                </c:pt>
              </c:strCache>
            </c:strRef>
          </c:tx>
          <c:spPr>
            <a:solidFill>
              <a:schemeClr val="accent5"/>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800" dirty="0">
                        <a:solidFill>
                          <a:schemeClr val="bg1"/>
                        </a:solidFill>
                      </a:rPr>
                      <a:t>MAGAIR 2.875% (£300m)</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7879432242870114"/>
                      <c:h val="5.7884437312908668E-2"/>
                    </c:manualLayout>
                  </c15:layout>
                  <c15:showDataLabelsRange val="0"/>
                </c:ext>
                <c:ext xmlns:c16="http://schemas.microsoft.com/office/drawing/2014/chart" uri="{C3380CC4-5D6E-409C-BE32-E72D297353CC}">
                  <c16:uniqueId val="{0000000B-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US" sz="800" b="0" i="0" u="none" strike="noStrike" kern="1200" baseline="0" dirty="0">
                        <a:solidFill>
                          <a:schemeClr val="bg1"/>
                        </a:solidFill>
                      </a:rPr>
                      <a:t>MAGAIR 2.875% (£300m)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817609302771934"/>
                      <c:h val="6.8529851071604503E-2"/>
                    </c:manualLayout>
                  </c15:layout>
                  <c15:showDataLabelsRange val="0"/>
                </c:ext>
                <c:ext xmlns:c16="http://schemas.microsoft.com/office/drawing/2014/chart" uri="{C3380CC4-5D6E-409C-BE32-E72D297353CC}">
                  <c16:uniqueId val="{0000000C-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Sheet1!$F$2:$F$3</c:f>
              <c:numCache>
                <c:formatCode>General</c:formatCode>
                <c:ptCount val="2"/>
                <c:pt idx="0">
                  <c:v>300</c:v>
                </c:pt>
                <c:pt idx="1">
                  <c:v>300</c:v>
                </c:pt>
              </c:numCache>
            </c:numRef>
          </c:val>
          <c:extLst>
            <c:ext xmlns:c16="http://schemas.microsoft.com/office/drawing/2014/chart" uri="{C3380CC4-5D6E-409C-BE32-E72D297353CC}">
              <c16:uniqueId val="{00000001-6F54-4515-A2F4-FD8744F768CB}"/>
            </c:ext>
          </c:extLst>
        </c:ser>
        <c:ser>
          <c:idx val="5"/>
          <c:order val="5"/>
          <c:tx>
            <c:strRef>
              <c:f>Sheet1!$G$1</c:f>
              <c:strCache>
                <c:ptCount val="1"/>
                <c:pt idx="0">
                  <c:v>20352</c:v>
                </c:pt>
              </c:strCache>
            </c:strRef>
          </c:tx>
          <c:spPr>
            <a:solidFill>
              <a:schemeClr val="accent6"/>
            </a:solidFill>
            <a:ln>
              <a:noFill/>
            </a:ln>
            <a:effectLst/>
          </c:spPr>
          <c:invertIfNegative val="0"/>
          <c:dLbls>
            <c:dLbl>
              <c:idx val="0"/>
              <c:tx>
                <c:rich>
                  <a:bodyPr/>
                  <a:lstStyle/>
                  <a:p>
                    <a:r>
                      <a:rPr lang="en-GB" sz="800" dirty="0">
                        <a:solidFill>
                          <a:srgbClr val="00336C"/>
                        </a:solidFill>
                      </a:rPr>
                      <a:t>MAGAIR 4.00%/5.70% (€500m/£420m)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GB" sz="800" b="0" i="0" u="none" strike="noStrike" kern="1200" baseline="0" dirty="0">
                        <a:solidFill>
                          <a:srgbClr val="00336C"/>
                        </a:solidFill>
                      </a:rPr>
                      <a:t>MAGAIR 4.00%/5.70% (€500m/£420m)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GB"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80954672725742"/>
                      <c:h val="0.10103638237047934"/>
                    </c:manualLayout>
                  </c15:layout>
                  <c15:showDataLabelsRange val="0"/>
                </c:ext>
                <c:ext xmlns:c16="http://schemas.microsoft.com/office/drawing/2014/chart" uri="{C3380CC4-5D6E-409C-BE32-E72D297353CC}">
                  <c16:uniqueId val="{0000000E-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Sheet1!$G$2:$G$3</c:f>
              <c:numCache>
                <c:formatCode>General</c:formatCode>
                <c:ptCount val="2"/>
                <c:pt idx="0">
                  <c:v>420</c:v>
                </c:pt>
                <c:pt idx="1">
                  <c:v>420</c:v>
                </c:pt>
              </c:numCache>
            </c:numRef>
          </c:val>
          <c:extLst>
            <c:ext xmlns:c16="http://schemas.microsoft.com/office/drawing/2014/chart" uri="{C3380CC4-5D6E-409C-BE32-E72D297353CC}">
              <c16:uniqueId val="{00000002-6F54-4515-A2F4-FD8744F768CB}"/>
            </c:ext>
          </c:extLst>
        </c:ser>
        <c:ser>
          <c:idx val="6"/>
          <c:order val="6"/>
          <c:tx>
            <c:strRef>
              <c:f>Sheet1!$H$1</c:f>
              <c:strCache>
                <c:ptCount val="1"/>
                <c:pt idx="0">
                  <c:v>2034</c:v>
                </c:pt>
              </c:strCache>
            </c:strRef>
          </c:tx>
          <c:spPr>
            <a:solidFill>
              <a:schemeClr val="accent1">
                <a:lumMod val="60000"/>
              </a:schemeClr>
            </a:solidFill>
            <a:ln>
              <a:noFill/>
            </a:ln>
            <a:effectLst/>
          </c:spPr>
          <c:invertIfNegative val="0"/>
          <c:dLbls>
            <c:dLbl>
              <c:idx val="0"/>
              <c:tx>
                <c:rich>
                  <a:bodyPr/>
                  <a:lstStyle/>
                  <a:p>
                    <a:r>
                      <a:rPr lang="en-US" sz="800" dirty="0">
                        <a:solidFill>
                          <a:schemeClr val="bg1"/>
                        </a:solidFill>
                      </a:rPr>
                      <a:t>MAGAIR 4.75% (£450m)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US" sz="800" b="0" i="0" u="none" strike="noStrike" kern="1200" baseline="0" dirty="0">
                        <a:solidFill>
                          <a:schemeClr val="bg1"/>
                        </a:solidFill>
                      </a:rPr>
                      <a:t>MAGAIR 4.75% (£450m)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750043202676652"/>
                      <c:h val="7.8034684784725791E-2"/>
                    </c:manualLayout>
                  </c15:layout>
                  <c15:showDataLabelsRange val="0"/>
                </c:ext>
                <c:ext xmlns:c16="http://schemas.microsoft.com/office/drawing/2014/chart" uri="{C3380CC4-5D6E-409C-BE32-E72D297353CC}">
                  <c16:uniqueId val="{00000010-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Sheet1!$H$2:$H$3</c:f>
              <c:numCache>
                <c:formatCode>General</c:formatCode>
                <c:ptCount val="2"/>
                <c:pt idx="0">
                  <c:v>450</c:v>
                </c:pt>
                <c:pt idx="1">
                  <c:v>450</c:v>
                </c:pt>
              </c:numCache>
            </c:numRef>
          </c:val>
          <c:extLst>
            <c:ext xmlns:c16="http://schemas.microsoft.com/office/drawing/2014/chart" uri="{C3380CC4-5D6E-409C-BE32-E72D297353CC}">
              <c16:uniqueId val="{00000003-6F54-4515-A2F4-FD8744F768CB}"/>
            </c:ext>
          </c:extLst>
        </c:ser>
        <c:ser>
          <c:idx val="7"/>
          <c:order val="7"/>
          <c:tx>
            <c:strRef>
              <c:f>Sheet1!$I$1</c:f>
              <c:strCache>
                <c:ptCount val="1"/>
                <c:pt idx="0">
                  <c:v>2036</c:v>
                </c:pt>
              </c:strCache>
            </c:strRef>
          </c:tx>
          <c:spPr>
            <a:solidFill>
              <a:schemeClr val="accent2">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US" sz="800" b="0" i="0" u="none" strike="noStrike" kern="1200" baseline="0" dirty="0">
                        <a:solidFill>
                          <a:schemeClr val="bg1"/>
                        </a:solidFill>
                      </a:rPr>
                      <a:t>MAGAIR 5.25% (£300m)</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734024840727333"/>
                      <c:h val="7.8034684784725791E-2"/>
                    </c:manualLayout>
                  </c15:layout>
                  <c15:showDataLabelsRange val="0"/>
                </c:ext>
                <c:ext xmlns:c16="http://schemas.microsoft.com/office/drawing/2014/chart" uri="{C3380CC4-5D6E-409C-BE32-E72D297353CC}">
                  <c16:uniqueId val="{00000011-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Sheet1!$I$2:$I$3</c:f>
              <c:numCache>
                <c:formatCode>General</c:formatCode>
                <c:ptCount val="2"/>
                <c:pt idx="0">
                  <c:v>0</c:v>
                </c:pt>
                <c:pt idx="1">
                  <c:v>300</c:v>
                </c:pt>
              </c:numCache>
            </c:numRef>
          </c:val>
          <c:extLst>
            <c:ext xmlns:c16="http://schemas.microsoft.com/office/drawing/2014/chart" uri="{C3380CC4-5D6E-409C-BE32-E72D297353CC}">
              <c16:uniqueId val="{00000004-6F54-4515-A2F4-FD8744F768CB}"/>
            </c:ext>
          </c:extLst>
        </c:ser>
        <c:ser>
          <c:idx val="8"/>
          <c:order val="8"/>
          <c:tx>
            <c:strRef>
              <c:f>Sheet1!$J$1</c:f>
              <c:strCache>
                <c:ptCount val="1"/>
                <c:pt idx="0">
                  <c:v>RCF</c:v>
                </c:pt>
              </c:strCache>
            </c:strRef>
          </c:tx>
          <c:spPr>
            <a:solidFill>
              <a:schemeClr val="bg1"/>
            </a:solidFill>
            <a:ln>
              <a:solidFill>
                <a:schemeClr val="accent1"/>
              </a:solidFill>
              <a:prstDash val="dash"/>
            </a:ln>
            <a:effectLst/>
          </c:spPr>
          <c:invertIfNegative val="0"/>
          <c:dLbls>
            <c:dLbl>
              <c:idx val="0"/>
              <c:tx>
                <c:rich>
                  <a:bodyPr/>
                  <a:lstStyle/>
                  <a:p>
                    <a:r>
                      <a:rPr lang="en-US" sz="800" dirty="0">
                        <a:solidFill>
                          <a:srgbClr val="00336C"/>
                        </a:solidFill>
                      </a:rPr>
                      <a:t>RCF (£500m)</a:t>
                    </a:r>
                    <a:r>
                      <a:rPr lang="en-US" sz="800" baseline="0" dirty="0">
                        <a:solidFill>
                          <a:srgbClr val="00336C"/>
                        </a:solidFill>
                      </a:rPr>
                      <a:t> </a:t>
                    </a:r>
                  </a:p>
                  <a:p>
                    <a:r>
                      <a:rPr lang="en-US" sz="800" baseline="0" dirty="0">
                        <a:solidFill>
                          <a:srgbClr val="00336C"/>
                        </a:solidFill>
                      </a:rPr>
                      <a:t>2029 undrawn</a:t>
                    </a:r>
                    <a:endParaRPr lang="en-US" sz="800" dirty="0">
                      <a:solidFill>
                        <a:srgbClr val="00336C"/>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6F54-4515-A2F4-FD8744F768CB}"/>
                </c:ext>
              </c:extLst>
            </c:dLbl>
            <c:dLbl>
              <c:idx val="1"/>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r>
                      <a:rPr lang="en-US" sz="800" b="0" i="0" u="none" strike="noStrike" kern="1200" baseline="0" dirty="0">
                        <a:solidFill>
                          <a:srgbClr val="00336C"/>
                        </a:solidFill>
                      </a:rPr>
                      <a:t>RCF (£500m) 2030 undrawn</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147">
                            <a:lumMod val="75000"/>
                            <a:lumOff val="25000"/>
                          </a:srgbClr>
                        </a:solidFill>
                      </a:defRPr>
                    </a:pPr>
                    <a:endParaRPr lang="en-US" dirty="0"/>
                  </a:p>
                </c:rich>
              </c:tx>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2147">
                          <a:lumMod val="75000"/>
                          <a:lumOff val="25000"/>
                        </a:srgb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7995132438301348"/>
                      <c:h val="6.8529851071604517E-2"/>
                    </c:manualLayout>
                  </c15:layout>
                  <c15:showDataLabelsRange val="0"/>
                </c:ext>
                <c:ext xmlns:c16="http://schemas.microsoft.com/office/drawing/2014/chart" uri="{C3380CC4-5D6E-409C-BE32-E72D297353CC}">
                  <c16:uniqueId val="{00000014-6F54-4515-A2F4-FD8744F768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Sheet1!$J$2:$J$3</c:f>
              <c:numCache>
                <c:formatCode>General</c:formatCode>
                <c:ptCount val="2"/>
                <c:pt idx="0">
                  <c:v>500</c:v>
                </c:pt>
                <c:pt idx="1">
                  <c:v>500</c:v>
                </c:pt>
              </c:numCache>
            </c:numRef>
          </c:val>
          <c:extLst>
            <c:ext xmlns:c16="http://schemas.microsoft.com/office/drawing/2014/chart" uri="{C3380CC4-5D6E-409C-BE32-E72D297353CC}">
              <c16:uniqueId val="{00000005-6F54-4515-A2F4-FD8744F768CB}"/>
            </c:ext>
          </c:extLst>
        </c:ser>
        <c:dLbls>
          <c:showLegendKey val="0"/>
          <c:showVal val="0"/>
          <c:showCatName val="0"/>
          <c:showSerName val="0"/>
          <c:showPercent val="0"/>
          <c:showBubbleSize val="0"/>
        </c:dLbls>
        <c:gapWidth val="90"/>
        <c:overlap val="100"/>
        <c:axId val="1831955823"/>
        <c:axId val="1831948623"/>
      </c:barChart>
      <c:catAx>
        <c:axId val="18319558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48623"/>
        <c:crosses val="autoZero"/>
        <c:auto val="1"/>
        <c:lblAlgn val="ctr"/>
        <c:lblOffset val="100"/>
        <c:noMultiLvlLbl val="0"/>
      </c:catAx>
      <c:valAx>
        <c:axId val="1831948623"/>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solidFill>
                      <a:srgbClr val="00336C"/>
                    </a:solidFill>
                  </a:rPr>
                  <a:t>£m</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19558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4003775331976179E-4"/>
          <c:y val="2.6979481360896026E-3"/>
          <c:w val="0.9935804516381006"/>
          <c:h val="0.7338232885162978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7CC51106-7A25-491D-AC6A-D2F9F861F218}" type="VALUE">
                      <a:rPr lang="en-US" smtClean="0"/>
                      <a:pPr/>
                      <a:t>[VALUE]</a:t>
                    </a:fld>
                    <a:r>
                      <a:rPr lang="en-US"/>
                      <a:t>x</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26-4768-833E-908B1A166A48}"/>
                </c:ext>
              </c:extLst>
            </c:dLbl>
            <c:dLbl>
              <c:idx val="1"/>
              <c:tx>
                <c:rich>
                  <a:bodyPr/>
                  <a:lstStyle/>
                  <a:p>
                    <a:fld id="{D6E1B330-776C-43F2-A978-4D48B064A57F}" type="VALUE">
                      <a:rPr lang="en-US" smtClean="0"/>
                      <a:pPr/>
                      <a:t>[VALUE]</a:t>
                    </a:fld>
                    <a:r>
                      <a:rPr lang="en-US"/>
                      <a:t>x</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26-4768-833E-908B1A166A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3.7</c:v>
                </c:pt>
                <c:pt idx="1">
                  <c:v>3.9</c:v>
                </c:pt>
              </c:numCache>
            </c:numRef>
          </c:val>
          <c:extLst>
            <c:ext xmlns:c16="http://schemas.microsoft.com/office/drawing/2014/chart" uri="{C3380CC4-5D6E-409C-BE32-E72D297353CC}">
              <c16:uniqueId val="{00000000-AF7A-425B-87BC-14C70D59A247}"/>
            </c:ext>
          </c:extLst>
        </c:ser>
        <c:dLbls>
          <c:showLegendKey val="0"/>
          <c:showVal val="0"/>
          <c:showCatName val="0"/>
          <c:showSerName val="0"/>
          <c:showPercent val="0"/>
          <c:showBubbleSize val="0"/>
        </c:dLbls>
        <c:gapWidth val="219"/>
        <c:overlap val="-27"/>
        <c:axId val="195945647"/>
        <c:axId val="552679279"/>
      </c:barChart>
      <c:catAx>
        <c:axId val="195945647"/>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52679279"/>
        <c:crosses val="autoZero"/>
        <c:auto val="1"/>
        <c:lblAlgn val="ctr"/>
        <c:lblOffset val="100"/>
        <c:noMultiLvlLbl val="0"/>
      </c:catAx>
      <c:valAx>
        <c:axId val="552679279"/>
        <c:scaling>
          <c:orientation val="minMax"/>
          <c:max val="8"/>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59456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4003775331976179E-4"/>
          <c:y val="2.6979481360896026E-3"/>
          <c:w val="0.9935804516381006"/>
          <c:h val="0.7338232885162978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3.6667698254146405E-17"/>
                  <c:y val="0.19261790873093829"/>
                </c:manualLayout>
              </c:layout>
              <c:tx>
                <c:rich>
                  <a:bodyPr/>
                  <a:lstStyle/>
                  <a:p>
                    <a:fld id="{7CC51106-7A25-491D-AC6A-D2F9F861F218}" type="VALUE">
                      <a:rPr lang="en-US" smtClean="0"/>
                      <a:pPr/>
                      <a:t>[VALUE]</a:t>
                    </a:fld>
                    <a:r>
                      <a:rPr lang="en-US"/>
                      <a:t>x</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F91-4D2F-8E77-C43454C63517}"/>
                </c:ext>
              </c:extLst>
            </c:dLbl>
            <c:dLbl>
              <c:idx val="1"/>
              <c:layout>
                <c:manualLayout>
                  <c:x val="0"/>
                  <c:y val="0.18567462468255114"/>
                </c:manualLayout>
              </c:layout>
              <c:tx>
                <c:rich>
                  <a:bodyPr/>
                  <a:lstStyle/>
                  <a:p>
                    <a:fld id="{D6E1B330-776C-43F2-A978-4D48B064A57F}" type="VALUE">
                      <a:rPr lang="en-US" smtClean="0"/>
                      <a:pPr/>
                      <a:t>[VALUE]</a:t>
                    </a:fld>
                    <a:r>
                      <a:rPr lang="en-US" dirty="0"/>
                      <a:t>x</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F91-4D2F-8E77-C43454C635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FY25</c:v>
                </c:pt>
                <c:pt idx="1">
                  <c:v>FY26</c:v>
                </c:pt>
              </c:strCache>
            </c:strRef>
          </c:cat>
          <c:val>
            <c:numRef>
              <c:f>Sheet1!$B$2:$B$3</c:f>
              <c:numCache>
                <c:formatCode>General</c:formatCode>
                <c:ptCount val="2"/>
                <c:pt idx="0">
                  <c:v>6.2</c:v>
                </c:pt>
                <c:pt idx="1">
                  <c:v>5.6</c:v>
                </c:pt>
              </c:numCache>
            </c:numRef>
          </c:val>
          <c:extLst>
            <c:ext xmlns:c16="http://schemas.microsoft.com/office/drawing/2014/chart" uri="{C3380CC4-5D6E-409C-BE32-E72D297353CC}">
              <c16:uniqueId val="{00000002-3F91-4D2F-8E77-C43454C63517}"/>
            </c:ext>
          </c:extLst>
        </c:ser>
        <c:dLbls>
          <c:showLegendKey val="0"/>
          <c:showVal val="0"/>
          <c:showCatName val="0"/>
          <c:showSerName val="0"/>
          <c:showPercent val="0"/>
          <c:showBubbleSize val="0"/>
        </c:dLbls>
        <c:gapWidth val="219"/>
        <c:overlap val="-27"/>
        <c:axId val="195945647"/>
        <c:axId val="552679279"/>
      </c:barChart>
      <c:catAx>
        <c:axId val="195945647"/>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52679279"/>
        <c:crosses val="autoZero"/>
        <c:auto val="1"/>
        <c:lblAlgn val="ctr"/>
        <c:lblOffset val="100"/>
        <c:noMultiLvlLbl val="0"/>
      </c:catAx>
      <c:valAx>
        <c:axId val="552679279"/>
        <c:scaling>
          <c:orientation val="minMax"/>
          <c:max val="8"/>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59456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0.30142</cdr:x>
      <cdr:y>0.06419</cdr:y>
    </cdr:from>
    <cdr:to>
      <cdr:x>0.52147</cdr:x>
      <cdr:y>0.09977</cdr:y>
    </cdr:to>
    <cdr:sp macro="" textlink="">
      <cdr:nvSpPr>
        <cdr:cNvPr id="2" name="TextBox 1">
          <a:extLst xmlns:a="http://schemas.openxmlformats.org/drawingml/2006/main">
            <a:ext uri="{FF2B5EF4-FFF2-40B4-BE49-F238E27FC236}">
              <a16:creationId xmlns:a16="http://schemas.microsoft.com/office/drawing/2014/main" id="{E8405C68-69C5-8A60-EF1A-06E7ABC06672}"/>
            </a:ext>
          </a:extLst>
        </cdr:cNvPr>
        <cdr:cNvSpPr txBox="1"/>
      </cdr:nvSpPr>
      <cdr:spPr>
        <a:xfrm xmlns:a="http://schemas.openxmlformats.org/drawingml/2006/main">
          <a:off x="1926456" y="299285"/>
          <a:ext cx="1406400" cy="16589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l"/>
          <a:r>
            <a:rPr lang="en-GB" sz="1200" b="1" kern="1200" dirty="0">
              <a:solidFill>
                <a:srgbClr val="00336C"/>
              </a:solidFill>
            </a:rPr>
            <a:t>£570m</a:t>
          </a:r>
        </a:p>
      </cdr:txBody>
    </cdr:sp>
  </cdr:relSizeAnchor>
  <cdr:relSizeAnchor xmlns:cdr="http://schemas.openxmlformats.org/drawingml/2006/chartDrawing">
    <cdr:from>
      <cdr:x>0.74314</cdr:x>
      <cdr:y>0.00755</cdr:y>
    </cdr:from>
    <cdr:to>
      <cdr:x>0.85399</cdr:x>
      <cdr:y>0.05421</cdr:y>
    </cdr:to>
    <cdr:sp macro="" textlink="">
      <cdr:nvSpPr>
        <cdr:cNvPr id="3" name="TextBox 1">
          <a:extLst xmlns:a="http://schemas.openxmlformats.org/drawingml/2006/main">
            <a:ext uri="{FF2B5EF4-FFF2-40B4-BE49-F238E27FC236}">
              <a16:creationId xmlns:a16="http://schemas.microsoft.com/office/drawing/2014/main" id="{5A99BAA1-3CC5-2230-BCE1-DFBE22BFC00C}"/>
            </a:ext>
          </a:extLst>
        </cdr:cNvPr>
        <cdr:cNvSpPr txBox="1"/>
      </cdr:nvSpPr>
      <cdr:spPr>
        <a:xfrm xmlns:a="http://schemas.openxmlformats.org/drawingml/2006/main">
          <a:off x="4749607" y="35182"/>
          <a:ext cx="708473" cy="2175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200" b="1" kern="1200" dirty="0">
              <a:solidFill>
                <a:srgbClr val="00336C"/>
              </a:solidFill>
            </a:rPr>
            <a:t>£614m</a:t>
          </a:r>
        </a:p>
      </cdr:txBody>
    </cdr:sp>
  </cdr:relSizeAnchor>
</c:userShapes>
</file>

<file path=ppt/drawings/drawing2.xml><?xml version="1.0" encoding="utf-8"?>
<c:userShapes xmlns:c="http://schemas.openxmlformats.org/drawingml/2006/chart">
  <cdr:relSizeAnchor xmlns:cdr="http://schemas.openxmlformats.org/drawingml/2006/chartDrawing">
    <cdr:from>
      <cdr:x>0.29194</cdr:x>
      <cdr:y>0.13485</cdr:y>
    </cdr:from>
    <cdr:to>
      <cdr:x>0.39541</cdr:x>
      <cdr:y>0.17003</cdr:y>
    </cdr:to>
    <cdr:sp macro="" textlink="">
      <cdr:nvSpPr>
        <cdr:cNvPr id="2" name="TextBox 1">
          <a:extLst xmlns:a="http://schemas.openxmlformats.org/drawingml/2006/main">
            <a:ext uri="{FF2B5EF4-FFF2-40B4-BE49-F238E27FC236}">
              <a16:creationId xmlns:a16="http://schemas.microsoft.com/office/drawing/2014/main" id="{804017E5-CB34-7908-3E57-50A6871DA787}"/>
            </a:ext>
          </a:extLst>
        </cdr:cNvPr>
        <cdr:cNvSpPr txBox="1"/>
      </cdr:nvSpPr>
      <cdr:spPr>
        <a:xfrm xmlns:a="http://schemas.openxmlformats.org/drawingml/2006/main">
          <a:off x="1563153" y="628072"/>
          <a:ext cx="554041" cy="163827"/>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200" b="1" kern="1200" dirty="0">
              <a:solidFill>
                <a:srgbClr val="00336C"/>
              </a:solidFill>
            </a:rPr>
            <a:t>£651m</a:t>
          </a:r>
        </a:p>
      </cdr:txBody>
    </cdr:sp>
  </cdr:relSizeAnchor>
  <cdr:relSizeAnchor xmlns:cdr="http://schemas.openxmlformats.org/drawingml/2006/chartDrawing">
    <cdr:from>
      <cdr:x>0.73696</cdr:x>
      <cdr:y>0.22568</cdr:y>
    </cdr:from>
    <cdr:to>
      <cdr:x>0.8424</cdr:x>
      <cdr:y>0.25304</cdr:y>
    </cdr:to>
    <cdr:sp macro="" textlink="">
      <cdr:nvSpPr>
        <cdr:cNvPr id="3" name="TextBox 1">
          <a:extLst xmlns:a="http://schemas.openxmlformats.org/drawingml/2006/main">
            <a:ext uri="{FF2B5EF4-FFF2-40B4-BE49-F238E27FC236}">
              <a16:creationId xmlns:a16="http://schemas.microsoft.com/office/drawing/2014/main" id="{30E1C736-992B-9F8D-EDBD-AF9E1AD116F9}"/>
            </a:ext>
          </a:extLst>
        </cdr:cNvPr>
        <cdr:cNvSpPr txBox="1"/>
      </cdr:nvSpPr>
      <cdr:spPr>
        <a:xfrm xmlns:a="http://schemas.openxmlformats.org/drawingml/2006/main">
          <a:off x="3946013" y="1051116"/>
          <a:ext cx="564578" cy="127409"/>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200" b="1" kern="1200" dirty="0">
              <a:solidFill>
                <a:srgbClr val="00336C"/>
              </a:solidFill>
            </a:rPr>
            <a:t>£562m</a:t>
          </a:r>
        </a:p>
      </cdr:txBody>
    </cdr:sp>
  </cdr:relSizeAnchor>
</c:userShapes>
</file>

<file path=ppt/drawings/drawing3.xml><?xml version="1.0" encoding="utf-8"?>
<c:userShapes xmlns:c="http://schemas.openxmlformats.org/drawingml/2006/chart">
  <cdr:relSizeAnchor xmlns:cdr="http://schemas.openxmlformats.org/drawingml/2006/chartDrawing">
    <cdr:from>
      <cdr:x>0.5</cdr:x>
      <cdr:y>0.59483</cdr:y>
    </cdr:from>
    <cdr:to>
      <cdr:x>0.66462</cdr:x>
      <cdr:y>0.68784</cdr:y>
    </cdr:to>
    <cdr:sp macro="" textlink="">
      <cdr:nvSpPr>
        <cdr:cNvPr id="2" name="Text Placeholder 5">
          <a:extLst xmlns:a="http://schemas.openxmlformats.org/drawingml/2006/main">
            <a:ext uri="{FF2B5EF4-FFF2-40B4-BE49-F238E27FC236}">
              <a16:creationId xmlns:a16="http://schemas.microsoft.com/office/drawing/2014/main" id="{8D3F4FA2-23BD-2274-6CC0-94BC4B35084E}"/>
            </a:ext>
          </a:extLst>
        </cdr:cNvPr>
        <cdr:cNvSpPr txBox="1">
          <a:spLocks xmlns:a="http://schemas.openxmlformats.org/drawingml/2006/main"/>
        </cdr:cNvSpPr>
      </cdr:nvSpPr>
      <cdr:spPr>
        <a:xfrm xmlns:a="http://schemas.openxmlformats.org/drawingml/2006/main">
          <a:off x="2771819" y="3179159"/>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2044</a:t>
          </a:r>
        </a:p>
        <a:p xmlns:a="http://schemas.openxmlformats.org/drawingml/2006/main">
          <a:pPr marL="285750" lvl="1" indent="-285750" algn="ctr">
            <a:buFont typeface="Arial" panose="020B0604020202020204" pitchFamily="34" charset="0"/>
            <a:buChar char="•"/>
          </a:pPr>
          <a:endParaRPr lang="en-GB" sz="800" dirty="0"/>
        </a:p>
      </cdr:txBody>
    </cdr:sp>
  </cdr:relSizeAnchor>
  <cdr:relSizeAnchor xmlns:cdr="http://schemas.openxmlformats.org/drawingml/2006/chartDrawing">
    <cdr:from>
      <cdr:x>0.50916</cdr:x>
      <cdr:y>0.73638</cdr:y>
    </cdr:from>
    <cdr:to>
      <cdr:x>0.67379</cdr:x>
      <cdr:y>0.82939</cdr:y>
    </cdr:to>
    <cdr:sp macro="" textlink="">
      <cdr:nvSpPr>
        <cdr:cNvPr id="3" name="Text Placeholder 5">
          <a:extLst xmlns:a="http://schemas.openxmlformats.org/drawingml/2006/main">
            <a:ext uri="{FF2B5EF4-FFF2-40B4-BE49-F238E27FC236}">
              <a16:creationId xmlns:a16="http://schemas.microsoft.com/office/drawing/2014/main" id="{2ADCCC37-5C16-2BD5-A251-E6B4CC2876A2}"/>
            </a:ext>
          </a:extLst>
        </cdr:cNvPr>
        <cdr:cNvSpPr txBox="1">
          <a:spLocks xmlns:a="http://schemas.openxmlformats.org/drawingml/2006/main"/>
        </cdr:cNvSpPr>
      </cdr:nvSpPr>
      <cdr:spPr>
        <a:xfrm xmlns:a="http://schemas.openxmlformats.org/drawingml/2006/main">
          <a:off x="2822619" y="3935704"/>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2055/56/57/58</a:t>
          </a:r>
        </a:p>
        <a:p xmlns:a="http://schemas.openxmlformats.org/drawingml/2006/main">
          <a:pPr marL="285750" lvl="1" indent="-285750" algn="ctr">
            <a:buFont typeface="Arial" panose="020B0604020202020204" pitchFamily="34" charset="0"/>
            <a:buChar char="•"/>
          </a:pPr>
          <a:endParaRPr lang="en-GB" sz="800" dirty="0"/>
        </a:p>
      </cdr:txBody>
    </cdr:sp>
  </cdr:relSizeAnchor>
  <cdr:relSizeAnchor xmlns:cdr="http://schemas.openxmlformats.org/drawingml/2006/chartDrawing">
    <cdr:from>
      <cdr:x>0.5</cdr:x>
      <cdr:y>0.532</cdr:y>
    </cdr:from>
    <cdr:to>
      <cdr:x>0.66462</cdr:x>
      <cdr:y>0.625</cdr:y>
    </cdr:to>
    <cdr:sp macro="" textlink="">
      <cdr:nvSpPr>
        <cdr:cNvPr id="4" name="Text Placeholder 5">
          <a:extLst xmlns:a="http://schemas.openxmlformats.org/drawingml/2006/main">
            <a:ext uri="{FF2B5EF4-FFF2-40B4-BE49-F238E27FC236}">
              <a16:creationId xmlns:a16="http://schemas.microsoft.com/office/drawing/2014/main" id="{5B50CBC6-37BC-F572-5153-D437A554E05E}"/>
            </a:ext>
          </a:extLst>
        </cdr:cNvPr>
        <cdr:cNvSpPr txBox="1">
          <a:spLocks xmlns:a="http://schemas.openxmlformats.org/drawingml/2006/main"/>
        </cdr:cNvSpPr>
      </cdr:nvSpPr>
      <cdr:spPr>
        <a:xfrm xmlns:a="http://schemas.openxmlformats.org/drawingml/2006/main">
          <a:off x="2771819" y="2843333"/>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2042</a:t>
          </a:r>
        </a:p>
        <a:p xmlns:a="http://schemas.openxmlformats.org/drawingml/2006/main">
          <a:pPr marL="285750" lvl="1" indent="-285750" algn="ctr">
            <a:buFont typeface="Arial" panose="020B0604020202020204" pitchFamily="34" charset="0"/>
            <a:buChar char="•"/>
          </a:pPr>
          <a:endParaRPr lang="en-GB" sz="800" dirty="0"/>
        </a:p>
      </cdr:txBody>
    </cdr:sp>
  </cdr:relSizeAnchor>
  <cdr:relSizeAnchor xmlns:cdr="http://schemas.openxmlformats.org/drawingml/2006/chartDrawing">
    <cdr:from>
      <cdr:x>0.5</cdr:x>
      <cdr:y>0.46999</cdr:y>
    </cdr:from>
    <cdr:to>
      <cdr:x>0.66462</cdr:x>
      <cdr:y>0.563</cdr:y>
    </cdr:to>
    <cdr:sp macro="" textlink="">
      <cdr:nvSpPr>
        <cdr:cNvPr id="5" name="Text Placeholder 5">
          <a:extLst xmlns:a="http://schemas.openxmlformats.org/drawingml/2006/main">
            <a:ext uri="{FF2B5EF4-FFF2-40B4-BE49-F238E27FC236}">
              <a16:creationId xmlns:a16="http://schemas.microsoft.com/office/drawing/2014/main" id="{5B50CBC6-37BC-F572-5153-D437A554E05E}"/>
            </a:ext>
          </a:extLst>
        </cdr:cNvPr>
        <cdr:cNvSpPr txBox="1">
          <a:spLocks xmlns:a="http://schemas.openxmlformats.org/drawingml/2006/main"/>
        </cdr:cNvSpPr>
      </cdr:nvSpPr>
      <cdr:spPr>
        <a:xfrm xmlns:a="http://schemas.openxmlformats.org/drawingml/2006/main">
          <a:off x="2771819" y="2511941"/>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2041</a:t>
          </a:r>
        </a:p>
        <a:p xmlns:a="http://schemas.openxmlformats.org/drawingml/2006/main">
          <a:pPr marL="285750" lvl="1" indent="-285750" algn="ctr">
            <a:buFont typeface="Arial" panose="020B0604020202020204" pitchFamily="34" charset="0"/>
            <a:buChar char="•"/>
          </a:pPr>
          <a:endParaRPr lang="en-GB" sz="800" dirty="0"/>
        </a:p>
      </cdr:txBody>
    </cdr:sp>
  </cdr:relSizeAnchor>
  <cdr:relSizeAnchor xmlns:cdr="http://schemas.openxmlformats.org/drawingml/2006/chartDrawing">
    <cdr:from>
      <cdr:x>0.5</cdr:x>
      <cdr:y>0.40699</cdr:y>
    </cdr:from>
    <cdr:to>
      <cdr:x>0.66462</cdr:x>
      <cdr:y>0.5</cdr:y>
    </cdr:to>
    <cdr:sp macro="" textlink="">
      <cdr:nvSpPr>
        <cdr:cNvPr id="6" name="Text Placeholder 5">
          <a:extLst xmlns:a="http://schemas.openxmlformats.org/drawingml/2006/main">
            <a:ext uri="{FF2B5EF4-FFF2-40B4-BE49-F238E27FC236}">
              <a16:creationId xmlns:a16="http://schemas.microsoft.com/office/drawing/2014/main" id="{5B50CBC6-37BC-F572-5153-D437A554E05E}"/>
            </a:ext>
          </a:extLst>
        </cdr:cNvPr>
        <cdr:cNvSpPr txBox="1">
          <a:spLocks xmlns:a="http://schemas.openxmlformats.org/drawingml/2006/main"/>
        </cdr:cNvSpPr>
      </cdr:nvSpPr>
      <cdr:spPr>
        <a:xfrm xmlns:a="http://schemas.openxmlformats.org/drawingml/2006/main">
          <a:off x="2771819" y="2175234"/>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2039</a:t>
          </a:r>
        </a:p>
        <a:p xmlns:a="http://schemas.openxmlformats.org/drawingml/2006/main">
          <a:pPr marL="285750" lvl="1" indent="-285750" algn="ctr">
            <a:buFont typeface="Arial" panose="020B0604020202020204" pitchFamily="34" charset="0"/>
            <a:buChar char="•"/>
          </a:pPr>
          <a:endParaRPr lang="en-GB" sz="800" dirty="0"/>
        </a:p>
      </cdr:txBody>
    </cdr:sp>
  </cdr:relSizeAnchor>
  <cdr:relSizeAnchor xmlns:cdr="http://schemas.openxmlformats.org/drawingml/2006/chartDrawing">
    <cdr:from>
      <cdr:x>0.5</cdr:x>
      <cdr:y>0.33612</cdr:y>
    </cdr:from>
    <cdr:to>
      <cdr:x>0.66462</cdr:x>
      <cdr:y>0.42913</cdr:y>
    </cdr:to>
    <cdr:sp macro="" textlink="">
      <cdr:nvSpPr>
        <cdr:cNvPr id="7" name="Text Placeholder 5">
          <a:extLst xmlns:a="http://schemas.openxmlformats.org/drawingml/2006/main">
            <a:ext uri="{FF2B5EF4-FFF2-40B4-BE49-F238E27FC236}">
              <a16:creationId xmlns:a16="http://schemas.microsoft.com/office/drawing/2014/main" id="{B4829BE1-EB18-A519-4AA3-5A90657DCB4B}"/>
            </a:ext>
          </a:extLst>
        </cdr:cNvPr>
        <cdr:cNvSpPr txBox="1">
          <a:spLocks xmlns:a="http://schemas.openxmlformats.org/drawingml/2006/main"/>
        </cdr:cNvSpPr>
      </cdr:nvSpPr>
      <cdr:spPr>
        <a:xfrm xmlns:a="http://schemas.openxmlformats.org/drawingml/2006/main">
          <a:off x="2771819" y="1796450"/>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2035</a:t>
          </a:r>
          <a:endParaRPr lang="en-GB" sz="800" dirty="0"/>
        </a:p>
      </cdr:txBody>
    </cdr:sp>
  </cdr:relSizeAnchor>
  <cdr:relSizeAnchor xmlns:cdr="http://schemas.openxmlformats.org/drawingml/2006/chartDrawing">
    <cdr:from>
      <cdr:x>0.5</cdr:x>
      <cdr:y>0.24688</cdr:y>
    </cdr:from>
    <cdr:to>
      <cdr:x>0.66462</cdr:x>
      <cdr:y>0.33988</cdr:y>
    </cdr:to>
    <cdr:sp macro="" textlink="">
      <cdr:nvSpPr>
        <cdr:cNvPr id="8" name="Text Placeholder 5">
          <a:extLst xmlns:a="http://schemas.openxmlformats.org/drawingml/2006/main">
            <a:ext uri="{FF2B5EF4-FFF2-40B4-BE49-F238E27FC236}">
              <a16:creationId xmlns:a16="http://schemas.microsoft.com/office/drawing/2014/main" id="{1929FE2A-3EB7-F5DC-7090-3622B5AD00EB}"/>
            </a:ext>
          </a:extLst>
        </cdr:cNvPr>
        <cdr:cNvSpPr txBox="1">
          <a:spLocks xmlns:a="http://schemas.openxmlformats.org/drawingml/2006/main"/>
        </cdr:cNvSpPr>
      </cdr:nvSpPr>
      <cdr:spPr>
        <a:xfrm xmlns:a="http://schemas.openxmlformats.org/drawingml/2006/main">
          <a:off x="2771819" y="1319476"/>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2034</a:t>
          </a:r>
          <a:endParaRPr lang="en-GB" sz="800" dirty="0"/>
        </a:p>
      </cdr:txBody>
    </cdr:sp>
  </cdr:relSizeAnchor>
  <cdr:relSizeAnchor xmlns:cdr="http://schemas.openxmlformats.org/drawingml/2006/chartDrawing">
    <cdr:from>
      <cdr:x>0.5</cdr:x>
      <cdr:y>0.17503</cdr:y>
    </cdr:from>
    <cdr:to>
      <cdr:x>0.66462</cdr:x>
      <cdr:y>0.26803</cdr:y>
    </cdr:to>
    <cdr:sp macro="" textlink="">
      <cdr:nvSpPr>
        <cdr:cNvPr id="9" name="Text Placeholder 5">
          <a:extLst xmlns:a="http://schemas.openxmlformats.org/drawingml/2006/main">
            <a:ext uri="{FF2B5EF4-FFF2-40B4-BE49-F238E27FC236}">
              <a16:creationId xmlns:a16="http://schemas.microsoft.com/office/drawing/2014/main" id="{DD8E4DF0-333A-F7D2-3814-DA5E74B97C14}"/>
            </a:ext>
          </a:extLst>
        </cdr:cNvPr>
        <cdr:cNvSpPr txBox="1">
          <a:spLocks xmlns:a="http://schemas.openxmlformats.org/drawingml/2006/main"/>
        </cdr:cNvSpPr>
      </cdr:nvSpPr>
      <cdr:spPr>
        <a:xfrm xmlns:a="http://schemas.openxmlformats.org/drawingml/2006/main">
          <a:off x="2771819" y="935448"/>
          <a:ext cx="912610" cy="4970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defPPr>
            <a:defRPr lang="en-US"/>
          </a:defPPr>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pPr lvl="1" algn="ctr"/>
          <a:r>
            <a:rPr lang="en-GB" sz="1200" dirty="0"/>
            <a:t>2036</a:t>
          </a:r>
          <a:endParaRPr lang="en-GB" sz="800" dirty="0"/>
        </a:p>
      </cdr:txBody>
    </cdr:sp>
  </cdr:relSizeAnchor>
  <cdr:relSizeAnchor xmlns:cdr="http://schemas.openxmlformats.org/drawingml/2006/chartDrawing">
    <cdr:from>
      <cdr:x>0.25793</cdr:x>
      <cdr:y>0.02307</cdr:y>
    </cdr:from>
    <cdr:to>
      <cdr:x>0.50811</cdr:x>
      <cdr:y>0.07934</cdr:y>
    </cdr:to>
    <cdr:sp macro="" textlink="">
      <cdr:nvSpPr>
        <cdr:cNvPr id="11" name="TextBox 1">
          <a:extLst xmlns:a="http://schemas.openxmlformats.org/drawingml/2006/main">
            <a:ext uri="{FF2B5EF4-FFF2-40B4-BE49-F238E27FC236}">
              <a16:creationId xmlns:a16="http://schemas.microsoft.com/office/drawing/2014/main" id="{6A19F478-E66E-EF05-AF7D-4F2559C475C3}"/>
            </a:ext>
          </a:extLst>
        </cdr:cNvPr>
        <cdr:cNvSpPr txBox="1"/>
      </cdr:nvSpPr>
      <cdr:spPr>
        <a:xfrm xmlns:a="http://schemas.openxmlformats.org/drawingml/2006/main">
          <a:off x="1429860" y="123321"/>
          <a:ext cx="1386942" cy="3007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000" b="1" kern="1200" dirty="0">
              <a:solidFill>
                <a:srgbClr val="00336C"/>
              </a:solidFill>
            </a:rPr>
            <a:t>Cash: £265m</a:t>
          </a:r>
        </a:p>
        <a:p xmlns:a="http://schemas.openxmlformats.org/drawingml/2006/main">
          <a:pPr algn="ctr"/>
          <a:r>
            <a:rPr lang="en-GB" sz="900" kern="1200" dirty="0">
              <a:solidFill>
                <a:srgbClr val="00336C"/>
              </a:solidFill>
            </a:rPr>
            <a:t>Liquidity: £0.7bn+</a:t>
          </a:r>
        </a:p>
        <a:p xmlns:a="http://schemas.openxmlformats.org/drawingml/2006/main">
          <a:pPr algn="ctr"/>
          <a:r>
            <a:rPr lang="en-GB" sz="900" kern="1200" dirty="0">
              <a:solidFill>
                <a:srgbClr val="00336C"/>
              </a:solidFill>
            </a:rPr>
            <a:t>(excl. £135m)</a:t>
          </a:r>
        </a:p>
      </cdr:txBody>
    </cdr:sp>
  </cdr:relSizeAnchor>
</c:userShapes>
</file>

<file path=ppt/drawings/drawing4.xml><?xml version="1.0" encoding="utf-8"?>
<c:userShapes xmlns:c="http://schemas.openxmlformats.org/drawingml/2006/chart">
  <cdr:relSizeAnchor xmlns:cdr="http://schemas.openxmlformats.org/drawingml/2006/chartDrawing">
    <cdr:from>
      <cdr:x>0.04789</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3F4C615D-7762-226E-C7AD-22DB3FDD0E44}"/>
            </a:ext>
          </a:extLst>
        </cdr:cNvPr>
        <cdr:cNvCxnSpPr/>
      </cdr:nvCxnSpPr>
      <cdr:spPr>
        <a:xfrm xmlns:a="http://schemas.openxmlformats.org/drawingml/2006/main">
          <a:off x="5825635" y="2419648"/>
          <a:ext cx="6045689" cy="0"/>
        </a:xfrm>
        <a:prstGeom xmlns:a="http://schemas.openxmlformats.org/drawingml/2006/main" prst="line">
          <a:avLst/>
        </a:prstGeom>
        <a:ln xmlns:a="http://schemas.openxmlformats.org/drawingml/2006/main" w="6350">
          <a:solidFill>
            <a:srgbClr val="FFC000"/>
          </a:solidFill>
          <a:prstDash val="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097C3A-060D-E30A-F8B3-CA22B5E0237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55B44B8-3F0C-CBAA-6AE9-2B3B0636490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3D79FF3-6547-4A73-AFE0-1DB2F8103125}" type="datetimeFigureOut">
              <a:rPr lang="en-GB" smtClean="0"/>
              <a:t>01/07/2026</a:t>
            </a:fld>
            <a:endParaRPr lang="en-GB"/>
          </a:p>
        </p:txBody>
      </p:sp>
      <p:sp>
        <p:nvSpPr>
          <p:cNvPr id="4" name="Footer Placeholder 3">
            <a:extLst>
              <a:ext uri="{FF2B5EF4-FFF2-40B4-BE49-F238E27FC236}">
                <a16:creationId xmlns:a16="http://schemas.microsoft.com/office/drawing/2014/main" id="{421663DA-877A-C7AB-0130-3AD1EED27FB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B1286E2-70EE-DAB4-D8F8-1BA9E2EE541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BBE20AF-6EF9-4EEE-A2A4-B9E61AC22653}" type="slidenum">
              <a:rPr lang="en-GB" smtClean="0"/>
              <a:t>‹#›</a:t>
            </a:fld>
            <a:endParaRPr lang="en-GB"/>
          </a:p>
        </p:txBody>
      </p:sp>
    </p:spTree>
    <p:extLst>
      <p:ext uri="{BB962C8B-B14F-4D97-AF65-F5344CB8AC3E}">
        <p14:creationId xmlns:p14="http://schemas.microsoft.com/office/powerpoint/2010/main" val="26368998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9A972DF-076F-47A0-9C33-4BCAA95D59D8}" type="datetimeFigureOut">
              <a:rPr lang="en-GB" smtClean="0"/>
              <a:t>01/07/2026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1C0B07C-3A67-4B46-9687-E49DE2BBE1CD}" type="slidenum">
              <a:rPr lang="en-GB" smtClean="0"/>
              <a:t>‹#›</a:t>
            </a:fld>
            <a:endParaRPr lang="en-GB"/>
          </a:p>
        </p:txBody>
      </p:sp>
    </p:spTree>
    <p:extLst>
      <p:ext uri="{BB962C8B-B14F-4D97-AF65-F5344CB8AC3E}">
        <p14:creationId xmlns:p14="http://schemas.microsoft.com/office/powerpoint/2010/main" val="391595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6C17A-3F56-ED46-9C9B-A3A04D2C0F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348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C0B07C-3A67-4B46-9687-E49DE2BBE1CD}" type="slidenum">
              <a:rPr lang="en-GB" smtClean="0"/>
              <a:t>14</a:t>
            </a:fld>
            <a:endParaRPr lang="en-GB"/>
          </a:p>
        </p:txBody>
      </p:sp>
    </p:spTree>
    <p:extLst>
      <p:ext uri="{BB962C8B-B14F-4D97-AF65-F5344CB8AC3E}">
        <p14:creationId xmlns:p14="http://schemas.microsoft.com/office/powerpoint/2010/main" val="86152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30E85-3D1E-6BEE-4114-17C071EB8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860FC-3332-3A99-B630-628581B92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86271-EE1A-F509-302F-557275367B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9029B4-1267-953F-15FF-1877B244B19C}"/>
              </a:ext>
            </a:extLst>
          </p:cNvPr>
          <p:cNvSpPr>
            <a:spLocks noGrp="1"/>
          </p:cNvSpPr>
          <p:nvPr>
            <p:ph type="sldNum" sz="quarter" idx="5"/>
          </p:nvPr>
        </p:nvSpPr>
        <p:spPr/>
        <p:txBody>
          <a:bodyPr/>
          <a:lstStyle/>
          <a:p>
            <a:fld id="{11C0B07C-3A67-4B46-9687-E49DE2BBE1CD}" type="slidenum">
              <a:rPr lang="en-GB" smtClean="0"/>
              <a:t>20</a:t>
            </a:fld>
            <a:endParaRPr lang="en-GB"/>
          </a:p>
        </p:txBody>
      </p:sp>
    </p:spTree>
    <p:extLst>
      <p:ext uri="{BB962C8B-B14F-4D97-AF65-F5344CB8AC3E}">
        <p14:creationId xmlns:p14="http://schemas.microsoft.com/office/powerpoint/2010/main" val="827329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0DB24352-AF50-33F2-B186-27661BC5FC24}"/>
              </a:ext>
            </a:extLst>
          </p:cNvPr>
          <p:cNvSpPr/>
          <p:nvPr userDrawn="1"/>
        </p:nvSpPr>
        <p:spPr>
          <a:xfrm>
            <a:off x="-1" y="0"/>
            <a:ext cx="12250271" cy="6858000"/>
          </a:xfrm>
          <a:custGeom>
            <a:avLst/>
            <a:gdLst>
              <a:gd name="connsiteX0" fmla="*/ 0 w 5287600"/>
              <a:gd name="connsiteY0" fmla="*/ 0 h 6946465"/>
              <a:gd name="connsiteX1" fmla="*/ 5287600 w 5287600"/>
              <a:gd name="connsiteY1" fmla="*/ 0 h 6946465"/>
              <a:gd name="connsiteX2" fmla="*/ 5287600 w 5287600"/>
              <a:gd name="connsiteY2" fmla="*/ 6946466 h 6946465"/>
              <a:gd name="connsiteX3" fmla="*/ 0 w 5287600"/>
              <a:gd name="connsiteY3" fmla="*/ 6946466 h 6946465"/>
            </a:gdLst>
            <a:ahLst/>
            <a:cxnLst>
              <a:cxn ang="0">
                <a:pos x="connsiteX0" y="connsiteY0"/>
              </a:cxn>
              <a:cxn ang="0">
                <a:pos x="connsiteX1" y="connsiteY1"/>
              </a:cxn>
              <a:cxn ang="0">
                <a:pos x="connsiteX2" y="connsiteY2"/>
              </a:cxn>
              <a:cxn ang="0">
                <a:pos x="connsiteX3" y="connsiteY3"/>
              </a:cxn>
            </a:cxnLst>
            <a:rect l="l" t="t" r="r" b="b"/>
            <a:pathLst>
              <a:path w="5287600" h="6946465">
                <a:moveTo>
                  <a:pt x="0" y="0"/>
                </a:moveTo>
                <a:lnTo>
                  <a:pt x="5287600" y="0"/>
                </a:lnTo>
                <a:lnTo>
                  <a:pt x="5287600" y="6946466"/>
                </a:lnTo>
                <a:lnTo>
                  <a:pt x="0" y="6946466"/>
                </a:lnTo>
                <a:close/>
              </a:path>
            </a:pathLst>
          </a:custGeom>
          <a:gradFill flip="none" rotWithShape="1">
            <a:gsLst>
              <a:gs pos="53600">
                <a:schemeClr val="tx1">
                  <a:alpha val="20000"/>
                </a:schemeClr>
              </a:gs>
              <a:gs pos="0">
                <a:schemeClr val="tx1">
                  <a:alpha val="73000"/>
                </a:schemeClr>
              </a:gs>
              <a:gs pos="100000">
                <a:schemeClr val="tx1">
                  <a:alpha val="0"/>
                </a:schemeClr>
              </a:gs>
            </a:gsLst>
            <a:lin ang="0" scaled="1"/>
            <a:tileRect/>
          </a:gradFill>
          <a:ln w="0" cap="flat">
            <a:noFill/>
            <a:prstDash val="solid"/>
            <a:miter/>
          </a:ln>
        </p:spPr>
        <p:txBody>
          <a:bodyPr rtlCol="0" anchor="ctr"/>
          <a:lstStyle/>
          <a:p>
            <a:endParaRPr lang="en-GB">
              <a:latin typeface="Inter" panose="02000503000000020004" pitchFamily="2" charset="0"/>
            </a:endParaRPr>
          </a:p>
        </p:txBody>
      </p:sp>
      <p:sp>
        <p:nvSpPr>
          <p:cNvPr id="3" name="Subtitle 2">
            <a:extLst>
              <a:ext uri="{FF2B5EF4-FFF2-40B4-BE49-F238E27FC236}">
                <a16:creationId xmlns:a16="http://schemas.microsoft.com/office/drawing/2014/main" id="{A85334AD-3B15-978E-DF5D-83ED862E0996}"/>
              </a:ext>
            </a:extLst>
          </p:cNvPr>
          <p:cNvSpPr>
            <a:spLocks noGrp="1"/>
          </p:cNvSpPr>
          <p:nvPr>
            <p:ph type="subTitle" idx="1"/>
          </p:nvPr>
        </p:nvSpPr>
        <p:spPr>
          <a:xfrm>
            <a:off x="371475" y="4695338"/>
            <a:ext cx="4856508" cy="364934"/>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A794F3E9-EF70-3486-E5BF-A1290A74D9E3}"/>
              </a:ext>
            </a:extLst>
          </p:cNvPr>
          <p:cNvGrpSpPr/>
          <p:nvPr userDrawn="1"/>
        </p:nvGrpSpPr>
        <p:grpSpPr>
          <a:xfrm>
            <a:off x="371475" y="371474"/>
            <a:ext cx="1211848" cy="761290"/>
            <a:chOff x="371475" y="371474"/>
            <a:chExt cx="1211848" cy="761290"/>
          </a:xfrm>
        </p:grpSpPr>
        <p:pic>
          <p:nvPicPr>
            <p:cNvPr id="8" name="Graphic 7">
              <a:extLst>
                <a:ext uri="{FF2B5EF4-FFF2-40B4-BE49-F238E27FC236}">
                  <a16:creationId xmlns:a16="http://schemas.microsoft.com/office/drawing/2014/main" id="{C674F4F5-B7E3-EDDC-0BCD-420526EA9B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9" name="Graphic 8">
              <a:extLst>
                <a:ext uri="{FF2B5EF4-FFF2-40B4-BE49-F238E27FC236}">
                  <a16:creationId xmlns:a16="http://schemas.microsoft.com/office/drawing/2014/main" id="{9874151F-1584-69AB-3DEC-875DE9F5EFCB}"/>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pic>
        <p:nvPicPr>
          <p:cNvPr id="11" name="Graphic 10">
            <a:extLst>
              <a:ext uri="{FF2B5EF4-FFF2-40B4-BE49-F238E27FC236}">
                <a16:creationId xmlns:a16="http://schemas.microsoft.com/office/drawing/2014/main" id="{4C49D10C-F5B8-1050-346D-F0FF28DACB91}"/>
              </a:ext>
            </a:extLst>
          </p:cNvPr>
          <p:cNvPicPr>
            <a:picLocks noChangeAspect="1"/>
          </p:cNvPicPr>
          <p:nvPr userDrawn="1"/>
        </p:nvPicPr>
        <p:blipFill>
          <a:blip>
            <a:extLst>
              <a:ext uri="{96DAC541-7B7A-43D3-8B79-37D633B846F1}">
                <asvg:svgBlip xmlns:asvg="http://schemas.microsoft.com/office/drawing/2016/SVG/main" r:embed="rId4"/>
              </a:ext>
            </a:extLst>
          </a:blip>
          <a:srcRect t="22837" r="15106" b="20902"/>
          <a:stretch/>
        </p:blipFill>
        <p:spPr>
          <a:xfrm>
            <a:off x="3655333" y="1"/>
            <a:ext cx="8536668" cy="6858000"/>
          </a:xfrm>
          <a:prstGeom prst="rect">
            <a:avLst/>
          </a:prstGeom>
        </p:spPr>
      </p:pic>
      <p:sp>
        <p:nvSpPr>
          <p:cNvPr id="2" name="Title 1">
            <a:extLst>
              <a:ext uri="{FF2B5EF4-FFF2-40B4-BE49-F238E27FC236}">
                <a16:creationId xmlns:a16="http://schemas.microsoft.com/office/drawing/2014/main" id="{123EDA2B-FEC5-2731-B742-64EF4C152A66}"/>
              </a:ext>
            </a:extLst>
          </p:cNvPr>
          <p:cNvSpPr>
            <a:spLocks noGrp="1"/>
          </p:cNvSpPr>
          <p:nvPr>
            <p:ph type="ctrTitle"/>
          </p:nvPr>
        </p:nvSpPr>
        <p:spPr>
          <a:xfrm>
            <a:off x="371475" y="2136817"/>
            <a:ext cx="6206878" cy="2171697"/>
          </a:xfrm>
        </p:spPr>
        <p:txBody>
          <a:bodyPr anchor="b">
            <a:normAutofit/>
          </a:bodyPr>
          <a:lstStyle>
            <a:lvl1pPr algn="l">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2208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9"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 Blu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8526F06-DA90-D006-E487-E8433BAE8256}"/>
              </a:ext>
            </a:extLst>
          </p:cNvPr>
          <p:cNvSpPr/>
          <p:nvPr userDrawn="1"/>
        </p:nvSpPr>
        <p:spPr>
          <a:xfrm>
            <a:off x="0" y="0"/>
            <a:ext cx="11238691" cy="6858000"/>
          </a:xfrm>
          <a:custGeom>
            <a:avLst/>
            <a:gdLst>
              <a:gd name="connsiteX0" fmla="*/ 11238690 w 11238691"/>
              <a:gd name="connsiteY0" fmla="*/ 0 h 6858000"/>
              <a:gd name="connsiteX1" fmla="*/ 11238691 w 11238691"/>
              <a:gd name="connsiteY1" fmla="*/ 0 h 6858000"/>
              <a:gd name="connsiteX2" fmla="*/ 11238691 w 11238691"/>
              <a:gd name="connsiteY2" fmla="*/ 2273914 h 6858000"/>
              <a:gd name="connsiteX3" fmla="*/ 11238690 w 11238691"/>
              <a:gd name="connsiteY3" fmla="*/ 2273917 h 6858000"/>
              <a:gd name="connsiteX4" fmla="*/ 0 w 11238691"/>
              <a:gd name="connsiteY4" fmla="*/ 0 h 6858000"/>
              <a:gd name="connsiteX5" fmla="*/ 4526112 w 11238691"/>
              <a:gd name="connsiteY5" fmla="*/ 0 h 6858000"/>
              <a:gd name="connsiteX6" fmla="*/ 6843008 w 11238691"/>
              <a:gd name="connsiteY6" fmla="*/ 6858000 h 6858000"/>
              <a:gd name="connsiteX7" fmla="*/ 4006333 w 11238691"/>
              <a:gd name="connsiteY7" fmla="*/ 6858000 h 6858000"/>
              <a:gd name="connsiteX8" fmla="*/ 2065928 w 11238691"/>
              <a:gd name="connsiteY8" fmla="*/ 1302941 h 6858000"/>
              <a:gd name="connsiteX9" fmla="*/ 2025376 w 11238691"/>
              <a:gd name="connsiteY9" fmla="*/ 1302941 h 6858000"/>
              <a:gd name="connsiteX10" fmla="*/ 2025376 w 11238691"/>
              <a:gd name="connsiteY10" fmla="*/ 6858000 h 6858000"/>
              <a:gd name="connsiteX11" fmla="*/ 0 w 1123869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8691" h="6858000">
                <a:moveTo>
                  <a:pt x="11238690" y="0"/>
                </a:moveTo>
                <a:lnTo>
                  <a:pt x="11238691" y="0"/>
                </a:lnTo>
                <a:lnTo>
                  <a:pt x="11238691" y="2273914"/>
                </a:lnTo>
                <a:lnTo>
                  <a:pt x="11238690" y="2273917"/>
                </a:lnTo>
                <a:close/>
                <a:moveTo>
                  <a:pt x="0" y="0"/>
                </a:moveTo>
                <a:lnTo>
                  <a:pt x="4526112" y="0"/>
                </a:lnTo>
                <a:lnTo>
                  <a:pt x="6843008" y="6858000"/>
                </a:lnTo>
                <a:lnTo>
                  <a:pt x="4006333" y="6858000"/>
                </a:lnTo>
                <a:lnTo>
                  <a:pt x="2065928" y="1302941"/>
                </a:lnTo>
                <a:lnTo>
                  <a:pt x="2025376" y="1302941"/>
                </a:lnTo>
                <a:lnTo>
                  <a:pt x="2025376" y="6858000"/>
                </a:lnTo>
                <a:lnTo>
                  <a:pt x="0" y="6858000"/>
                </a:lnTo>
                <a:close/>
              </a:path>
            </a:pathLst>
          </a:custGeom>
          <a:solidFill>
            <a:schemeClr val="accent1">
              <a:alpha val="12000"/>
            </a:schemeClr>
          </a:soli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8" name="Content Placeholder 2">
            <a:extLst>
              <a:ext uri="{FF2B5EF4-FFF2-40B4-BE49-F238E27FC236}">
                <a16:creationId xmlns:a16="http://schemas.microsoft.com/office/drawing/2014/main" id="{F2BD0C99-6E20-4458-A65C-1324F4A7B73C}"/>
              </a:ext>
            </a:extLst>
          </p:cNvPr>
          <p:cNvSpPr>
            <a:spLocks noGrp="1"/>
          </p:cNvSpPr>
          <p:nvPr>
            <p:ph idx="13"/>
          </p:nvPr>
        </p:nvSpPr>
        <p:spPr>
          <a:xfrm>
            <a:off x="6466083"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Tree>
    <p:extLst>
      <p:ext uri="{BB962C8B-B14F-4D97-AF65-F5344CB8AC3E}">
        <p14:creationId xmlns:p14="http://schemas.microsoft.com/office/powerpoint/2010/main" val="131571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70/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7721160"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8" name="Content Placeholder 2">
            <a:extLst>
              <a:ext uri="{FF2B5EF4-FFF2-40B4-BE49-F238E27FC236}">
                <a16:creationId xmlns:a16="http://schemas.microsoft.com/office/drawing/2014/main" id="{F2BD0C99-6E20-4458-A65C-1324F4A7B73C}"/>
              </a:ext>
            </a:extLst>
          </p:cNvPr>
          <p:cNvSpPr>
            <a:spLocks noGrp="1"/>
          </p:cNvSpPr>
          <p:nvPr>
            <p:ph idx="13"/>
          </p:nvPr>
        </p:nvSpPr>
        <p:spPr>
          <a:xfrm>
            <a:off x="8828283" y="1651208"/>
            <a:ext cx="29922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Tree>
    <p:extLst>
      <p:ext uri="{BB962C8B-B14F-4D97-AF65-F5344CB8AC3E}">
        <p14:creationId xmlns:p14="http://schemas.microsoft.com/office/powerpoint/2010/main" val="228111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 Design">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BBC4BA2-9382-3026-0FDE-278F2F88FAFD}"/>
              </a:ext>
            </a:extLst>
          </p:cNvPr>
          <p:cNvSpPr/>
          <p:nvPr userDrawn="1"/>
        </p:nvSpPr>
        <p:spPr>
          <a:xfrm>
            <a:off x="8860220" y="0"/>
            <a:ext cx="3331780" cy="6858000"/>
          </a:xfrm>
          <a:custGeom>
            <a:avLst/>
            <a:gdLst>
              <a:gd name="connsiteX0" fmla="*/ 2201907 w 3331780"/>
              <a:gd name="connsiteY0" fmla="*/ 0 h 6858000"/>
              <a:gd name="connsiteX1" fmla="*/ 3331780 w 3331780"/>
              <a:gd name="connsiteY1" fmla="*/ 0 h 6858000"/>
              <a:gd name="connsiteX2" fmla="*/ 3331780 w 3331780"/>
              <a:gd name="connsiteY2" fmla="*/ 1083122 h 6858000"/>
              <a:gd name="connsiteX3" fmla="*/ 3161439 w 3331780"/>
              <a:gd name="connsiteY3" fmla="*/ 1092360 h 6858000"/>
              <a:gd name="connsiteX4" fmla="*/ 1524565 w 3331780"/>
              <a:gd name="connsiteY4" fmla="*/ 3458097 h 6858000"/>
              <a:gd name="connsiteX5" fmla="*/ 3161439 w 3331780"/>
              <a:gd name="connsiteY5" fmla="*/ 5766296 h 6858000"/>
              <a:gd name="connsiteX6" fmla="*/ 3331780 w 3331780"/>
              <a:gd name="connsiteY6" fmla="*/ 5775083 h 6858000"/>
              <a:gd name="connsiteX7" fmla="*/ 3331780 w 3331780"/>
              <a:gd name="connsiteY7" fmla="*/ 6858000 h 6858000"/>
              <a:gd name="connsiteX8" fmla="*/ 2183515 w 3331780"/>
              <a:gd name="connsiteY8" fmla="*/ 6858000 h 6858000"/>
              <a:gd name="connsiteX9" fmla="*/ 2029888 w 3331780"/>
              <a:gd name="connsiteY9" fmla="*/ 6804165 h 6858000"/>
              <a:gd name="connsiteX10" fmla="*/ 0 w 3331780"/>
              <a:gd name="connsiteY10" fmla="*/ 3458097 h 6858000"/>
              <a:gd name="connsiteX11" fmla="*/ 2029836 w 3331780"/>
              <a:gd name="connsiteY11" fmla="*/ 62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1780" h="6858000">
                <a:moveTo>
                  <a:pt x="2201907" y="0"/>
                </a:moveTo>
                <a:lnTo>
                  <a:pt x="3331780" y="0"/>
                </a:lnTo>
                <a:lnTo>
                  <a:pt x="3331780" y="1083122"/>
                </a:lnTo>
                <a:lnTo>
                  <a:pt x="3161439" y="1092360"/>
                </a:lnTo>
                <a:cubicBezTo>
                  <a:pt x="1976812" y="1224822"/>
                  <a:pt x="1524565" y="2320085"/>
                  <a:pt x="1524565" y="3458097"/>
                </a:cubicBezTo>
                <a:cubicBezTo>
                  <a:pt x="1524565" y="4596110"/>
                  <a:pt x="1976812" y="5640227"/>
                  <a:pt x="3161439" y="5766296"/>
                </a:cubicBezTo>
                <a:lnTo>
                  <a:pt x="3331780" y="5775083"/>
                </a:lnTo>
                <a:lnTo>
                  <a:pt x="3331780" y="6858000"/>
                </a:lnTo>
                <a:lnTo>
                  <a:pt x="2183515" y="6858000"/>
                </a:lnTo>
                <a:lnTo>
                  <a:pt x="2029888" y="6804165"/>
                </a:lnTo>
                <a:cubicBezTo>
                  <a:pt x="732455" y="6274641"/>
                  <a:pt x="0" y="4981956"/>
                  <a:pt x="0" y="3458097"/>
                </a:cubicBezTo>
                <a:cubicBezTo>
                  <a:pt x="0" y="1934239"/>
                  <a:pt x="732382" y="607790"/>
                  <a:pt x="2029836" y="62175"/>
                </a:cubicBezTo>
                <a:close/>
              </a:path>
            </a:pathLst>
          </a:custGeom>
          <a:gradFill flip="none" rotWithShape="1">
            <a:gsLst>
              <a:gs pos="19000">
                <a:schemeClr val="tx2"/>
              </a:gs>
              <a:gs pos="67000">
                <a:srgbClr val="002147">
                  <a:alpha val="73000"/>
                </a:srgbClr>
              </a:gs>
              <a:gs pos="100000">
                <a:schemeClr val="tx2">
                  <a:alpha val="0"/>
                </a:schemeClr>
              </a:gs>
            </a:gsLst>
            <a:lin ang="8100000" scaled="1"/>
            <a:tileRect/>
          </a:gra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1A99651-136F-3085-909A-3B8222074334}"/>
              </a:ext>
            </a:extLst>
          </p:cNvPr>
          <p:cNvSpPr/>
          <p:nvPr userDrawn="1"/>
        </p:nvSpPr>
        <p:spPr>
          <a:xfrm>
            <a:off x="8150408" y="3147382"/>
            <a:ext cx="4041593" cy="3710618"/>
          </a:xfrm>
          <a:custGeom>
            <a:avLst/>
            <a:gdLst>
              <a:gd name="connsiteX0" fmla="*/ 1408277 w 4041593"/>
              <a:gd name="connsiteY0" fmla="*/ 0 h 3710618"/>
              <a:gd name="connsiteX1" fmla="*/ 3067331 w 4041593"/>
              <a:gd name="connsiteY1" fmla="*/ 0 h 3710618"/>
              <a:gd name="connsiteX2" fmla="*/ 4041593 w 4041593"/>
              <a:gd name="connsiteY2" fmla="*/ 2605378 h 3710618"/>
              <a:gd name="connsiteX3" fmla="*/ 4041593 w 4041593"/>
              <a:gd name="connsiteY3" fmla="*/ 3710618 h 3710618"/>
              <a:gd name="connsiteX4" fmla="*/ 2884383 w 4041593"/>
              <a:gd name="connsiteY4" fmla="*/ 3710618 h 3710618"/>
              <a:gd name="connsiteX5" fmla="*/ 2232603 w 4041593"/>
              <a:gd name="connsiteY5" fmla="*/ 1813372 h 3710618"/>
              <a:gd name="connsiteX6" fmla="*/ 2212065 w 4041593"/>
              <a:gd name="connsiteY6" fmla="*/ 1813372 h 3710618"/>
              <a:gd name="connsiteX7" fmla="*/ 1538634 w 4041593"/>
              <a:gd name="connsiteY7" fmla="*/ 3710618 h 3710618"/>
              <a:gd name="connsiteX8" fmla="*/ 0 w 4041593"/>
              <a:gd name="connsiteY8" fmla="*/ 3710618 h 37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1593" h="3710618">
                <a:moveTo>
                  <a:pt x="1408277" y="0"/>
                </a:moveTo>
                <a:lnTo>
                  <a:pt x="3067331" y="0"/>
                </a:lnTo>
                <a:lnTo>
                  <a:pt x="4041593" y="2605378"/>
                </a:lnTo>
                <a:lnTo>
                  <a:pt x="4041593" y="3710618"/>
                </a:lnTo>
                <a:lnTo>
                  <a:pt x="2884383" y="3710618"/>
                </a:lnTo>
                <a:lnTo>
                  <a:pt x="2232603" y="1813372"/>
                </a:lnTo>
                <a:lnTo>
                  <a:pt x="2212065" y="1813372"/>
                </a:lnTo>
                <a:lnTo>
                  <a:pt x="1538634" y="3710618"/>
                </a:lnTo>
                <a:lnTo>
                  <a:pt x="0" y="3710618"/>
                </a:lnTo>
                <a:close/>
              </a:path>
            </a:pathLst>
          </a:custGeom>
          <a:gradFill>
            <a:gsLst>
              <a:gs pos="0">
                <a:schemeClr val="accent6"/>
              </a:gs>
              <a:gs pos="67000">
                <a:schemeClr val="accent6">
                  <a:alpha val="59000"/>
                </a:schemeClr>
              </a:gs>
              <a:gs pos="100000">
                <a:schemeClr val="accent6">
                  <a:alpha val="0"/>
                </a:schemeClr>
              </a:gs>
            </a:gsLst>
            <a:lin ang="8100000" scaled="1"/>
          </a:gradFill>
          <a:ln w="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36" name="Content Placeholder 2">
            <a:extLst>
              <a:ext uri="{FF2B5EF4-FFF2-40B4-BE49-F238E27FC236}">
                <a16:creationId xmlns:a16="http://schemas.microsoft.com/office/drawing/2014/main" id="{D31A2115-E80C-E284-473A-8B3A947A179B}"/>
              </a:ext>
            </a:extLst>
          </p:cNvPr>
          <p:cNvSpPr>
            <a:spLocks noGrp="1"/>
          </p:cNvSpPr>
          <p:nvPr>
            <p:ph idx="12"/>
          </p:nvPr>
        </p:nvSpPr>
        <p:spPr>
          <a:xfrm>
            <a:off x="4442672"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a:extLst>
              <a:ext uri="{FF2B5EF4-FFF2-40B4-BE49-F238E27FC236}">
                <a16:creationId xmlns:a16="http://schemas.microsoft.com/office/drawing/2014/main" id="{DF915DD9-670E-829C-A091-A5DBEE08F2BB}"/>
              </a:ext>
            </a:extLst>
          </p:cNvPr>
          <p:cNvGrpSpPr/>
          <p:nvPr userDrawn="1"/>
        </p:nvGrpSpPr>
        <p:grpSpPr>
          <a:xfrm>
            <a:off x="11044952" y="378996"/>
            <a:ext cx="775573" cy="487220"/>
            <a:chOff x="371475" y="371474"/>
            <a:chExt cx="1211848" cy="761290"/>
          </a:xfrm>
        </p:grpSpPr>
        <p:pic>
          <p:nvPicPr>
            <p:cNvPr id="13" name="Graphic 12">
              <a:extLst>
                <a:ext uri="{FF2B5EF4-FFF2-40B4-BE49-F238E27FC236}">
                  <a16:creationId xmlns:a16="http://schemas.microsoft.com/office/drawing/2014/main" id="{F471E6AD-2D21-17B2-614A-ED2836DC63F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14" name="Graphic 13">
              <a:extLst>
                <a:ext uri="{FF2B5EF4-FFF2-40B4-BE49-F238E27FC236}">
                  <a16:creationId xmlns:a16="http://schemas.microsoft.com/office/drawing/2014/main" id="{BE90F540-CA4A-4B58-45FD-5F5AE11C757F}"/>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Tree>
    <p:extLst>
      <p:ext uri="{BB962C8B-B14F-4D97-AF65-F5344CB8AC3E}">
        <p14:creationId xmlns:p14="http://schemas.microsoft.com/office/powerpoint/2010/main" val="37372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 Light Blu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54966691-AE81-999C-39F2-1011F07A4F51}"/>
              </a:ext>
            </a:extLst>
          </p:cNvPr>
          <p:cNvSpPr/>
          <p:nvPr userDrawn="1"/>
        </p:nvSpPr>
        <p:spPr>
          <a:xfrm flipH="1">
            <a:off x="0" y="1646238"/>
            <a:ext cx="5350262" cy="5211762"/>
          </a:xfrm>
          <a:custGeom>
            <a:avLst/>
            <a:gdLst>
              <a:gd name="connsiteX0" fmla="*/ 5350262 w 5350262"/>
              <a:gd name="connsiteY0" fmla="*/ 0 h 5211762"/>
              <a:gd name="connsiteX1" fmla="*/ 4978787 w 5350262"/>
              <a:gd name="connsiteY1" fmla="*/ 0 h 5211762"/>
              <a:gd name="connsiteX2" fmla="*/ 4978787 w 5350262"/>
              <a:gd name="connsiteY2" fmla="*/ 1588 h 5211762"/>
              <a:gd name="connsiteX3" fmla="*/ 1676689 w 5350262"/>
              <a:gd name="connsiteY3" fmla="*/ 1588 h 5211762"/>
              <a:gd name="connsiteX4" fmla="*/ 0 w 5350262"/>
              <a:gd name="connsiteY4" fmla="*/ 5211762 h 5211762"/>
              <a:gd name="connsiteX5" fmla="*/ 2791294 w 5350262"/>
              <a:gd name="connsiteY5" fmla="*/ 5211762 h 5211762"/>
              <a:gd name="connsiteX6" fmla="*/ 3135590 w 5350262"/>
              <a:gd name="connsiteY6" fmla="*/ 4216315 h 5211762"/>
              <a:gd name="connsiteX7" fmla="*/ 3176042 w 5350262"/>
              <a:gd name="connsiteY7" fmla="*/ 4216315 h 5211762"/>
              <a:gd name="connsiteX8" fmla="*/ 3176042 w 5350262"/>
              <a:gd name="connsiteY8" fmla="*/ 5211762 h 5211762"/>
              <a:gd name="connsiteX9" fmla="*/ 4978787 w 5350262"/>
              <a:gd name="connsiteY9" fmla="*/ 5211762 h 5211762"/>
              <a:gd name="connsiteX10" fmla="*/ 5197862 w 5350262"/>
              <a:gd name="connsiteY10" fmla="*/ 5211762 h 5211762"/>
              <a:gd name="connsiteX11" fmla="*/ 5350262 w 5350262"/>
              <a:gd name="connsiteY11" fmla="*/ 5211762 h 521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0262" h="5211762">
                <a:moveTo>
                  <a:pt x="5350262" y="0"/>
                </a:moveTo>
                <a:lnTo>
                  <a:pt x="4978787" y="0"/>
                </a:lnTo>
                <a:lnTo>
                  <a:pt x="4978787" y="1588"/>
                </a:lnTo>
                <a:lnTo>
                  <a:pt x="1676689" y="1588"/>
                </a:lnTo>
                <a:lnTo>
                  <a:pt x="0" y="5211762"/>
                </a:lnTo>
                <a:lnTo>
                  <a:pt x="2791294" y="5211762"/>
                </a:lnTo>
                <a:lnTo>
                  <a:pt x="3135590" y="4216315"/>
                </a:lnTo>
                <a:lnTo>
                  <a:pt x="3176042" y="4216315"/>
                </a:lnTo>
                <a:lnTo>
                  <a:pt x="3176042" y="5211762"/>
                </a:lnTo>
                <a:lnTo>
                  <a:pt x="4978787" y="5211762"/>
                </a:lnTo>
                <a:lnTo>
                  <a:pt x="5197862" y="5211762"/>
                </a:lnTo>
                <a:lnTo>
                  <a:pt x="5350262" y="521176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2004969"/>
            <a:ext cx="3267501" cy="43037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13" name="Content Placeholder 12">
            <a:extLst>
              <a:ext uri="{FF2B5EF4-FFF2-40B4-BE49-F238E27FC236}">
                <a16:creationId xmlns:a16="http://schemas.microsoft.com/office/drawing/2014/main" id="{DA0D1E9B-2C86-7B04-E014-5BBA0C6233B7}"/>
              </a:ext>
            </a:extLst>
          </p:cNvPr>
          <p:cNvSpPr>
            <a:spLocks noGrp="1"/>
          </p:cNvSpPr>
          <p:nvPr>
            <p:ph sz="quarter" idx="12"/>
          </p:nvPr>
        </p:nvSpPr>
        <p:spPr>
          <a:xfrm>
            <a:off x="5429250" y="1646238"/>
            <a:ext cx="6391274"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13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36" name="Content Placeholder 2">
            <a:extLst>
              <a:ext uri="{FF2B5EF4-FFF2-40B4-BE49-F238E27FC236}">
                <a16:creationId xmlns:a16="http://schemas.microsoft.com/office/drawing/2014/main" id="{D31A2115-E80C-E284-473A-8B3A947A179B}"/>
              </a:ext>
            </a:extLst>
          </p:cNvPr>
          <p:cNvSpPr>
            <a:spLocks noGrp="1"/>
          </p:cNvSpPr>
          <p:nvPr>
            <p:ph idx="12"/>
          </p:nvPr>
        </p:nvSpPr>
        <p:spPr>
          <a:xfrm>
            <a:off x="4442672"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Content Placeholder 2">
            <a:extLst>
              <a:ext uri="{FF2B5EF4-FFF2-40B4-BE49-F238E27FC236}">
                <a16:creationId xmlns:a16="http://schemas.microsoft.com/office/drawing/2014/main" id="{AC15E8EF-DEE2-C4E0-190D-8ADD9D4182BE}"/>
              </a:ext>
            </a:extLst>
          </p:cNvPr>
          <p:cNvSpPr>
            <a:spLocks noGrp="1"/>
          </p:cNvSpPr>
          <p:nvPr>
            <p:ph idx="13"/>
          </p:nvPr>
        </p:nvSpPr>
        <p:spPr>
          <a:xfrm>
            <a:off x="8513869"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838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ree Content - Desig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F360586-64CF-B4FE-91A4-FB3FC3170A05}"/>
              </a:ext>
            </a:extLst>
          </p:cNvPr>
          <p:cNvSpPr/>
          <p:nvPr userDrawn="1"/>
        </p:nvSpPr>
        <p:spPr>
          <a:xfrm>
            <a:off x="0" y="0"/>
            <a:ext cx="12192000" cy="6858000"/>
          </a:xfrm>
          <a:custGeom>
            <a:avLst/>
            <a:gdLst>
              <a:gd name="connsiteX0" fmla="*/ 11283596 w 12192000"/>
              <a:gd name="connsiteY0" fmla="*/ 0 h 6858000"/>
              <a:gd name="connsiteX1" fmla="*/ 12192000 w 12192000"/>
              <a:gd name="connsiteY1" fmla="*/ 0 h 6858000"/>
              <a:gd name="connsiteX2" fmla="*/ 12192000 w 12192000"/>
              <a:gd name="connsiteY2" fmla="*/ 5563692 h 6858000"/>
              <a:gd name="connsiteX3" fmla="*/ 11743993 w 12192000"/>
              <a:gd name="connsiteY3" fmla="*/ 6858000 h 6858000"/>
              <a:gd name="connsiteX4" fmla="*/ 9074883 w 12192000"/>
              <a:gd name="connsiteY4" fmla="*/ 6858000 h 6858000"/>
              <a:gd name="connsiteX5" fmla="*/ 0 w 12192000"/>
              <a:gd name="connsiteY5" fmla="*/ 0 h 6858000"/>
              <a:gd name="connsiteX6" fmla="*/ 1070810 w 12192000"/>
              <a:gd name="connsiteY6" fmla="*/ 0 h 6858000"/>
              <a:gd name="connsiteX7" fmla="*/ 6368821 w 12192000"/>
              <a:gd name="connsiteY7" fmla="*/ 0 h 6858000"/>
              <a:gd name="connsiteX8" fmla="*/ 8703048 w 12192000"/>
              <a:gd name="connsiteY8" fmla="*/ 6858000 h 6858000"/>
              <a:gd name="connsiteX9" fmla="*/ 5845210 w 12192000"/>
              <a:gd name="connsiteY9" fmla="*/ 6858000 h 6858000"/>
              <a:gd name="connsiteX10" fmla="*/ 4067234 w 12192000"/>
              <a:gd name="connsiteY10" fmla="*/ 1772457 h 6858000"/>
              <a:gd name="connsiteX11" fmla="*/ 4027021 w 12192000"/>
              <a:gd name="connsiteY11" fmla="*/ 1772457 h 6858000"/>
              <a:gd name="connsiteX12" fmla="*/ 4027021 w 12192000"/>
              <a:gd name="connsiteY12" fmla="*/ 6858000 h 6858000"/>
              <a:gd name="connsiteX13" fmla="*/ 107081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1283596" y="0"/>
                </a:moveTo>
                <a:lnTo>
                  <a:pt x="12192000" y="0"/>
                </a:lnTo>
                <a:lnTo>
                  <a:pt x="12192000" y="5563692"/>
                </a:lnTo>
                <a:lnTo>
                  <a:pt x="11743993" y="6858000"/>
                </a:lnTo>
                <a:lnTo>
                  <a:pt x="9074883" y="6858000"/>
                </a:lnTo>
                <a:close/>
                <a:moveTo>
                  <a:pt x="0" y="0"/>
                </a:moveTo>
                <a:lnTo>
                  <a:pt x="1070810" y="0"/>
                </a:lnTo>
                <a:lnTo>
                  <a:pt x="6368821" y="0"/>
                </a:lnTo>
                <a:lnTo>
                  <a:pt x="8703048" y="6858000"/>
                </a:lnTo>
                <a:lnTo>
                  <a:pt x="5845210" y="6858000"/>
                </a:lnTo>
                <a:lnTo>
                  <a:pt x="4067234" y="1772457"/>
                </a:lnTo>
                <a:lnTo>
                  <a:pt x="4027021" y="1772457"/>
                </a:lnTo>
                <a:lnTo>
                  <a:pt x="4027021" y="6858000"/>
                </a:lnTo>
                <a:lnTo>
                  <a:pt x="1070810" y="6858000"/>
                </a:lnTo>
                <a:lnTo>
                  <a:pt x="0" y="6858000"/>
                </a:lnTo>
                <a:close/>
              </a:path>
            </a:pathLst>
          </a:custGeom>
          <a:gradFill flip="none" rotWithShape="1">
            <a:gsLst>
              <a:gs pos="19000">
                <a:schemeClr val="accent6">
                  <a:alpha val="52000"/>
                </a:schemeClr>
              </a:gs>
              <a:gs pos="44000">
                <a:schemeClr val="accent6">
                  <a:alpha val="14000"/>
                </a:schemeClr>
              </a:gs>
              <a:gs pos="100000">
                <a:schemeClr val="accent6">
                  <a:alpha val="0"/>
                </a:schemeClr>
              </a:gs>
            </a:gsLst>
            <a:lin ang="5400000" scaled="1"/>
            <a:tileRect/>
          </a:gradFill>
          <a:ln w="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36" name="Content Placeholder 2">
            <a:extLst>
              <a:ext uri="{FF2B5EF4-FFF2-40B4-BE49-F238E27FC236}">
                <a16:creationId xmlns:a16="http://schemas.microsoft.com/office/drawing/2014/main" id="{D31A2115-E80C-E284-473A-8B3A947A179B}"/>
              </a:ext>
            </a:extLst>
          </p:cNvPr>
          <p:cNvSpPr>
            <a:spLocks noGrp="1"/>
          </p:cNvSpPr>
          <p:nvPr>
            <p:ph idx="12"/>
          </p:nvPr>
        </p:nvSpPr>
        <p:spPr>
          <a:xfrm>
            <a:off x="4442672"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Content Placeholder 2">
            <a:extLst>
              <a:ext uri="{FF2B5EF4-FFF2-40B4-BE49-F238E27FC236}">
                <a16:creationId xmlns:a16="http://schemas.microsoft.com/office/drawing/2014/main" id="{AC15E8EF-DEE2-C4E0-190D-8ADD9D4182BE}"/>
              </a:ext>
            </a:extLst>
          </p:cNvPr>
          <p:cNvSpPr>
            <a:spLocks noGrp="1"/>
          </p:cNvSpPr>
          <p:nvPr>
            <p:ph idx="13"/>
          </p:nvPr>
        </p:nvSpPr>
        <p:spPr>
          <a:xfrm>
            <a:off x="8513869" y="1651208"/>
            <a:ext cx="330665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47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3581400"/>
            <a:ext cx="3306655" cy="2727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36" name="Content Placeholder 2">
            <a:extLst>
              <a:ext uri="{FF2B5EF4-FFF2-40B4-BE49-F238E27FC236}">
                <a16:creationId xmlns:a16="http://schemas.microsoft.com/office/drawing/2014/main" id="{D31A2115-E80C-E284-473A-8B3A947A179B}"/>
              </a:ext>
            </a:extLst>
          </p:cNvPr>
          <p:cNvSpPr>
            <a:spLocks noGrp="1"/>
          </p:cNvSpPr>
          <p:nvPr>
            <p:ph idx="12"/>
          </p:nvPr>
        </p:nvSpPr>
        <p:spPr>
          <a:xfrm>
            <a:off x="4442672" y="3581400"/>
            <a:ext cx="3306655" cy="2727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Content Placeholder 2">
            <a:extLst>
              <a:ext uri="{FF2B5EF4-FFF2-40B4-BE49-F238E27FC236}">
                <a16:creationId xmlns:a16="http://schemas.microsoft.com/office/drawing/2014/main" id="{AC15E8EF-DEE2-C4E0-190D-8ADD9D4182BE}"/>
              </a:ext>
            </a:extLst>
          </p:cNvPr>
          <p:cNvSpPr>
            <a:spLocks noGrp="1"/>
          </p:cNvSpPr>
          <p:nvPr>
            <p:ph idx="13"/>
          </p:nvPr>
        </p:nvSpPr>
        <p:spPr>
          <a:xfrm>
            <a:off x="8513869" y="3581400"/>
            <a:ext cx="3306655" cy="2727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0CD30281-05ED-DBA5-A9B9-C86D4546A40A}"/>
              </a:ext>
            </a:extLst>
          </p:cNvPr>
          <p:cNvSpPr>
            <a:spLocks noGrp="1"/>
          </p:cNvSpPr>
          <p:nvPr>
            <p:ph type="pic" sz="quarter" idx="14"/>
          </p:nvPr>
        </p:nvSpPr>
        <p:spPr>
          <a:xfrm>
            <a:off x="383749" y="1653165"/>
            <a:ext cx="3308400" cy="1595726"/>
          </a:xfrm>
          <a:solidFill>
            <a:schemeClr val="bg1">
              <a:lumMod val="95000"/>
            </a:schemeClr>
          </a:solidFill>
        </p:spPr>
        <p:txBody>
          <a:bodyPr/>
          <a:lstStyle/>
          <a:p>
            <a:endParaRPr lang="en-GB"/>
          </a:p>
        </p:txBody>
      </p:sp>
      <p:sp>
        <p:nvSpPr>
          <p:cNvPr id="7" name="Picture Placeholder 5">
            <a:extLst>
              <a:ext uri="{FF2B5EF4-FFF2-40B4-BE49-F238E27FC236}">
                <a16:creationId xmlns:a16="http://schemas.microsoft.com/office/drawing/2014/main" id="{381E48CB-BA71-1FF3-D9F1-13CE4018E85A}"/>
              </a:ext>
            </a:extLst>
          </p:cNvPr>
          <p:cNvSpPr>
            <a:spLocks noGrp="1"/>
          </p:cNvSpPr>
          <p:nvPr>
            <p:ph type="pic" sz="quarter" idx="15"/>
          </p:nvPr>
        </p:nvSpPr>
        <p:spPr>
          <a:xfrm>
            <a:off x="4442672" y="1653165"/>
            <a:ext cx="3308400" cy="1595726"/>
          </a:xfrm>
          <a:solidFill>
            <a:schemeClr val="bg1">
              <a:lumMod val="95000"/>
            </a:schemeClr>
          </a:solidFill>
        </p:spPr>
        <p:txBody>
          <a:bodyPr/>
          <a:lstStyle/>
          <a:p>
            <a:endParaRPr lang="en-GB"/>
          </a:p>
        </p:txBody>
      </p:sp>
      <p:sp>
        <p:nvSpPr>
          <p:cNvPr id="8" name="Picture Placeholder 5">
            <a:extLst>
              <a:ext uri="{FF2B5EF4-FFF2-40B4-BE49-F238E27FC236}">
                <a16:creationId xmlns:a16="http://schemas.microsoft.com/office/drawing/2014/main" id="{97B63723-C3CB-A464-1224-5FA681CC2E10}"/>
              </a:ext>
            </a:extLst>
          </p:cNvPr>
          <p:cNvSpPr>
            <a:spLocks noGrp="1"/>
          </p:cNvSpPr>
          <p:nvPr>
            <p:ph type="pic" sz="quarter" idx="16"/>
          </p:nvPr>
        </p:nvSpPr>
        <p:spPr>
          <a:xfrm>
            <a:off x="8513869" y="1653165"/>
            <a:ext cx="3308400" cy="1595726"/>
          </a:xfrm>
          <a:solidFill>
            <a:schemeClr val="bg1">
              <a:lumMod val="95000"/>
            </a:schemeClr>
          </a:solidFill>
        </p:spPr>
        <p:txBody>
          <a:bodyPr/>
          <a:lstStyle/>
          <a:p>
            <a:endParaRPr lang="en-GB"/>
          </a:p>
        </p:txBody>
      </p:sp>
    </p:spTree>
    <p:extLst>
      <p:ext uri="{BB962C8B-B14F-4D97-AF65-F5344CB8AC3E}">
        <p14:creationId xmlns:p14="http://schemas.microsoft.com/office/powerpoint/2010/main" val="411137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230614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15" name="Content Placeholder 2">
            <a:extLst>
              <a:ext uri="{FF2B5EF4-FFF2-40B4-BE49-F238E27FC236}">
                <a16:creationId xmlns:a16="http://schemas.microsoft.com/office/drawing/2014/main" id="{7981210A-EDE3-3F3A-3C07-385116B209AA}"/>
              </a:ext>
            </a:extLst>
          </p:cNvPr>
          <p:cNvSpPr>
            <a:spLocks noGrp="1"/>
          </p:cNvSpPr>
          <p:nvPr>
            <p:ph idx="12"/>
          </p:nvPr>
        </p:nvSpPr>
        <p:spPr>
          <a:xfrm>
            <a:off x="3427293" y="1651208"/>
            <a:ext cx="230614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82FEA23E-1D4C-75E3-AD18-E9C89CD77351}"/>
              </a:ext>
            </a:extLst>
          </p:cNvPr>
          <p:cNvSpPr>
            <a:spLocks noGrp="1"/>
          </p:cNvSpPr>
          <p:nvPr>
            <p:ph idx="13"/>
          </p:nvPr>
        </p:nvSpPr>
        <p:spPr>
          <a:xfrm>
            <a:off x="6470837" y="1651208"/>
            <a:ext cx="230614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2361A931-39D8-8CD4-567C-D78AE125811D}"/>
              </a:ext>
            </a:extLst>
          </p:cNvPr>
          <p:cNvSpPr>
            <a:spLocks noGrp="1"/>
          </p:cNvSpPr>
          <p:nvPr>
            <p:ph idx="14"/>
          </p:nvPr>
        </p:nvSpPr>
        <p:spPr>
          <a:xfrm>
            <a:off x="9514380" y="1651208"/>
            <a:ext cx="2306145"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5836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ur Conten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3581400"/>
            <a:ext cx="2306145" cy="27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15" name="Content Placeholder 2">
            <a:extLst>
              <a:ext uri="{FF2B5EF4-FFF2-40B4-BE49-F238E27FC236}">
                <a16:creationId xmlns:a16="http://schemas.microsoft.com/office/drawing/2014/main" id="{7981210A-EDE3-3F3A-3C07-385116B209AA}"/>
              </a:ext>
            </a:extLst>
          </p:cNvPr>
          <p:cNvSpPr>
            <a:spLocks noGrp="1"/>
          </p:cNvSpPr>
          <p:nvPr>
            <p:ph idx="12"/>
          </p:nvPr>
        </p:nvSpPr>
        <p:spPr>
          <a:xfrm>
            <a:off x="3427293" y="3581400"/>
            <a:ext cx="2306145" cy="27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82FEA23E-1D4C-75E3-AD18-E9C89CD77351}"/>
              </a:ext>
            </a:extLst>
          </p:cNvPr>
          <p:cNvSpPr>
            <a:spLocks noGrp="1"/>
          </p:cNvSpPr>
          <p:nvPr>
            <p:ph idx="13"/>
          </p:nvPr>
        </p:nvSpPr>
        <p:spPr>
          <a:xfrm>
            <a:off x="6470837" y="3581400"/>
            <a:ext cx="2306145" cy="27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2361A931-39D8-8CD4-567C-D78AE125811D}"/>
              </a:ext>
            </a:extLst>
          </p:cNvPr>
          <p:cNvSpPr>
            <a:spLocks noGrp="1"/>
          </p:cNvSpPr>
          <p:nvPr>
            <p:ph idx="14"/>
          </p:nvPr>
        </p:nvSpPr>
        <p:spPr>
          <a:xfrm>
            <a:off x="9514380" y="3581400"/>
            <a:ext cx="2306145" cy="27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A8A4BC7F-5A67-72EC-FD61-644630D6532B}"/>
              </a:ext>
            </a:extLst>
          </p:cNvPr>
          <p:cNvSpPr>
            <a:spLocks noGrp="1"/>
          </p:cNvSpPr>
          <p:nvPr>
            <p:ph type="pic" sz="quarter" idx="15"/>
          </p:nvPr>
        </p:nvSpPr>
        <p:spPr>
          <a:xfrm>
            <a:off x="383749" y="1653165"/>
            <a:ext cx="2307600" cy="1595726"/>
          </a:xfrm>
          <a:solidFill>
            <a:schemeClr val="bg1">
              <a:lumMod val="95000"/>
            </a:schemeClr>
          </a:solidFill>
        </p:spPr>
        <p:txBody>
          <a:bodyPr/>
          <a:lstStyle/>
          <a:p>
            <a:endParaRPr lang="en-GB"/>
          </a:p>
        </p:txBody>
      </p:sp>
      <p:sp>
        <p:nvSpPr>
          <p:cNvPr id="7" name="Picture Placeholder 5">
            <a:extLst>
              <a:ext uri="{FF2B5EF4-FFF2-40B4-BE49-F238E27FC236}">
                <a16:creationId xmlns:a16="http://schemas.microsoft.com/office/drawing/2014/main" id="{4C4F3045-D2DF-EEFE-1EE7-906A80ADD01F}"/>
              </a:ext>
            </a:extLst>
          </p:cNvPr>
          <p:cNvSpPr>
            <a:spLocks noGrp="1"/>
          </p:cNvSpPr>
          <p:nvPr>
            <p:ph type="pic" sz="quarter" idx="16"/>
          </p:nvPr>
        </p:nvSpPr>
        <p:spPr>
          <a:xfrm>
            <a:off x="3425838" y="1653165"/>
            <a:ext cx="2307600" cy="1595726"/>
          </a:xfrm>
          <a:solidFill>
            <a:schemeClr val="bg1">
              <a:lumMod val="95000"/>
            </a:schemeClr>
          </a:solidFill>
        </p:spPr>
        <p:txBody>
          <a:bodyPr/>
          <a:lstStyle/>
          <a:p>
            <a:endParaRPr lang="en-GB"/>
          </a:p>
        </p:txBody>
      </p:sp>
      <p:sp>
        <p:nvSpPr>
          <p:cNvPr id="8" name="Picture Placeholder 5">
            <a:extLst>
              <a:ext uri="{FF2B5EF4-FFF2-40B4-BE49-F238E27FC236}">
                <a16:creationId xmlns:a16="http://schemas.microsoft.com/office/drawing/2014/main" id="{B0BEE84D-7E7D-1CAF-1AC8-A24A92FB2B6E}"/>
              </a:ext>
            </a:extLst>
          </p:cNvPr>
          <p:cNvSpPr>
            <a:spLocks noGrp="1"/>
          </p:cNvSpPr>
          <p:nvPr>
            <p:ph type="pic" sz="quarter" idx="17"/>
          </p:nvPr>
        </p:nvSpPr>
        <p:spPr>
          <a:xfrm>
            <a:off x="6469382" y="1653165"/>
            <a:ext cx="2307600" cy="1595726"/>
          </a:xfrm>
          <a:solidFill>
            <a:schemeClr val="bg1">
              <a:lumMod val="95000"/>
            </a:schemeClr>
          </a:solidFill>
        </p:spPr>
        <p:txBody>
          <a:bodyPr/>
          <a:lstStyle/>
          <a:p>
            <a:endParaRPr lang="en-GB"/>
          </a:p>
        </p:txBody>
      </p:sp>
      <p:sp>
        <p:nvSpPr>
          <p:cNvPr id="11" name="Picture Placeholder 5">
            <a:extLst>
              <a:ext uri="{FF2B5EF4-FFF2-40B4-BE49-F238E27FC236}">
                <a16:creationId xmlns:a16="http://schemas.microsoft.com/office/drawing/2014/main" id="{0B4F3045-1287-1DE1-36D1-F4F623CF73AB}"/>
              </a:ext>
            </a:extLst>
          </p:cNvPr>
          <p:cNvSpPr>
            <a:spLocks noGrp="1"/>
          </p:cNvSpPr>
          <p:nvPr>
            <p:ph type="pic" sz="quarter" idx="18"/>
          </p:nvPr>
        </p:nvSpPr>
        <p:spPr>
          <a:xfrm>
            <a:off x="9512925" y="1653165"/>
            <a:ext cx="2307600" cy="1595726"/>
          </a:xfrm>
          <a:solidFill>
            <a:schemeClr val="bg1">
              <a:lumMod val="95000"/>
            </a:schemeClr>
          </a:solidFill>
        </p:spPr>
        <p:txBody>
          <a:bodyPr/>
          <a:lstStyle/>
          <a:p>
            <a:endParaRPr lang="en-GB"/>
          </a:p>
        </p:txBody>
      </p:sp>
    </p:spTree>
    <p:extLst>
      <p:ext uri="{BB962C8B-B14F-4D97-AF65-F5344CB8AC3E}">
        <p14:creationId xmlns:p14="http://schemas.microsoft.com/office/powerpoint/2010/main" val="35956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ur Content and Images -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3581400"/>
            <a:ext cx="2306145" cy="2728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bg1"/>
                </a:solidFill>
              </a:defRPr>
            </a:lvl1pPr>
          </a:lstStyle>
          <a:p>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lvl1pPr>
              <a:defRPr>
                <a:solidFill>
                  <a:schemeClr val="bg1"/>
                </a:solidFill>
              </a:defRPr>
            </a:lvl1pPr>
          </a:lstStyle>
          <a:p>
            <a:fld id="{08F64A33-8291-4D33-9825-B38E89644A52}" type="slidenum">
              <a:rPr lang="en-GB" smtClean="0"/>
              <a:pPr/>
              <a:t>‹#›</a:t>
            </a:fld>
            <a:endParaRPr lang="en-GB"/>
          </a:p>
        </p:txBody>
      </p:sp>
      <p:sp>
        <p:nvSpPr>
          <p:cNvPr id="15" name="Content Placeholder 2">
            <a:extLst>
              <a:ext uri="{FF2B5EF4-FFF2-40B4-BE49-F238E27FC236}">
                <a16:creationId xmlns:a16="http://schemas.microsoft.com/office/drawing/2014/main" id="{7981210A-EDE3-3F3A-3C07-385116B209AA}"/>
              </a:ext>
            </a:extLst>
          </p:cNvPr>
          <p:cNvSpPr>
            <a:spLocks noGrp="1"/>
          </p:cNvSpPr>
          <p:nvPr>
            <p:ph idx="12"/>
          </p:nvPr>
        </p:nvSpPr>
        <p:spPr>
          <a:xfrm>
            <a:off x="3427293" y="3581400"/>
            <a:ext cx="2306145" cy="2728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82FEA23E-1D4C-75E3-AD18-E9C89CD77351}"/>
              </a:ext>
            </a:extLst>
          </p:cNvPr>
          <p:cNvSpPr>
            <a:spLocks noGrp="1"/>
          </p:cNvSpPr>
          <p:nvPr>
            <p:ph idx="13"/>
          </p:nvPr>
        </p:nvSpPr>
        <p:spPr>
          <a:xfrm>
            <a:off x="6470837" y="3581400"/>
            <a:ext cx="2306145" cy="2728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2361A931-39D8-8CD4-567C-D78AE125811D}"/>
              </a:ext>
            </a:extLst>
          </p:cNvPr>
          <p:cNvSpPr>
            <a:spLocks noGrp="1"/>
          </p:cNvSpPr>
          <p:nvPr>
            <p:ph idx="14"/>
          </p:nvPr>
        </p:nvSpPr>
        <p:spPr>
          <a:xfrm>
            <a:off x="9514380" y="3581400"/>
            <a:ext cx="2306145" cy="2728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A8A4BC7F-5A67-72EC-FD61-644630D6532B}"/>
              </a:ext>
            </a:extLst>
          </p:cNvPr>
          <p:cNvSpPr>
            <a:spLocks noGrp="1"/>
          </p:cNvSpPr>
          <p:nvPr>
            <p:ph type="pic" sz="quarter" idx="15"/>
          </p:nvPr>
        </p:nvSpPr>
        <p:spPr>
          <a:xfrm>
            <a:off x="383749" y="1653165"/>
            <a:ext cx="2307600" cy="1595726"/>
          </a:xfrm>
          <a:solidFill>
            <a:schemeClr val="bg1">
              <a:lumMod val="95000"/>
            </a:schemeClr>
          </a:solidFill>
        </p:spPr>
        <p:txBody>
          <a:bodyPr/>
          <a:lstStyle/>
          <a:p>
            <a:endParaRPr lang="en-GB"/>
          </a:p>
        </p:txBody>
      </p:sp>
      <p:sp>
        <p:nvSpPr>
          <p:cNvPr id="7" name="Picture Placeholder 5">
            <a:extLst>
              <a:ext uri="{FF2B5EF4-FFF2-40B4-BE49-F238E27FC236}">
                <a16:creationId xmlns:a16="http://schemas.microsoft.com/office/drawing/2014/main" id="{4C4F3045-D2DF-EEFE-1EE7-906A80ADD01F}"/>
              </a:ext>
            </a:extLst>
          </p:cNvPr>
          <p:cNvSpPr>
            <a:spLocks noGrp="1"/>
          </p:cNvSpPr>
          <p:nvPr>
            <p:ph type="pic" sz="quarter" idx="16"/>
          </p:nvPr>
        </p:nvSpPr>
        <p:spPr>
          <a:xfrm>
            <a:off x="3425838" y="1653165"/>
            <a:ext cx="2307600" cy="1595726"/>
          </a:xfrm>
          <a:solidFill>
            <a:schemeClr val="bg1">
              <a:lumMod val="95000"/>
            </a:schemeClr>
          </a:solidFill>
        </p:spPr>
        <p:txBody>
          <a:bodyPr/>
          <a:lstStyle/>
          <a:p>
            <a:endParaRPr lang="en-GB"/>
          </a:p>
        </p:txBody>
      </p:sp>
      <p:sp>
        <p:nvSpPr>
          <p:cNvPr id="8" name="Picture Placeholder 5">
            <a:extLst>
              <a:ext uri="{FF2B5EF4-FFF2-40B4-BE49-F238E27FC236}">
                <a16:creationId xmlns:a16="http://schemas.microsoft.com/office/drawing/2014/main" id="{B0BEE84D-7E7D-1CAF-1AC8-A24A92FB2B6E}"/>
              </a:ext>
            </a:extLst>
          </p:cNvPr>
          <p:cNvSpPr>
            <a:spLocks noGrp="1"/>
          </p:cNvSpPr>
          <p:nvPr>
            <p:ph type="pic" sz="quarter" idx="17"/>
          </p:nvPr>
        </p:nvSpPr>
        <p:spPr>
          <a:xfrm>
            <a:off x="6469382" y="1653165"/>
            <a:ext cx="2307600" cy="1595726"/>
          </a:xfrm>
          <a:solidFill>
            <a:schemeClr val="bg1">
              <a:lumMod val="95000"/>
            </a:schemeClr>
          </a:solidFill>
        </p:spPr>
        <p:txBody>
          <a:bodyPr/>
          <a:lstStyle/>
          <a:p>
            <a:endParaRPr lang="en-GB"/>
          </a:p>
        </p:txBody>
      </p:sp>
      <p:sp>
        <p:nvSpPr>
          <p:cNvPr id="11" name="Picture Placeholder 5">
            <a:extLst>
              <a:ext uri="{FF2B5EF4-FFF2-40B4-BE49-F238E27FC236}">
                <a16:creationId xmlns:a16="http://schemas.microsoft.com/office/drawing/2014/main" id="{0B4F3045-1287-1DE1-36D1-F4F623CF73AB}"/>
              </a:ext>
            </a:extLst>
          </p:cNvPr>
          <p:cNvSpPr>
            <a:spLocks noGrp="1"/>
          </p:cNvSpPr>
          <p:nvPr>
            <p:ph type="pic" sz="quarter" idx="18"/>
          </p:nvPr>
        </p:nvSpPr>
        <p:spPr>
          <a:xfrm>
            <a:off x="9512925" y="1653165"/>
            <a:ext cx="2307600" cy="1595726"/>
          </a:xfrm>
          <a:solidFill>
            <a:schemeClr val="bg1">
              <a:lumMod val="95000"/>
            </a:schemeClr>
          </a:solidFill>
        </p:spPr>
        <p:txBody>
          <a:bodyPr/>
          <a:lstStyle/>
          <a:p>
            <a:endParaRPr lang="en-GB"/>
          </a:p>
        </p:txBody>
      </p:sp>
      <p:grpSp>
        <p:nvGrpSpPr>
          <p:cNvPr id="4" name="Group 3">
            <a:extLst>
              <a:ext uri="{FF2B5EF4-FFF2-40B4-BE49-F238E27FC236}">
                <a16:creationId xmlns:a16="http://schemas.microsoft.com/office/drawing/2014/main" id="{58B86757-7247-5AD5-FFA8-D222D266E964}"/>
              </a:ext>
            </a:extLst>
          </p:cNvPr>
          <p:cNvGrpSpPr/>
          <p:nvPr userDrawn="1"/>
        </p:nvGrpSpPr>
        <p:grpSpPr>
          <a:xfrm>
            <a:off x="11044952" y="378996"/>
            <a:ext cx="775573" cy="487220"/>
            <a:chOff x="371475" y="371474"/>
            <a:chExt cx="1211848" cy="761290"/>
          </a:xfrm>
        </p:grpSpPr>
        <p:pic>
          <p:nvPicPr>
            <p:cNvPr id="12" name="Graphic 11">
              <a:extLst>
                <a:ext uri="{FF2B5EF4-FFF2-40B4-BE49-F238E27FC236}">
                  <a16:creationId xmlns:a16="http://schemas.microsoft.com/office/drawing/2014/main" id="{79EB1FE0-45CD-CDAA-5DFF-D80AD8B817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13" name="Graphic 12">
              <a:extLst>
                <a:ext uri="{FF2B5EF4-FFF2-40B4-BE49-F238E27FC236}">
                  <a16:creationId xmlns:a16="http://schemas.microsoft.com/office/drawing/2014/main" id="{27AD4B4C-7DEF-4DF2-9735-C69E94CC4537}"/>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Tree>
    <p:extLst>
      <p:ext uri="{BB962C8B-B14F-4D97-AF65-F5344CB8AC3E}">
        <p14:creationId xmlns:p14="http://schemas.microsoft.com/office/powerpoint/2010/main" val="248468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Darker">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0DB24352-AF50-33F2-B186-27661BC5FC24}"/>
              </a:ext>
            </a:extLst>
          </p:cNvPr>
          <p:cNvSpPr/>
          <p:nvPr userDrawn="1"/>
        </p:nvSpPr>
        <p:spPr>
          <a:xfrm>
            <a:off x="-1" y="0"/>
            <a:ext cx="12250271" cy="6858000"/>
          </a:xfrm>
          <a:custGeom>
            <a:avLst/>
            <a:gdLst>
              <a:gd name="connsiteX0" fmla="*/ 0 w 5287600"/>
              <a:gd name="connsiteY0" fmla="*/ 0 h 6946465"/>
              <a:gd name="connsiteX1" fmla="*/ 5287600 w 5287600"/>
              <a:gd name="connsiteY1" fmla="*/ 0 h 6946465"/>
              <a:gd name="connsiteX2" fmla="*/ 5287600 w 5287600"/>
              <a:gd name="connsiteY2" fmla="*/ 6946466 h 6946465"/>
              <a:gd name="connsiteX3" fmla="*/ 0 w 5287600"/>
              <a:gd name="connsiteY3" fmla="*/ 6946466 h 6946465"/>
            </a:gdLst>
            <a:ahLst/>
            <a:cxnLst>
              <a:cxn ang="0">
                <a:pos x="connsiteX0" y="connsiteY0"/>
              </a:cxn>
              <a:cxn ang="0">
                <a:pos x="connsiteX1" y="connsiteY1"/>
              </a:cxn>
              <a:cxn ang="0">
                <a:pos x="connsiteX2" y="connsiteY2"/>
              </a:cxn>
              <a:cxn ang="0">
                <a:pos x="connsiteX3" y="connsiteY3"/>
              </a:cxn>
            </a:cxnLst>
            <a:rect l="l" t="t" r="r" b="b"/>
            <a:pathLst>
              <a:path w="5287600" h="6946465">
                <a:moveTo>
                  <a:pt x="0" y="0"/>
                </a:moveTo>
                <a:lnTo>
                  <a:pt x="5287600" y="0"/>
                </a:lnTo>
                <a:lnTo>
                  <a:pt x="5287600" y="6946466"/>
                </a:lnTo>
                <a:lnTo>
                  <a:pt x="0" y="6946466"/>
                </a:lnTo>
                <a:close/>
              </a:path>
            </a:pathLst>
          </a:custGeom>
          <a:gradFill flip="none" rotWithShape="1">
            <a:gsLst>
              <a:gs pos="53600">
                <a:schemeClr val="tx1">
                  <a:alpha val="56000"/>
                </a:schemeClr>
              </a:gs>
              <a:gs pos="0">
                <a:schemeClr val="tx1">
                  <a:alpha val="77000"/>
                </a:schemeClr>
              </a:gs>
              <a:gs pos="100000">
                <a:schemeClr val="tx1">
                  <a:alpha val="0"/>
                </a:schemeClr>
              </a:gs>
            </a:gsLst>
            <a:lin ang="0" scaled="1"/>
            <a:tileRect/>
          </a:gradFill>
          <a:ln w="0" cap="flat">
            <a:noFill/>
            <a:prstDash val="solid"/>
            <a:miter/>
          </a:ln>
        </p:spPr>
        <p:txBody>
          <a:bodyPr rtlCol="0" anchor="ctr"/>
          <a:lstStyle/>
          <a:p>
            <a:endParaRPr lang="en-GB">
              <a:latin typeface="Inter" panose="02000503000000020004" pitchFamily="2" charset="0"/>
            </a:endParaRPr>
          </a:p>
        </p:txBody>
      </p:sp>
      <p:sp>
        <p:nvSpPr>
          <p:cNvPr id="3" name="Subtitle 2">
            <a:extLst>
              <a:ext uri="{FF2B5EF4-FFF2-40B4-BE49-F238E27FC236}">
                <a16:creationId xmlns:a16="http://schemas.microsoft.com/office/drawing/2014/main" id="{A85334AD-3B15-978E-DF5D-83ED862E0996}"/>
              </a:ext>
            </a:extLst>
          </p:cNvPr>
          <p:cNvSpPr>
            <a:spLocks noGrp="1"/>
          </p:cNvSpPr>
          <p:nvPr>
            <p:ph type="subTitle" idx="1"/>
          </p:nvPr>
        </p:nvSpPr>
        <p:spPr>
          <a:xfrm>
            <a:off x="371475" y="4695338"/>
            <a:ext cx="4856508" cy="364934"/>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A794F3E9-EF70-3486-E5BF-A1290A74D9E3}"/>
              </a:ext>
            </a:extLst>
          </p:cNvPr>
          <p:cNvGrpSpPr/>
          <p:nvPr userDrawn="1"/>
        </p:nvGrpSpPr>
        <p:grpSpPr>
          <a:xfrm>
            <a:off x="371475" y="371474"/>
            <a:ext cx="1211848" cy="761290"/>
            <a:chOff x="371475" y="371474"/>
            <a:chExt cx="1211848" cy="761290"/>
          </a:xfrm>
        </p:grpSpPr>
        <p:pic>
          <p:nvPicPr>
            <p:cNvPr id="8" name="Graphic 7">
              <a:extLst>
                <a:ext uri="{FF2B5EF4-FFF2-40B4-BE49-F238E27FC236}">
                  <a16:creationId xmlns:a16="http://schemas.microsoft.com/office/drawing/2014/main" id="{C674F4F5-B7E3-EDDC-0BCD-420526EA9B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9" name="Graphic 8">
              <a:extLst>
                <a:ext uri="{FF2B5EF4-FFF2-40B4-BE49-F238E27FC236}">
                  <a16:creationId xmlns:a16="http://schemas.microsoft.com/office/drawing/2014/main" id="{9874151F-1584-69AB-3DEC-875DE9F5EFCB}"/>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pic>
        <p:nvPicPr>
          <p:cNvPr id="11" name="Graphic 10">
            <a:extLst>
              <a:ext uri="{FF2B5EF4-FFF2-40B4-BE49-F238E27FC236}">
                <a16:creationId xmlns:a16="http://schemas.microsoft.com/office/drawing/2014/main" id="{4C49D10C-F5B8-1050-346D-F0FF28DACB91}"/>
              </a:ext>
            </a:extLst>
          </p:cNvPr>
          <p:cNvPicPr>
            <a:picLocks noChangeAspect="1"/>
          </p:cNvPicPr>
          <p:nvPr userDrawn="1"/>
        </p:nvPicPr>
        <p:blipFill>
          <a:blip>
            <a:extLst>
              <a:ext uri="{96DAC541-7B7A-43D3-8B79-37D633B846F1}">
                <asvg:svgBlip xmlns:asvg="http://schemas.microsoft.com/office/drawing/2016/SVG/main" r:embed="rId4"/>
              </a:ext>
            </a:extLst>
          </a:blip>
          <a:srcRect t="22837" r="15106" b="20902"/>
          <a:stretch/>
        </p:blipFill>
        <p:spPr>
          <a:xfrm>
            <a:off x="3655333" y="1"/>
            <a:ext cx="8536668" cy="6858000"/>
          </a:xfrm>
          <a:prstGeom prst="rect">
            <a:avLst/>
          </a:prstGeom>
        </p:spPr>
      </p:pic>
      <p:sp>
        <p:nvSpPr>
          <p:cNvPr id="2" name="Title 1">
            <a:extLst>
              <a:ext uri="{FF2B5EF4-FFF2-40B4-BE49-F238E27FC236}">
                <a16:creationId xmlns:a16="http://schemas.microsoft.com/office/drawing/2014/main" id="{123EDA2B-FEC5-2731-B742-64EF4C152A66}"/>
              </a:ext>
            </a:extLst>
          </p:cNvPr>
          <p:cNvSpPr>
            <a:spLocks noGrp="1"/>
          </p:cNvSpPr>
          <p:nvPr>
            <p:ph type="ctrTitle"/>
          </p:nvPr>
        </p:nvSpPr>
        <p:spPr>
          <a:xfrm>
            <a:off x="371475" y="2136817"/>
            <a:ext cx="6206878" cy="2171697"/>
          </a:xfrm>
        </p:spPr>
        <p:txBody>
          <a:bodyPr anchor="b">
            <a:normAutofit/>
          </a:bodyPr>
          <a:lstStyle>
            <a:lvl1pPr algn="l">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7528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9">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 Slide - Three">
    <p:bg>
      <p:bgPr>
        <a:solidFill>
          <a:schemeClr val="tx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0315A736-5A05-0C2E-0A9C-24905A3C5EE0}"/>
              </a:ext>
            </a:extLst>
          </p:cNvPr>
          <p:cNvSpPr/>
          <p:nvPr userDrawn="1"/>
        </p:nvSpPr>
        <p:spPr>
          <a:xfrm>
            <a:off x="5151308" y="-431"/>
            <a:ext cx="7040691" cy="6858431"/>
          </a:xfrm>
          <a:custGeom>
            <a:avLst/>
            <a:gdLst>
              <a:gd name="connsiteX0" fmla="*/ 5350262 w 5350262"/>
              <a:gd name="connsiteY0" fmla="*/ 0 h 5211762"/>
              <a:gd name="connsiteX1" fmla="*/ 4978787 w 5350262"/>
              <a:gd name="connsiteY1" fmla="*/ 0 h 5211762"/>
              <a:gd name="connsiteX2" fmla="*/ 4978787 w 5350262"/>
              <a:gd name="connsiteY2" fmla="*/ 1588 h 5211762"/>
              <a:gd name="connsiteX3" fmla="*/ 1676689 w 5350262"/>
              <a:gd name="connsiteY3" fmla="*/ 1588 h 5211762"/>
              <a:gd name="connsiteX4" fmla="*/ 0 w 5350262"/>
              <a:gd name="connsiteY4" fmla="*/ 5211762 h 5211762"/>
              <a:gd name="connsiteX5" fmla="*/ 2791294 w 5350262"/>
              <a:gd name="connsiteY5" fmla="*/ 5211762 h 5211762"/>
              <a:gd name="connsiteX6" fmla="*/ 3135590 w 5350262"/>
              <a:gd name="connsiteY6" fmla="*/ 4216315 h 5211762"/>
              <a:gd name="connsiteX7" fmla="*/ 3176042 w 5350262"/>
              <a:gd name="connsiteY7" fmla="*/ 4216315 h 5211762"/>
              <a:gd name="connsiteX8" fmla="*/ 3176042 w 5350262"/>
              <a:gd name="connsiteY8" fmla="*/ 5211762 h 5211762"/>
              <a:gd name="connsiteX9" fmla="*/ 4978787 w 5350262"/>
              <a:gd name="connsiteY9" fmla="*/ 5211762 h 5211762"/>
              <a:gd name="connsiteX10" fmla="*/ 5197862 w 5350262"/>
              <a:gd name="connsiteY10" fmla="*/ 5211762 h 5211762"/>
              <a:gd name="connsiteX11" fmla="*/ 5350262 w 5350262"/>
              <a:gd name="connsiteY11" fmla="*/ 5211762 h 521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0262" h="5211762">
                <a:moveTo>
                  <a:pt x="5350262" y="0"/>
                </a:moveTo>
                <a:lnTo>
                  <a:pt x="4978787" y="0"/>
                </a:lnTo>
                <a:lnTo>
                  <a:pt x="4978787" y="1588"/>
                </a:lnTo>
                <a:lnTo>
                  <a:pt x="1676689" y="1588"/>
                </a:lnTo>
                <a:lnTo>
                  <a:pt x="0" y="5211762"/>
                </a:lnTo>
                <a:lnTo>
                  <a:pt x="2791294" y="5211762"/>
                </a:lnTo>
                <a:lnTo>
                  <a:pt x="3135590" y="4216315"/>
                </a:lnTo>
                <a:lnTo>
                  <a:pt x="3176042" y="4216315"/>
                </a:lnTo>
                <a:lnTo>
                  <a:pt x="3176042" y="5211762"/>
                </a:lnTo>
                <a:lnTo>
                  <a:pt x="4978787" y="5211762"/>
                </a:lnTo>
                <a:lnTo>
                  <a:pt x="5197862" y="5211762"/>
                </a:lnTo>
                <a:lnTo>
                  <a:pt x="5350262" y="5211762"/>
                </a:lnTo>
                <a:close/>
              </a:path>
            </a:pathLst>
          </a:cu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bg1"/>
              </a:solidFill>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bg1"/>
                </a:solidFill>
              </a:defRPr>
            </a:lvl1pPr>
          </a:lstStyle>
          <a:p>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lvl1pPr>
              <a:defRPr>
                <a:solidFill>
                  <a:schemeClr val="bg1"/>
                </a:solidFill>
              </a:defRPr>
            </a:lvl1pPr>
          </a:lstStyle>
          <a:p>
            <a:fld id="{08F64A33-8291-4D33-9825-B38E89644A52}" type="slidenum">
              <a:rPr lang="en-GB" smtClean="0"/>
              <a:pPr/>
              <a:t>‹#›</a:t>
            </a:fld>
            <a:endParaRPr lang="en-GB"/>
          </a:p>
        </p:txBody>
      </p:sp>
      <p:sp>
        <p:nvSpPr>
          <p:cNvPr id="6" name="Picture Placeholder 5">
            <a:extLst>
              <a:ext uri="{FF2B5EF4-FFF2-40B4-BE49-F238E27FC236}">
                <a16:creationId xmlns:a16="http://schemas.microsoft.com/office/drawing/2014/main" id="{0CD30281-05ED-DBA5-A9B9-C86D4546A40A}"/>
              </a:ext>
            </a:extLst>
          </p:cNvPr>
          <p:cNvSpPr>
            <a:spLocks noGrp="1"/>
          </p:cNvSpPr>
          <p:nvPr>
            <p:ph type="pic" sz="quarter" idx="14"/>
          </p:nvPr>
        </p:nvSpPr>
        <p:spPr>
          <a:xfrm>
            <a:off x="383749" y="1653165"/>
            <a:ext cx="3308400" cy="2874230"/>
          </a:xfrm>
          <a:solidFill>
            <a:schemeClr val="bg1">
              <a:lumMod val="95000"/>
            </a:schemeClr>
          </a:solidFill>
        </p:spPr>
        <p:txBody>
          <a:bodyPr/>
          <a:lstStyle>
            <a:lvl1pPr>
              <a:defRPr>
                <a:solidFill>
                  <a:schemeClr val="bg1"/>
                </a:solidFill>
              </a:defRPr>
            </a:lvl1pPr>
          </a:lstStyle>
          <a:p>
            <a:endParaRPr lang="en-GB"/>
          </a:p>
        </p:txBody>
      </p:sp>
      <p:sp>
        <p:nvSpPr>
          <p:cNvPr id="7" name="Picture Placeholder 5">
            <a:extLst>
              <a:ext uri="{FF2B5EF4-FFF2-40B4-BE49-F238E27FC236}">
                <a16:creationId xmlns:a16="http://schemas.microsoft.com/office/drawing/2014/main" id="{381E48CB-BA71-1FF3-D9F1-13CE4018E85A}"/>
              </a:ext>
            </a:extLst>
          </p:cNvPr>
          <p:cNvSpPr>
            <a:spLocks noGrp="1"/>
          </p:cNvSpPr>
          <p:nvPr>
            <p:ph type="pic" sz="quarter" idx="15"/>
          </p:nvPr>
        </p:nvSpPr>
        <p:spPr>
          <a:xfrm>
            <a:off x="4442672" y="1653165"/>
            <a:ext cx="3308400" cy="2874230"/>
          </a:xfrm>
          <a:solidFill>
            <a:schemeClr val="bg1">
              <a:lumMod val="95000"/>
            </a:schemeClr>
          </a:solidFill>
        </p:spPr>
        <p:txBody>
          <a:bodyPr/>
          <a:lstStyle>
            <a:lvl1pPr>
              <a:defRPr>
                <a:solidFill>
                  <a:schemeClr val="bg1"/>
                </a:solidFill>
              </a:defRPr>
            </a:lvl1pPr>
          </a:lstStyle>
          <a:p>
            <a:endParaRPr lang="en-GB"/>
          </a:p>
        </p:txBody>
      </p:sp>
      <p:sp>
        <p:nvSpPr>
          <p:cNvPr id="8" name="Picture Placeholder 5">
            <a:extLst>
              <a:ext uri="{FF2B5EF4-FFF2-40B4-BE49-F238E27FC236}">
                <a16:creationId xmlns:a16="http://schemas.microsoft.com/office/drawing/2014/main" id="{97B63723-C3CB-A464-1224-5FA681CC2E10}"/>
              </a:ext>
            </a:extLst>
          </p:cNvPr>
          <p:cNvSpPr>
            <a:spLocks noGrp="1"/>
          </p:cNvSpPr>
          <p:nvPr>
            <p:ph type="pic" sz="quarter" idx="16"/>
          </p:nvPr>
        </p:nvSpPr>
        <p:spPr>
          <a:xfrm>
            <a:off x="8513869" y="1653165"/>
            <a:ext cx="3308400" cy="2874230"/>
          </a:xfrm>
          <a:solidFill>
            <a:schemeClr val="bg1">
              <a:lumMod val="95000"/>
            </a:schemeClr>
          </a:solidFill>
        </p:spPr>
        <p:txBody>
          <a:bodyPr/>
          <a:lstStyle>
            <a:lvl1pPr>
              <a:defRPr>
                <a:solidFill>
                  <a:schemeClr val="bg1"/>
                </a:solidFill>
              </a:defRPr>
            </a:lvl1pPr>
          </a:lstStyle>
          <a:p>
            <a:endParaRPr lang="en-GB"/>
          </a:p>
        </p:txBody>
      </p:sp>
      <p:sp>
        <p:nvSpPr>
          <p:cNvPr id="24" name="Text Placeholder 23">
            <a:extLst>
              <a:ext uri="{FF2B5EF4-FFF2-40B4-BE49-F238E27FC236}">
                <a16:creationId xmlns:a16="http://schemas.microsoft.com/office/drawing/2014/main" id="{1E40E613-626B-9433-F305-0461D0C10BD7}"/>
              </a:ext>
            </a:extLst>
          </p:cNvPr>
          <p:cNvSpPr>
            <a:spLocks noGrp="1"/>
          </p:cNvSpPr>
          <p:nvPr>
            <p:ph type="body" sz="quarter" idx="17"/>
          </p:nvPr>
        </p:nvSpPr>
        <p:spPr>
          <a:xfrm>
            <a:off x="4441825" y="4802458"/>
            <a:ext cx="3322638" cy="1506267"/>
          </a:xfrm>
        </p:spPr>
        <p:txBody>
          <a:bodyPr/>
          <a:lstStyle>
            <a:lvl1pPr>
              <a:spcAft>
                <a:spcPts val="600"/>
              </a:spcAft>
              <a:defRPr sz="1400">
                <a:solidFill>
                  <a:schemeClr val="bg1"/>
                </a:solidFill>
              </a:defRPr>
            </a:lvl1pPr>
            <a:lvl2pPr>
              <a:defRPr sz="1200">
                <a:solidFill>
                  <a:schemeClr val="bg1"/>
                </a:solidFill>
              </a:defRPr>
            </a:lvl2pPr>
          </a:lstStyle>
          <a:p>
            <a:pPr lvl="0"/>
            <a:r>
              <a:rPr lang="en-US"/>
              <a:t>Click to edit Master text styles</a:t>
            </a:r>
          </a:p>
          <a:p>
            <a:pPr lvl="1"/>
            <a:r>
              <a:rPr lang="en-US"/>
              <a:t>Second level</a:t>
            </a:r>
          </a:p>
        </p:txBody>
      </p:sp>
      <p:sp>
        <p:nvSpPr>
          <p:cNvPr id="25" name="Text Placeholder 23">
            <a:extLst>
              <a:ext uri="{FF2B5EF4-FFF2-40B4-BE49-F238E27FC236}">
                <a16:creationId xmlns:a16="http://schemas.microsoft.com/office/drawing/2014/main" id="{759942F7-C2A3-A809-21A9-98777E88E5B9}"/>
              </a:ext>
            </a:extLst>
          </p:cNvPr>
          <p:cNvSpPr>
            <a:spLocks noGrp="1"/>
          </p:cNvSpPr>
          <p:nvPr>
            <p:ph type="body" sz="quarter" idx="18"/>
          </p:nvPr>
        </p:nvSpPr>
        <p:spPr>
          <a:xfrm>
            <a:off x="8513869" y="4802458"/>
            <a:ext cx="3322638" cy="1506267"/>
          </a:xfrm>
        </p:spPr>
        <p:txBody>
          <a:bodyPr/>
          <a:lstStyle>
            <a:lvl1pPr>
              <a:spcAft>
                <a:spcPts val="600"/>
              </a:spcAft>
              <a:defRPr sz="1400">
                <a:solidFill>
                  <a:schemeClr val="bg1"/>
                </a:solidFill>
              </a:defRPr>
            </a:lvl1pPr>
            <a:lvl2pPr>
              <a:defRPr sz="1200">
                <a:solidFill>
                  <a:schemeClr val="bg1"/>
                </a:solidFill>
              </a:defRPr>
            </a:lvl2pPr>
          </a:lstStyle>
          <a:p>
            <a:pPr lvl="0"/>
            <a:r>
              <a:rPr lang="en-US"/>
              <a:t>Click to edit Master text styles</a:t>
            </a:r>
          </a:p>
          <a:p>
            <a:pPr lvl="1"/>
            <a:r>
              <a:rPr lang="en-US"/>
              <a:t>Second level</a:t>
            </a:r>
          </a:p>
        </p:txBody>
      </p:sp>
      <p:sp>
        <p:nvSpPr>
          <p:cNvPr id="26" name="Text Placeholder 23">
            <a:extLst>
              <a:ext uri="{FF2B5EF4-FFF2-40B4-BE49-F238E27FC236}">
                <a16:creationId xmlns:a16="http://schemas.microsoft.com/office/drawing/2014/main" id="{AF750A0B-AC73-E1FF-9538-06B5F73097F1}"/>
              </a:ext>
            </a:extLst>
          </p:cNvPr>
          <p:cNvSpPr>
            <a:spLocks noGrp="1"/>
          </p:cNvSpPr>
          <p:nvPr>
            <p:ph type="body" sz="quarter" idx="19"/>
          </p:nvPr>
        </p:nvSpPr>
        <p:spPr>
          <a:xfrm>
            <a:off x="383749" y="4802458"/>
            <a:ext cx="3322638" cy="1506267"/>
          </a:xfrm>
        </p:spPr>
        <p:txBody>
          <a:bodyPr/>
          <a:lstStyle>
            <a:lvl1pPr>
              <a:spcAft>
                <a:spcPts val="600"/>
              </a:spcAft>
              <a:defRPr sz="1400">
                <a:solidFill>
                  <a:schemeClr val="bg1"/>
                </a:solidFill>
              </a:defRPr>
            </a:lvl1pPr>
            <a:lvl2pPr>
              <a:defRPr sz="1200">
                <a:solidFill>
                  <a:schemeClr val="bg1"/>
                </a:solidFill>
              </a:defRPr>
            </a:lvl2pPr>
          </a:lstStyle>
          <a:p>
            <a:pPr lvl="0"/>
            <a:r>
              <a:rPr lang="en-US"/>
              <a:t>Click to edit Master text styles</a:t>
            </a:r>
          </a:p>
          <a:p>
            <a:pPr lvl="1"/>
            <a:r>
              <a:rPr lang="en-US"/>
              <a:t>Second level</a:t>
            </a:r>
          </a:p>
        </p:txBody>
      </p:sp>
      <p:grpSp>
        <p:nvGrpSpPr>
          <p:cNvPr id="27" name="Group 26">
            <a:extLst>
              <a:ext uri="{FF2B5EF4-FFF2-40B4-BE49-F238E27FC236}">
                <a16:creationId xmlns:a16="http://schemas.microsoft.com/office/drawing/2014/main" id="{9D2B9A8C-FBF5-88D3-1250-0384BA4B6D4A}"/>
              </a:ext>
            </a:extLst>
          </p:cNvPr>
          <p:cNvGrpSpPr/>
          <p:nvPr userDrawn="1"/>
        </p:nvGrpSpPr>
        <p:grpSpPr>
          <a:xfrm>
            <a:off x="11044952" y="378996"/>
            <a:ext cx="775573" cy="487220"/>
            <a:chOff x="371475" y="371474"/>
            <a:chExt cx="1211848" cy="761290"/>
          </a:xfrm>
        </p:grpSpPr>
        <p:pic>
          <p:nvPicPr>
            <p:cNvPr id="28" name="Graphic 27">
              <a:extLst>
                <a:ext uri="{FF2B5EF4-FFF2-40B4-BE49-F238E27FC236}">
                  <a16:creationId xmlns:a16="http://schemas.microsoft.com/office/drawing/2014/main" id="{19F1D7CA-072F-9958-94CE-F930AEDD3F0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29" name="Graphic 28">
              <a:extLst>
                <a:ext uri="{FF2B5EF4-FFF2-40B4-BE49-F238E27FC236}">
                  <a16:creationId xmlns:a16="http://schemas.microsoft.com/office/drawing/2014/main" id="{B72051D2-959F-31CD-B748-793A75884A65}"/>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Tree>
    <p:extLst>
      <p:ext uri="{BB962C8B-B14F-4D97-AF65-F5344CB8AC3E}">
        <p14:creationId xmlns:p14="http://schemas.microsoft.com/office/powerpoint/2010/main" val="110777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m Slide - 8">
    <p:bg>
      <p:bgPr>
        <a:solidFill>
          <a:schemeClr val="tx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0315A736-5A05-0C2E-0A9C-24905A3C5EE0}"/>
              </a:ext>
            </a:extLst>
          </p:cNvPr>
          <p:cNvSpPr/>
          <p:nvPr userDrawn="1"/>
        </p:nvSpPr>
        <p:spPr>
          <a:xfrm>
            <a:off x="5151308" y="-431"/>
            <a:ext cx="7040691" cy="6858431"/>
          </a:xfrm>
          <a:custGeom>
            <a:avLst/>
            <a:gdLst>
              <a:gd name="connsiteX0" fmla="*/ 5350262 w 5350262"/>
              <a:gd name="connsiteY0" fmla="*/ 0 h 5211762"/>
              <a:gd name="connsiteX1" fmla="*/ 4978787 w 5350262"/>
              <a:gd name="connsiteY1" fmla="*/ 0 h 5211762"/>
              <a:gd name="connsiteX2" fmla="*/ 4978787 w 5350262"/>
              <a:gd name="connsiteY2" fmla="*/ 1588 h 5211762"/>
              <a:gd name="connsiteX3" fmla="*/ 1676689 w 5350262"/>
              <a:gd name="connsiteY3" fmla="*/ 1588 h 5211762"/>
              <a:gd name="connsiteX4" fmla="*/ 0 w 5350262"/>
              <a:gd name="connsiteY4" fmla="*/ 5211762 h 5211762"/>
              <a:gd name="connsiteX5" fmla="*/ 2791294 w 5350262"/>
              <a:gd name="connsiteY5" fmla="*/ 5211762 h 5211762"/>
              <a:gd name="connsiteX6" fmla="*/ 3135590 w 5350262"/>
              <a:gd name="connsiteY6" fmla="*/ 4216315 h 5211762"/>
              <a:gd name="connsiteX7" fmla="*/ 3176042 w 5350262"/>
              <a:gd name="connsiteY7" fmla="*/ 4216315 h 5211762"/>
              <a:gd name="connsiteX8" fmla="*/ 3176042 w 5350262"/>
              <a:gd name="connsiteY8" fmla="*/ 5211762 h 5211762"/>
              <a:gd name="connsiteX9" fmla="*/ 4978787 w 5350262"/>
              <a:gd name="connsiteY9" fmla="*/ 5211762 h 5211762"/>
              <a:gd name="connsiteX10" fmla="*/ 5197862 w 5350262"/>
              <a:gd name="connsiteY10" fmla="*/ 5211762 h 5211762"/>
              <a:gd name="connsiteX11" fmla="*/ 5350262 w 5350262"/>
              <a:gd name="connsiteY11" fmla="*/ 5211762 h 521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0262" h="5211762">
                <a:moveTo>
                  <a:pt x="5350262" y="0"/>
                </a:moveTo>
                <a:lnTo>
                  <a:pt x="4978787" y="0"/>
                </a:lnTo>
                <a:lnTo>
                  <a:pt x="4978787" y="1588"/>
                </a:lnTo>
                <a:lnTo>
                  <a:pt x="1676689" y="1588"/>
                </a:lnTo>
                <a:lnTo>
                  <a:pt x="0" y="5211762"/>
                </a:lnTo>
                <a:lnTo>
                  <a:pt x="2791294" y="5211762"/>
                </a:lnTo>
                <a:lnTo>
                  <a:pt x="3135590" y="4216315"/>
                </a:lnTo>
                <a:lnTo>
                  <a:pt x="3176042" y="4216315"/>
                </a:lnTo>
                <a:lnTo>
                  <a:pt x="3176042" y="5211762"/>
                </a:lnTo>
                <a:lnTo>
                  <a:pt x="4978787" y="5211762"/>
                </a:lnTo>
                <a:lnTo>
                  <a:pt x="5197862" y="5211762"/>
                </a:lnTo>
                <a:lnTo>
                  <a:pt x="5350262" y="5211762"/>
                </a:lnTo>
                <a:close/>
              </a:path>
            </a:pathLst>
          </a:cu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bg1"/>
              </a:solidFill>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a:xfrm>
            <a:off x="383749" y="383750"/>
            <a:ext cx="10436287" cy="935448"/>
          </a:xfrm>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bg1"/>
                </a:solidFill>
              </a:defRPr>
            </a:lvl1pPr>
          </a:lstStyle>
          <a:p>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lvl1pPr>
              <a:defRPr>
                <a:solidFill>
                  <a:schemeClr val="bg1"/>
                </a:solidFill>
              </a:defRPr>
            </a:lvl1pPr>
          </a:lstStyle>
          <a:p>
            <a:fld id="{08F64A33-8291-4D33-9825-B38E89644A52}" type="slidenum">
              <a:rPr lang="en-GB" smtClean="0"/>
              <a:pPr/>
              <a:t>‹#›</a:t>
            </a:fld>
            <a:endParaRPr lang="en-GB"/>
          </a:p>
        </p:txBody>
      </p:sp>
      <p:grpSp>
        <p:nvGrpSpPr>
          <p:cNvPr id="27" name="Group 26">
            <a:extLst>
              <a:ext uri="{FF2B5EF4-FFF2-40B4-BE49-F238E27FC236}">
                <a16:creationId xmlns:a16="http://schemas.microsoft.com/office/drawing/2014/main" id="{9D2B9A8C-FBF5-88D3-1250-0384BA4B6D4A}"/>
              </a:ext>
            </a:extLst>
          </p:cNvPr>
          <p:cNvGrpSpPr/>
          <p:nvPr userDrawn="1"/>
        </p:nvGrpSpPr>
        <p:grpSpPr>
          <a:xfrm>
            <a:off x="11044952" y="378996"/>
            <a:ext cx="775573" cy="487220"/>
            <a:chOff x="371475" y="371474"/>
            <a:chExt cx="1211848" cy="761290"/>
          </a:xfrm>
        </p:grpSpPr>
        <p:pic>
          <p:nvPicPr>
            <p:cNvPr id="28" name="Graphic 27">
              <a:extLst>
                <a:ext uri="{FF2B5EF4-FFF2-40B4-BE49-F238E27FC236}">
                  <a16:creationId xmlns:a16="http://schemas.microsoft.com/office/drawing/2014/main" id="{19F1D7CA-072F-9958-94CE-F930AEDD3F0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29" name="Graphic 28">
              <a:extLst>
                <a:ext uri="{FF2B5EF4-FFF2-40B4-BE49-F238E27FC236}">
                  <a16:creationId xmlns:a16="http://schemas.microsoft.com/office/drawing/2014/main" id="{B72051D2-959F-31CD-B748-793A75884A65}"/>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
        <p:nvSpPr>
          <p:cNvPr id="48" name="Picture Placeholder 47">
            <a:extLst>
              <a:ext uri="{FF2B5EF4-FFF2-40B4-BE49-F238E27FC236}">
                <a16:creationId xmlns:a16="http://schemas.microsoft.com/office/drawing/2014/main" id="{9FAEB18E-A7EA-A9F4-F8BB-E4856FD19621}"/>
              </a:ext>
            </a:extLst>
          </p:cNvPr>
          <p:cNvSpPr>
            <a:spLocks noGrp="1"/>
          </p:cNvSpPr>
          <p:nvPr>
            <p:ph type="pic" sz="quarter" idx="12"/>
          </p:nvPr>
        </p:nvSpPr>
        <p:spPr>
          <a:xfrm>
            <a:off x="383749" y="1646238"/>
            <a:ext cx="2309250" cy="1548000"/>
          </a:xfrm>
          <a:solidFill>
            <a:schemeClr val="bg1">
              <a:lumMod val="95000"/>
            </a:schemeClr>
          </a:solidFill>
        </p:spPr>
        <p:txBody>
          <a:bodyPr/>
          <a:lstStyle/>
          <a:p>
            <a:endParaRPr lang="en-GB"/>
          </a:p>
        </p:txBody>
      </p:sp>
      <p:sp>
        <p:nvSpPr>
          <p:cNvPr id="49" name="Picture Placeholder 47">
            <a:extLst>
              <a:ext uri="{FF2B5EF4-FFF2-40B4-BE49-F238E27FC236}">
                <a16:creationId xmlns:a16="http://schemas.microsoft.com/office/drawing/2014/main" id="{E0798C52-B92A-38B9-9305-F058914DEBD5}"/>
              </a:ext>
            </a:extLst>
          </p:cNvPr>
          <p:cNvSpPr>
            <a:spLocks noGrp="1"/>
          </p:cNvSpPr>
          <p:nvPr>
            <p:ph type="pic" sz="quarter" idx="13"/>
          </p:nvPr>
        </p:nvSpPr>
        <p:spPr>
          <a:xfrm>
            <a:off x="3426258" y="1646238"/>
            <a:ext cx="2309250" cy="1548000"/>
          </a:xfrm>
          <a:solidFill>
            <a:schemeClr val="bg1">
              <a:lumMod val="95000"/>
            </a:schemeClr>
          </a:solidFill>
        </p:spPr>
        <p:txBody>
          <a:bodyPr/>
          <a:lstStyle/>
          <a:p>
            <a:endParaRPr lang="en-GB"/>
          </a:p>
        </p:txBody>
      </p:sp>
      <p:sp>
        <p:nvSpPr>
          <p:cNvPr id="50" name="Picture Placeholder 47">
            <a:extLst>
              <a:ext uri="{FF2B5EF4-FFF2-40B4-BE49-F238E27FC236}">
                <a16:creationId xmlns:a16="http://schemas.microsoft.com/office/drawing/2014/main" id="{960DB093-B448-7EB0-2A92-9DE3C7B38C67}"/>
              </a:ext>
            </a:extLst>
          </p:cNvPr>
          <p:cNvSpPr>
            <a:spLocks noGrp="1"/>
          </p:cNvSpPr>
          <p:nvPr>
            <p:ph type="pic" sz="quarter" idx="14"/>
          </p:nvPr>
        </p:nvSpPr>
        <p:spPr>
          <a:xfrm>
            <a:off x="6468765" y="1646238"/>
            <a:ext cx="2309250" cy="1548000"/>
          </a:xfrm>
          <a:solidFill>
            <a:schemeClr val="bg1">
              <a:lumMod val="95000"/>
            </a:schemeClr>
          </a:solidFill>
        </p:spPr>
        <p:txBody>
          <a:bodyPr/>
          <a:lstStyle/>
          <a:p>
            <a:endParaRPr lang="en-GB"/>
          </a:p>
        </p:txBody>
      </p:sp>
      <p:sp>
        <p:nvSpPr>
          <p:cNvPr id="51" name="Picture Placeholder 47">
            <a:extLst>
              <a:ext uri="{FF2B5EF4-FFF2-40B4-BE49-F238E27FC236}">
                <a16:creationId xmlns:a16="http://schemas.microsoft.com/office/drawing/2014/main" id="{862AD3E9-8993-F6AB-72CD-4F8ED224E750}"/>
              </a:ext>
            </a:extLst>
          </p:cNvPr>
          <p:cNvSpPr>
            <a:spLocks noGrp="1"/>
          </p:cNvSpPr>
          <p:nvPr>
            <p:ph type="pic" sz="quarter" idx="15"/>
          </p:nvPr>
        </p:nvSpPr>
        <p:spPr>
          <a:xfrm>
            <a:off x="9511274" y="1646238"/>
            <a:ext cx="2309250" cy="1548000"/>
          </a:xfrm>
          <a:solidFill>
            <a:schemeClr val="bg1">
              <a:lumMod val="95000"/>
            </a:schemeClr>
          </a:solidFill>
        </p:spPr>
        <p:txBody>
          <a:bodyPr/>
          <a:lstStyle/>
          <a:p>
            <a:endParaRPr lang="en-GB"/>
          </a:p>
        </p:txBody>
      </p:sp>
      <p:sp>
        <p:nvSpPr>
          <p:cNvPr id="56" name="Text Placeholder 23">
            <a:extLst>
              <a:ext uri="{FF2B5EF4-FFF2-40B4-BE49-F238E27FC236}">
                <a16:creationId xmlns:a16="http://schemas.microsoft.com/office/drawing/2014/main" id="{6EAE1FC0-E743-82C4-97F0-B842EB0B97E8}"/>
              </a:ext>
            </a:extLst>
          </p:cNvPr>
          <p:cNvSpPr>
            <a:spLocks noGrp="1"/>
          </p:cNvSpPr>
          <p:nvPr>
            <p:ph type="body" sz="quarter" idx="20"/>
          </p:nvPr>
        </p:nvSpPr>
        <p:spPr>
          <a:xfrm>
            <a:off x="383749" y="3332450"/>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57" name="Text Placeholder 23">
            <a:extLst>
              <a:ext uri="{FF2B5EF4-FFF2-40B4-BE49-F238E27FC236}">
                <a16:creationId xmlns:a16="http://schemas.microsoft.com/office/drawing/2014/main" id="{861F74C4-01FA-4603-4D6E-7DD90892D94D}"/>
              </a:ext>
            </a:extLst>
          </p:cNvPr>
          <p:cNvSpPr>
            <a:spLocks noGrp="1"/>
          </p:cNvSpPr>
          <p:nvPr>
            <p:ph type="body" sz="quarter" idx="21"/>
          </p:nvPr>
        </p:nvSpPr>
        <p:spPr>
          <a:xfrm>
            <a:off x="3466928" y="3332450"/>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58" name="Text Placeholder 23">
            <a:extLst>
              <a:ext uri="{FF2B5EF4-FFF2-40B4-BE49-F238E27FC236}">
                <a16:creationId xmlns:a16="http://schemas.microsoft.com/office/drawing/2014/main" id="{B388EC19-1FA9-F5B5-3BD5-A7D0FA317069}"/>
              </a:ext>
            </a:extLst>
          </p:cNvPr>
          <p:cNvSpPr>
            <a:spLocks noGrp="1"/>
          </p:cNvSpPr>
          <p:nvPr>
            <p:ph type="body" sz="quarter" idx="22"/>
          </p:nvPr>
        </p:nvSpPr>
        <p:spPr>
          <a:xfrm>
            <a:off x="6509435" y="3332450"/>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59" name="Text Placeholder 23">
            <a:extLst>
              <a:ext uri="{FF2B5EF4-FFF2-40B4-BE49-F238E27FC236}">
                <a16:creationId xmlns:a16="http://schemas.microsoft.com/office/drawing/2014/main" id="{B78558AF-68C8-EBA9-CF46-07200D43CD85}"/>
              </a:ext>
            </a:extLst>
          </p:cNvPr>
          <p:cNvSpPr>
            <a:spLocks noGrp="1"/>
          </p:cNvSpPr>
          <p:nvPr>
            <p:ph type="body" sz="quarter" idx="23"/>
          </p:nvPr>
        </p:nvSpPr>
        <p:spPr>
          <a:xfrm>
            <a:off x="9551944" y="3332450"/>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64" name="Picture Placeholder 47">
            <a:extLst>
              <a:ext uri="{FF2B5EF4-FFF2-40B4-BE49-F238E27FC236}">
                <a16:creationId xmlns:a16="http://schemas.microsoft.com/office/drawing/2014/main" id="{AFE15AF9-2E4A-B153-C536-93667D74C30A}"/>
              </a:ext>
            </a:extLst>
          </p:cNvPr>
          <p:cNvSpPr>
            <a:spLocks noGrp="1"/>
          </p:cNvSpPr>
          <p:nvPr>
            <p:ph type="pic" sz="quarter" idx="24"/>
          </p:nvPr>
        </p:nvSpPr>
        <p:spPr>
          <a:xfrm>
            <a:off x="383749" y="4047421"/>
            <a:ext cx="2309250" cy="1548000"/>
          </a:xfrm>
          <a:solidFill>
            <a:schemeClr val="bg1">
              <a:lumMod val="95000"/>
            </a:schemeClr>
          </a:solidFill>
        </p:spPr>
        <p:txBody>
          <a:bodyPr/>
          <a:lstStyle/>
          <a:p>
            <a:endParaRPr lang="en-GB"/>
          </a:p>
        </p:txBody>
      </p:sp>
      <p:sp>
        <p:nvSpPr>
          <p:cNvPr id="65" name="Picture Placeholder 47">
            <a:extLst>
              <a:ext uri="{FF2B5EF4-FFF2-40B4-BE49-F238E27FC236}">
                <a16:creationId xmlns:a16="http://schemas.microsoft.com/office/drawing/2014/main" id="{7C514225-9720-8180-7F90-9737D126B787}"/>
              </a:ext>
            </a:extLst>
          </p:cNvPr>
          <p:cNvSpPr>
            <a:spLocks noGrp="1"/>
          </p:cNvSpPr>
          <p:nvPr>
            <p:ph type="pic" sz="quarter" idx="25"/>
          </p:nvPr>
        </p:nvSpPr>
        <p:spPr>
          <a:xfrm>
            <a:off x="3426258" y="4047421"/>
            <a:ext cx="2309250" cy="1548000"/>
          </a:xfrm>
          <a:solidFill>
            <a:schemeClr val="bg1">
              <a:lumMod val="95000"/>
            </a:schemeClr>
          </a:solidFill>
        </p:spPr>
        <p:txBody>
          <a:bodyPr/>
          <a:lstStyle/>
          <a:p>
            <a:endParaRPr lang="en-GB"/>
          </a:p>
        </p:txBody>
      </p:sp>
      <p:sp>
        <p:nvSpPr>
          <p:cNvPr id="66" name="Picture Placeholder 47">
            <a:extLst>
              <a:ext uri="{FF2B5EF4-FFF2-40B4-BE49-F238E27FC236}">
                <a16:creationId xmlns:a16="http://schemas.microsoft.com/office/drawing/2014/main" id="{D836951A-65AD-32DB-E4DF-7CD37A80798C}"/>
              </a:ext>
            </a:extLst>
          </p:cNvPr>
          <p:cNvSpPr>
            <a:spLocks noGrp="1"/>
          </p:cNvSpPr>
          <p:nvPr>
            <p:ph type="pic" sz="quarter" idx="26"/>
          </p:nvPr>
        </p:nvSpPr>
        <p:spPr>
          <a:xfrm>
            <a:off x="6468765" y="4047421"/>
            <a:ext cx="2309250" cy="1548000"/>
          </a:xfrm>
          <a:solidFill>
            <a:schemeClr val="bg1">
              <a:lumMod val="95000"/>
            </a:schemeClr>
          </a:solidFill>
        </p:spPr>
        <p:txBody>
          <a:bodyPr/>
          <a:lstStyle/>
          <a:p>
            <a:endParaRPr lang="en-GB"/>
          </a:p>
        </p:txBody>
      </p:sp>
      <p:sp>
        <p:nvSpPr>
          <p:cNvPr id="67" name="Picture Placeholder 47">
            <a:extLst>
              <a:ext uri="{FF2B5EF4-FFF2-40B4-BE49-F238E27FC236}">
                <a16:creationId xmlns:a16="http://schemas.microsoft.com/office/drawing/2014/main" id="{CC25D49C-9726-51DF-271C-26DE0FA7278F}"/>
              </a:ext>
            </a:extLst>
          </p:cNvPr>
          <p:cNvSpPr>
            <a:spLocks noGrp="1"/>
          </p:cNvSpPr>
          <p:nvPr>
            <p:ph type="pic" sz="quarter" idx="27"/>
          </p:nvPr>
        </p:nvSpPr>
        <p:spPr>
          <a:xfrm>
            <a:off x="9511274" y="4047421"/>
            <a:ext cx="2309250" cy="1548000"/>
          </a:xfrm>
          <a:solidFill>
            <a:schemeClr val="bg1">
              <a:lumMod val="95000"/>
            </a:schemeClr>
          </a:solidFill>
        </p:spPr>
        <p:txBody>
          <a:bodyPr/>
          <a:lstStyle/>
          <a:p>
            <a:endParaRPr lang="en-GB"/>
          </a:p>
        </p:txBody>
      </p:sp>
      <p:sp>
        <p:nvSpPr>
          <p:cNvPr id="68" name="Text Placeholder 23">
            <a:extLst>
              <a:ext uri="{FF2B5EF4-FFF2-40B4-BE49-F238E27FC236}">
                <a16:creationId xmlns:a16="http://schemas.microsoft.com/office/drawing/2014/main" id="{5282610D-393F-8F9D-868F-88358E0F59B6}"/>
              </a:ext>
            </a:extLst>
          </p:cNvPr>
          <p:cNvSpPr>
            <a:spLocks noGrp="1"/>
          </p:cNvSpPr>
          <p:nvPr>
            <p:ph type="body" sz="quarter" idx="28"/>
          </p:nvPr>
        </p:nvSpPr>
        <p:spPr>
          <a:xfrm>
            <a:off x="383749" y="5733633"/>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69" name="Text Placeholder 23">
            <a:extLst>
              <a:ext uri="{FF2B5EF4-FFF2-40B4-BE49-F238E27FC236}">
                <a16:creationId xmlns:a16="http://schemas.microsoft.com/office/drawing/2014/main" id="{35813E08-E4F4-E8C0-414B-9291434ECBF7}"/>
              </a:ext>
            </a:extLst>
          </p:cNvPr>
          <p:cNvSpPr>
            <a:spLocks noGrp="1"/>
          </p:cNvSpPr>
          <p:nvPr>
            <p:ph type="body" sz="quarter" idx="29"/>
          </p:nvPr>
        </p:nvSpPr>
        <p:spPr>
          <a:xfrm>
            <a:off x="3466928" y="5733633"/>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70" name="Text Placeholder 23">
            <a:extLst>
              <a:ext uri="{FF2B5EF4-FFF2-40B4-BE49-F238E27FC236}">
                <a16:creationId xmlns:a16="http://schemas.microsoft.com/office/drawing/2014/main" id="{E3FF7A62-A739-93A0-CC5E-1D8C7066A0ED}"/>
              </a:ext>
            </a:extLst>
          </p:cNvPr>
          <p:cNvSpPr>
            <a:spLocks noGrp="1"/>
          </p:cNvSpPr>
          <p:nvPr>
            <p:ph type="body" sz="quarter" idx="30"/>
          </p:nvPr>
        </p:nvSpPr>
        <p:spPr>
          <a:xfrm>
            <a:off x="6509435" y="5733633"/>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
        <p:nvSpPr>
          <p:cNvPr id="71" name="Text Placeholder 23">
            <a:extLst>
              <a:ext uri="{FF2B5EF4-FFF2-40B4-BE49-F238E27FC236}">
                <a16:creationId xmlns:a16="http://schemas.microsoft.com/office/drawing/2014/main" id="{88715B71-A211-F1D7-FCC0-7443D259F4B3}"/>
              </a:ext>
            </a:extLst>
          </p:cNvPr>
          <p:cNvSpPr>
            <a:spLocks noGrp="1"/>
          </p:cNvSpPr>
          <p:nvPr>
            <p:ph type="body" sz="quarter" idx="31"/>
          </p:nvPr>
        </p:nvSpPr>
        <p:spPr>
          <a:xfrm>
            <a:off x="9551944" y="5733633"/>
            <a:ext cx="2268579" cy="569369"/>
          </a:xfrm>
        </p:spPr>
        <p:txBody>
          <a:bodyPr/>
          <a:lstStyle>
            <a:lvl1pPr>
              <a:spcAft>
                <a:spcPts val="300"/>
              </a:spcAft>
              <a:defRPr sz="1200">
                <a:solidFill>
                  <a:schemeClr val="bg1"/>
                </a:solidFill>
              </a:defRPr>
            </a:lvl1pPr>
            <a:lvl2pPr>
              <a:defRPr sz="110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602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B04C-B8B2-4FB3-B1AC-37BE0CD488DD}"/>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91C2253B-46AD-9614-F43E-B849D2465C3C}"/>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5" name="Content Placeholder 2">
            <a:extLst>
              <a:ext uri="{FF2B5EF4-FFF2-40B4-BE49-F238E27FC236}">
                <a16:creationId xmlns:a16="http://schemas.microsoft.com/office/drawing/2014/main" id="{5116AC8D-035A-67B8-9631-C31874369054}"/>
              </a:ext>
            </a:extLst>
          </p:cNvPr>
          <p:cNvSpPr>
            <a:spLocks noGrp="1"/>
          </p:cNvSpPr>
          <p:nvPr>
            <p:ph idx="13"/>
          </p:nvPr>
        </p:nvSpPr>
        <p:spPr>
          <a:xfrm>
            <a:off x="383749"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785524E6-AE09-B833-7F91-E9E384E42221}"/>
              </a:ext>
            </a:extLst>
          </p:cNvPr>
          <p:cNvSpPr>
            <a:spLocks noGrp="1"/>
          </p:cNvSpPr>
          <p:nvPr>
            <p:ph idx="14"/>
          </p:nvPr>
        </p:nvSpPr>
        <p:spPr>
          <a:xfrm>
            <a:off x="6466083" y="4328719"/>
            <a:ext cx="5354442" cy="1980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3355F232-157C-7645-BD09-D22C6DEC4CA3}"/>
              </a:ext>
            </a:extLst>
          </p:cNvPr>
          <p:cNvSpPr>
            <a:spLocks noGrp="1"/>
          </p:cNvSpPr>
          <p:nvPr>
            <p:ph idx="15"/>
          </p:nvPr>
        </p:nvSpPr>
        <p:spPr>
          <a:xfrm>
            <a:off x="6466083" y="1651208"/>
            <a:ext cx="5354442" cy="1981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4237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22" userDrawn="1">
          <p15:clr>
            <a:srgbClr val="FBAE40"/>
          </p15:clr>
        </p15:guide>
        <p15:guide id="2" orient="horz" pos="229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and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3853-E095-7EBE-4D7A-A117C469E0D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667CA0-E05D-86E4-8620-917CDAC0C886}"/>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4" name="Content Placeholder 2">
            <a:extLst>
              <a:ext uri="{FF2B5EF4-FFF2-40B4-BE49-F238E27FC236}">
                <a16:creationId xmlns:a16="http://schemas.microsoft.com/office/drawing/2014/main" id="{E8EE8380-E5A1-9974-89F2-BA485CDAFAB4}"/>
              </a:ext>
            </a:extLst>
          </p:cNvPr>
          <p:cNvSpPr>
            <a:spLocks noGrp="1"/>
          </p:cNvSpPr>
          <p:nvPr>
            <p:ph idx="1"/>
          </p:nvPr>
        </p:nvSpPr>
        <p:spPr>
          <a:xfrm>
            <a:off x="383749" y="4668254"/>
            <a:ext cx="3306655" cy="1640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74D3C1E7-E7F4-2DEE-BE11-385A09CDF3D8}"/>
              </a:ext>
            </a:extLst>
          </p:cNvPr>
          <p:cNvSpPr>
            <a:spLocks noGrp="1"/>
          </p:cNvSpPr>
          <p:nvPr>
            <p:ph idx="12"/>
          </p:nvPr>
        </p:nvSpPr>
        <p:spPr>
          <a:xfrm>
            <a:off x="4442672" y="4668254"/>
            <a:ext cx="3306655" cy="1640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BDCAAFD3-6DDF-CC94-AB0E-6369F1961D53}"/>
              </a:ext>
            </a:extLst>
          </p:cNvPr>
          <p:cNvSpPr>
            <a:spLocks noGrp="1"/>
          </p:cNvSpPr>
          <p:nvPr>
            <p:ph idx="13"/>
          </p:nvPr>
        </p:nvSpPr>
        <p:spPr>
          <a:xfrm>
            <a:off x="8513868" y="4668254"/>
            <a:ext cx="3306655" cy="1640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7">
            <a:extLst>
              <a:ext uri="{FF2B5EF4-FFF2-40B4-BE49-F238E27FC236}">
                <a16:creationId xmlns:a16="http://schemas.microsoft.com/office/drawing/2014/main" id="{649444DF-EBA9-5FE7-8971-1F80C0D00FA5}"/>
              </a:ext>
            </a:extLst>
          </p:cNvPr>
          <p:cNvSpPr>
            <a:spLocks noGrp="1"/>
          </p:cNvSpPr>
          <p:nvPr>
            <p:ph type="chart" sz="quarter" idx="14"/>
          </p:nvPr>
        </p:nvSpPr>
        <p:spPr>
          <a:xfrm>
            <a:off x="383749" y="1655203"/>
            <a:ext cx="3308400" cy="2685791"/>
          </a:xfrm>
        </p:spPr>
        <p:txBody>
          <a:bodyPr/>
          <a:lstStyle/>
          <a:p>
            <a:endParaRPr lang="en-GB"/>
          </a:p>
        </p:txBody>
      </p:sp>
      <p:sp>
        <p:nvSpPr>
          <p:cNvPr id="9" name="Chart Placeholder 7">
            <a:extLst>
              <a:ext uri="{FF2B5EF4-FFF2-40B4-BE49-F238E27FC236}">
                <a16:creationId xmlns:a16="http://schemas.microsoft.com/office/drawing/2014/main" id="{5714A219-2D8A-AE07-3F33-D9A1728509D7}"/>
              </a:ext>
            </a:extLst>
          </p:cNvPr>
          <p:cNvSpPr>
            <a:spLocks noGrp="1"/>
          </p:cNvSpPr>
          <p:nvPr>
            <p:ph type="chart" sz="quarter" idx="15"/>
          </p:nvPr>
        </p:nvSpPr>
        <p:spPr>
          <a:xfrm>
            <a:off x="4440927" y="1655203"/>
            <a:ext cx="3308400" cy="2685791"/>
          </a:xfrm>
        </p:spPr>
        <p:txBody>
          <a:bodyPr/>
          <a:lstStyle/>
          <a:p>
            <a:endParaRPr lang="en-GB"/>
          </a:p>
        </p:txBody>
      </p:sp>
      <p:sp>
        <p:nvSpPr>
          <p:cNvPr id="10" name="Chart Placeholder 7">
            <a:extLst>
              <a:ext uri="{FF2B5EF4-FFF2-40B4-BE49-F238E27FC236}">
                <a16:creationId xmlns:a16="http://schemas.microsoft.com/office/drawing/2014/main" id="{979B6CC8-683B-4155-795B-D4E27D35F802}"/>
              </a:ext>
            </a:extLst>
          </p:cNvPr>
          <p:cNvSpPr>
            <a:spLocks noGrp="1"/>
          </p:cNvSpPr>
          <p:nvPr>
            <p:ph type="chart" sz="quarter" idx="16"/>
          </p:nvPr>
        </p:nvSpPr>
        <p:spPr>
          <a:xfrm>
            <a:off x="8512124" y="1655203"/>
            <a:ext cx="3308400" cy="2685791"/>
          </a:xfrm>
        </p:spPr>
        <p:txBody>
          <a:bodyPr/>
          <a:lstStyle/>
          <a:p>
            <a:endParaRPr lang="en-GB"/>
          </a:p>
        </p:txBody>
      </p:sp>
    </p:spTree>
    <p:extLst>
      <p:ext uri="{BB962C8B-B14F-4D97-AF65-F5344CB8AC3E}">
        <p14:creationId xmlns:p14="http://schemas.microsoft.com/office/powerpoint/2010/main" val="42549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FF191A-0B34-D9FE-969E-0640E1B83817}"/>
              </a:ext>
            </a:extLst>
          </p:cNvPr>
          <p:cNvSpPr>
            <a:spLocks noGrp="1"/>
          </p:cNvSpPr>
          <p:nvPr>
            <p:ph type="pic" sz="quarter" idx="11"/>
          </p:nvPr>
        </p:nvSpPr>
        <p:spPr>
          <a:xfrm>
            <a:off x="2" y="0"/>
            <a:ext cx="6014651" cy="6858000"/>
          </a:xfrm>
          <a:custGeom>
            <a:avLst/>
            <a:gdLst>
              <a:gd name="connsiteX0" fmla="*/ 0 w 6014651"/>
              <a:gd name="connsiteY0" fmla="*/ 0 h 6858000"/>
              <a:gd name="connsiteX1" fmla="*/ 547352 w 6014651"/>
              <a:gd name="connsiteY1" fmla="*/ 0 h 6858000"/>
              <a:gd name="connsiteX2" fmla="*/ 1178417 w 6014651"/>
              <a:gd name="connsiteY2" fmla="*/ 0 h 6858000"/>
              <a:gd name="connsiteX3" fmla="*/ 3682188 w 6014651"/>
              <a:gd name="connsiteY3" fmla="*/ 0 h 6858000"/>
              <a:gd name="connsiteX4" fmla="*/ 6014651 w 6014651"/>
              <a:gd name="connsiteY4" fmla="*/ 6858000 h 6858000"/>
              <a:gd name="connsiteX5" fmla="*/ 547352 w 6014651"/>
              <a:gd name="connsiteY5" fmla="*/ 6858000 h 6858000"/>
              <a:gd name="connsiteX6" fmla="*/ 0 w 601465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4651" h="6858000">
                <a:moveTo>
                  <a:pt x="0" y="0"/>
                </a:moveTo>
                <a:lnTo>
                  <a:pt x="547352" y="0"/>
                </a:lnTo>
                <a:lnTo>
                  <a:pt x="1178417" y="0"/>
                </a:lnTo>
                <a:lnTo>
                  <a:pt x="3682188" y="0"/>
                </a:lnTo>
                <a:lnTo>
                  <a:pt x="6014651" y="6858000"/>
                </a:lnTo>
                <a:lnTo>
                  <a:pt x="547352" y="6858000"/>
                </a:lnTo>
                <a:lnTo>
                  <a:pt x="0" y="6858000"/>
                </a:lnTo>
                <a:close/>
              </a:path>
            </a:pathLst>
          </a:custGeom>
          <a:solidFill>
            <a:schemeClr val="bg1">
              <a:lumMod val="95000"/>
            </a:schemeClr>
          </a:solidFill>
        </p:spPr>
        <p:txBody>
          <a:bodyPr wrap="square">
            <a:noAutofit/>
          </a:bodyPr>
          <a:lstStyle/>
          <a:p>
            <a:endParaRPr lang="en-GB"/>
          </a:p>
        </p:txBody>
      </p:sp>
      <p:sp>
        <p:nvSpPr>
          <p:cNvPr id="2" name="Title 1">
            <a:extLst>
              <a:ext uri="{FF2B5EF4-FFF2-40B4-BE49-F238E27FC236}">
                <a16:creationId xmlns:a16="http://schemas.microsoft.com/office/drawing/2014/main" id="{E124CEF3-562D-2986-3023-4ED41DD45221}"/>
              </a:ext>
            </a:extLst>
          </p:cNvPr>
          <p:cNvSpPr>
            <a:spLocks noGrp="1"/>
          </p:cNvSpPr>
          <p:nvPr>
            <p:ph type="title"/>
          </p:nvPr>
        </p:nvSpPr>
        <p:spPr>
          <a:xfrm>
            <a:off x="6096000" y="383750"/>
            <a:ext cx="4724036"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0C590DC4-D227-0C27-47A6-82D144462616}"/>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8" name="Text Placeholder 9">
            <a:extLst>
              <a:ext uri="{FF2B5EF4-FFF2-40B4-BE49-F238E27FC236}">
                <a16:creationId xmlns:a16="http://schemas.microsoft.com/office/drawing/2014/main" id="{4BAC7DFC-E527-E0E8-7732-D0F686676725}"/>
              </a:ext>
            </a:extLst>
          </p:cNvPr>
          <p:cNvSpPr>
            <a:spLocks noGrp="1"/>
          </p:cNvSpPr>
          <p:nvPr>
            <p:ph type="body" sz="quarter" idx="13"/>
          </p:nvPr>
        </p:nvSpPr>
        <p:spPr>
          <a:xfrm>
            <a:off x="6096000" y="1646238"/>
            <a:ext cx="5712251"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4">
            <a:extLst>
              <a:ext uri="{FF2B5EF4-FFF2-40B4-BE49-F238E27FC236}">
                <a16:creationId xmlns:a16="http://schemas.microsoft.com/office/drawing/2014/main" id="{EFFF7AF6-1D74-AD60-0F91-D0A28A90E3DD}"/>
              </a:ext>
            </a:extLst>
          </p:cNvPr>
          <p:cNvSpPr>
            <a:spLocks noGrp="1"/>
          </p:cNvSpPr>
          <p:nvPr>
            <p:ph type="ftr" sz="quarter" idx="14"/>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spTree>
    <p:extLst>
      <p:ext uri="{BB962C8B-B14F-4D97-AF65-F5344CB8AC3E}">
        <p14:creationId xmlns:p14="http://schemas.microsoft.com/office/powerpoint/2010/main" val="33821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 - Righ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8E51AD5-8AE5-F91C-95D0-367CDE6FE62D}"/>
              </a:ext>
            </a:extLst>
          </p:cNvPr>
          <p:cNvSpPr>
            <a:spLocks noGrp="1"/>
          </p:cNvSpPr>
          <p:nvPr>
            <p:ph type="pic" sz="quarter" idx="14"/>
          </p:nvPr>
        </p:nvSpPr>
        <p:spPr>
          <a:xfrm>
            <a:off x="6177350" y="0"/>
            <a:ext cx="6014651" cy="6858000"/>
          </a:xfrm>
          <a:custGeom>
            <a:avLst/>
            <a:gdLst>
              <a:gd name="connsiteX0" fmla="*/ 5007133 w 6014651"/>
              <a:gd name="connsiteY0" fmla="*/ 849673 h 6858000"/>
              <a:gd name="connsiteX1" fmla="*/ 5028075 w 6014651"/>
              <a:gd name="connsiteY1" fmla="*/ 863383 h 6858000"/>
              <a:gd name="connsiteX2" fmla="*/ 5017054 w 6014651"/>
              <a:gd name="connsiteY2" fmla="*/ 858453 h 6858000"/>
              <a:gd name="connsiteX3" fmla="*/ 5392280 w 6014651"/>
              <a:gd name="connsiteY3" fmla="*/ 582063 h 6858000"/>
              <a:gd name="connsiteX4" fmla="*/ 5392776 w 6014651"/>
              <a:gd name="connsiteY4" fmla="*/ 582063 h 6858000"/>
              <a:gd name="connsiteX5" fmla="*/ 5415317 w 6014651"/>
              <a:gd name="connsiteY5" fmla="*/ 647601 h 6858000"/>
              <a:gd name="connsiteX6" fmla="*/ 5369044 w 6014651"/>
              <a:gd name="connsiteY6" fmla="*/ 647601 h 6858000"/>
              <a:gd name="connsiteX7" fmla="*/ 5372817 w 6014651"/>
              <a:gd name="connsiteY7" fmla="*/ 538074 h 6858000"/>
              <a:gd name="connsiteX8" fmla="*/ 5305294 w 6014651"/>
              <a:gd name="connsiteY8" fmla="*/ 716614 h 6858000"/>
              <a:gd name="connsiteX9" fmla="*/ 5344815 w 6014651"/>
              <a:gd name="connsiteY9" fmla="*/ 716614 h 6858000"/>
              <a:gd name="connsiteX10" fmla="*/ 5358816 w 6014651"/>
              <a:gd name="connsiteY10" fmla="*/ 676894 h 6858000"/>
              <a:gd name="connsiteX11" fmla="*/ 5425545 w 6014651"/>
              <a:gd name="connsiteY11" fmla="*/ 676894 h 6858000"/>
              <a:gd name="connsiteX12" fmla="*/ 5439050 w 6014651"/>
              <a:gd name="connsiteY12" fmla="*/ 716614 h 6858000"/>
              <a:gd name="connsiteX13" fmla="*/ 5479762 w 6014651"/>
              <a:gd name="connsiteY13" fmla="*/ 716614 h 6858000"/>
              <a:gd name="connsiteX14" fmla="*/ 5413033 w 6014651"/>
              <a:gd name="connsiteY14" fmla="*/ 538074 h 6858000"/>
              <a:gd name="connsiteX15" fmla="*/ 5103518 w 6014651"/>
              <a:gd name="connsiteY15" fmla="*/ 538074 h 6858000"/>
              <a:gd name="connsiteX16" fmla="*/ 5103518 w 6014651"/>
              <a:gd name="connsiteY16" fmla="*/ 716514 h 6858000"/>
              <a:gd name="connsiteX17" fmla="*/ 5140259 w 6014651"/>
              <a:gd name="connsiteY17" fmla="*/ 716514 h 6858000"/>
              <a:gd name="connsiteX18" fmla="*/ 5140259 w 6014651"/>
              <a:gd name="connsiteY18" fmla="*/ 591298 h 6858000"/>
              <a:gd name="connsiteX19" fmla="*/ 5140755 w 6014651"/>
              <a:gd name="connsiteY19" fmla="*/ 591298 h 6858000"/>
              <a:gd name="connsiteX20" fmla="*/ 5184546 w 6014651"/>
              <a:gd name="connsiteY20" fmla="*/ 716514 h 6858000"/>
              <a:gd name="connsiteX21" fmla="*/ 5214832 w 6014651"/>
              <a:gd name="connsiteY21" fmla="*/ 716514 h 6858000"/>
              <a:gd name="connsiteX22" fmla="*/ 5258524 w 6014651"/>
              <a:gd name="connsiteY22" fmla="*/ 590007 h 6858000"/>
              <a:gd name="connsiteX23" fmla="*/ 5259020 w 6014651"/>
              <a:gd name="connsiteY23" fmla="*/ 590007 h 6858000"/>
              <a:gd name="connsiteX24" fmla="*/ 5259020 w 6014651"/>
              <a:gd name="connsiteY24" fmla="*/ 716514 h 6858000"/>
              <a:gd name="connsiteX25" fmla="*/ 5295761 w 6014651"/>
              <a:gd name="connsiteY25" fmla="*/ 716514 h 6858000"/>
              <a:gd name="connsiteX26" fmla="*/ 5295761 w 6014651"/>
              <a:gd name="connsiteY26" fmla="*/ 538074 h 6858000"/>
              <a:gd name="connsiteX27" fmla="*/ 5240551 w 6014651"/>
              <a:gd name="connsiteY27" fmla="*/ 538074 h 6858000"/>
              <a:gd name="connsiteX28" fmla="*/ 5201030 w 6014651"/>
              <a:gd name="connsiteY28" fmla="*/ 660808 h 6858000"/>
              <a:gd name="connsiteX29" fmla="*/ 5200533 w 6014651"/>
              <a:gd name="connsiteY29" fmla="*/ 660808 h 6858000"/>
              <a:gd name="connsiteX30" fmla="*/ 5158828 w 6014651"/>
              <a:gd name="connsiteY30" fmla="*/ 538074 h 6858000"/>
              <a:gd name="connsiteX31" fmla="*/ 5560393 w 6014651"/>
              <a:gd name="connsiteY31" fmla="*/ 533804 h 6858000"/>
              <a:gd name="connsiteX32" fmla="*/ 5523553 w 6014651"/>
              <a:gd name="connsiteY32" fmla="*/ 541053 h 6858000"/>
              <a:gd name="connsiteX33" fmla="*/ 5495948 w 6014651"/>
              <a:gd name="connsiteY33" fmla="*/ 561012 h 6858000"/>
              <a:gd name="connsiteX34" fmla="*/ 5478670 w 6014651"/>
              <a:gd name="connsiteY34" fmla="*/ 590901 h 6858000"/>
              <a:gd name="connsiteX35" fmla="*/ 5472712 w 6014651"/>
              <a:gd name="connsiteY35" fmla="*/ 628039 h 6858000"/>
              <a:gd name="connsiteX36" fmla="*/ 5478670 w 6014651"/>
              <a:gd name="connsiteY36" fmla="*/ 664382 h 6858000"/>
              <a:gd name="connsiteX37" fmla="*/ 5495948 w 6014651"/>
              <a:gd name="connsiteY37" fmla="*/ 693775 h 6858000"/>
              <a:gd name="connsiteX38" fmla="*/ 5523553 w 6014651"/>
              <a:gd name="connsiteY38" fmla="*/ 713436 h 6858000"/>
              <a:gd name="connsiteX39" fmla="*/ 5560393 w 6014651"/>
              <a:gd name="connsiteY39" fmla="*/ 720585 h 6858000"/>
              <a:gd name="connsiteX40" fmla="*/ 5586111 w 6014651"/>
              <a:gd name="connsiteY40" fmla="*/ 715223 h 6858000"/>
              <a:gd name="connsiteX41" fmla="*/ 5586012 w 6014651"/>
              <a:gd name="connsiteY41" fmla="*/ 715422 h 6858000"/>
              <a:gd name="connsiteX42" fmla="*/ 5609248 w 6014651"/>
              <a:gd name="connsiteY42" fmla="*/ 696555 h 6858000"/>
              <a:gd name="connsiteX43" fmla="*/ 5613220 w 6014651"/>
              <a:gd name="connsiteY43" fmla="*/ 716812 h 6858000"/>
              <a:gd name="connsiteX44" fmla="*/ 5638243 w 6014651"/>
              <a:gd name="connsiteY44" fmla="*/ 716812 h 6858000"/>
              <a:gd name="connsiteX45" fmla="*/ 5638243 w 6014651"/>
              <a:gd name="connsiteY45" fmla="*/ 620293 h 6858000"/>
              <a:gd name="connsiteX46" fmla="*/ 5563273 w 6014651"/>
              <a:gd name="connsiteY46" fmla="*/ 620293 h 6858000"/>
              <a:gd name="connsiteX47" fmla="*/ 5563273 w 6014651"/>
              <a:gd name="connsiteY47" fmla="*/ 649487 h 6858000"/>
              <a:gd name="connsiteX48" fmla="*/ 5602794 w 6014651"/>
              <a:gd name="connsiteY48" fmla="*/ 649487 h 6858000"/>
              <a:gd name="connsiteX49" fmla="*/ 5590381 w 6014651"/>
              <a:gd name="connsiteY49" fmla="*/ 678085 h 6858000"/>
              <a:gd name="connsiteX50" fmla="*/ 5560294 w 6014651"/>
              <a:gd name="connsiteY50" fmla="*/ 687916 h 6858000"/>
              <a:gd name="connsiteX51" fmla="*/ 5537753 w 6014651"/>
              <a:gd name="connsiteY51" fmla="*/ 682752 h 6858000"/>
              <a:gd name="connsiteX52" fmla="*/ 5522759 w 6014651"/>
              <a:gd name="connsiteY52" fmla="*/ 669149 h 6858000"/>
              <a:gd name="connsiteX53" fmla="*/ 5514418 w 6014651"/>
              <a:gd name="connsiteY53" fmla="*/ 649984 h 6858000"/>
              <a:gd name="connsiteX54" fmla="*/ 5511836 w 6014651"/>
              <a:gd name="connsiteY54" fmla="*/ 628138 h 6858000"/>
              <a:gd name="connsiteX55" fmla="*/ 5514418 w 6014651"/>
              <a:gd name="connsiteY55" fmla="*/ 605399 h 6858000"/>
              <a:gd name="connsiteX56" fmla="*/ 5522759 w 6014651"/>
              <a:gd name="connsiteY56" fmla="*/ 585737 h 6858000"/>
              <a:gd name="connsiteX57" fmla="*/ 5537753 w 6014651"/>
              <a:gd name="connsiteY57" fmla="*/ 572034 h 6858000"/>
              <a:gd name="connsiteX58" fmla="*/ 5560294 w 6014651"/>
              <a:gd name="connsiteY58" fmla="*/ 566871 h 6858000"/>
              <a:gd name="connsiteX59" fmla="*/ 5584523 w 6014651"/>
              <a:gd name="connsiteY59" fmla="*/ 574318 h 6858000"/>
              <a:gd name="connsiteX60" fmla="*/ 5598027 w 6014651"/>
              <a:gd name="connsiteY60" fmla="*/ 596859 h 6858000"/>
              <a:gd name="connsiteX61" fmla="*/ 5635562 w 6014651"/>
              <a:gd name="connsiteY61" fmla="*/ 596859 h 6858000"/>
              <a:gd name="connsiteX62" fmla="*/ 5627321 w 6014651"/>
              <a:gd name="connsiteY62" fmla="*/ 569850 h 6858000"/>
              <a:gd name="connsiteX63" fmla="*/ 5610241 w 6014651"/>
              <a:gd name="connsiteY63" fmla="*/ 550089 h 6858000"/>
              <a:gd name="connsiteX64" fmla="*/ 5587005 w 6014651"/>
              <a:gd name="connsiteY64" fmla="*/ 537975 h 6858000"/>
              <a:gd name="connsiteX65" fmla="*/ 5560393 w 6014651"/>
              <a:gd name="connsiteY65" fmla="*/ 533804 h 6858000"/>
              <a:gd name="connsiteX66" fmla="*/ 5143138 w 6014651"/>
              <a:gd name="connsiteY66" fmla="*/ 380785 h 6858000"/>
              <a:gd name="connsiteX67" fmla="*/ 5102327 w 6014651"/>
              <a:gd name="connsiteY67" fmla="*/ 390715 h 6858000"/>
              <a:gd name="connsiteX68" fmla="*/ 5102426 w 6014651"/>
              <a:gd name="connsiteY68" fmla="*/ 390715 h 6858000"/>
              <a:gd name="connsiteX69" fmla="*/ 4881684 w 6014651"/>
              <a:gd name="connsiteY69" fmla="*/ 572730 h 6858000"/>
              <a:gd name="connsiteX70" fmla="*/ 4987077 w 6014651"/>
              <a:gd name="connsiteY70" fmla="*/ 848024 h 6858000"/>
              <a:gd name="connsiteX71" fmla="*/ 5028518 w 6014651"/>
              <a:gd name="connsiteY71" fmla="*/ 863674 h 6858000"/>
              <a:gd name="connsiteX72" fmla="*/ 5028912 w 6014651"/>
              <a:gd name="connsiteY72" fmla="*/ 863932 h 6858000"/>
              <a:gd name="connsiteX73" fmla="*/ 5029299 w 6014651"/>
              <a:gd name="connsiteY73" fmla="*/ 863969 h 6858000"/>
              <a:gd name="connsiteX74" fmla="*/ 5029838 w 6014651"/>
              <a:gd name="connsiteY74" fmla="*/ 864172 h 6858000"/>
              <a:gd name="connsiteX75" fmla="*/ 5029406 w 6014651"/>
              <a:gd name="connsiteY75" fmla="*/ 863979 h 6858000"/>
              <a:gd name="connsiteX76" fmla="*/ 5053585 w 6014651"/>
              <a:gd name="connsiteY76" fmla="*/ 866290 h 6858000"/>
              <a:gd name="connsiteX77" fmla="*/ 5083162 w 6014651"/>
              <a:gd name="connsiteY77" fmla="*/ 860597 h 6858000"/>
              <a:gd name="connsiteX78" fmla="*/ 5157041 w 6014651"/>
              <a:gd name="connsiteY78" fmla="*/ 818097 h 6858000"/>
              <a:gd name="connsiteX79" fmla="*/ 5041462 w 6014651"/>
              <a:gd name="connsiteY79" fmla="*/ 732261 h 6858000"/>
              <a:gd name="connsiteX80" fmla="*/ 4991726 w 6014651"/>
              <a:gd name="connsiteY80" fmla="*/ 662968 h 6858000"/>
              <a:gd name="connsiteX81" fmla="*/ 5037410 w 6014651"/>
              <a:gd name="connsiteY81" fmla="*/ 574493 h 6858000"/>
              <a:gd name="connsiteX82" fmla="*/ 5140358 w 6014651"/>
              <a:gd name="connsiteY82" fmla="*/ 421895 h 6858000"/>
              <a:gd name="connsiteX83" fmla="*/ 5143138 w 6014651"/>
              <a:gd name="connsiteY83" fmla="*/ 380785 h 6858000"/>
              <a:gd name="connsiteX84" fmla="*/ 0 w 6014651"/>
              <a:gd name="connsiteY84" fmla="*/ 0 h 6858000"/>
              <a:gd name="connsiteX85" fmla="*/ 5467299 w 6014651"/>
              <a:gd name="connsiteY85" fmla="*/ 0 h 6858000"/>
              <a:gd name="connsiteX86" fmla="*/ 6014651 w 6014651"/>
              <a:gd name="connsiteY86" fmla="*/ 0 h 6858000"/>
              <a:gd name="connsiteX87" fmla="*/ 6014651 w 6014651"/>
              <a:gd name="connsiteY87" fmla="*/ 6858000 h 6858000"/>
              <a:gd name="connsiteX88" fmla="*/ 5467299 w 6014651"/>
              <a:gd name="connsiteY88" fmla="*/ 6858000 h 6858000"/>
              <a:gd name="connsiteX89" fmla="*/ 4836234 w 6014651"/>
              <a:gd name="connsiteY89" fmla="*/ 6858000 h 6858000"/>
              <a:gd name="connsiteX90" fmla="*/ 2332463 w 6014651"/>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14651" h="6858000">
                <a:moveTo>
                  <a:pt x="5007133" y="849673"/>
                </a:moveTo>
                <a:lnTo>
                  <a:pt x="5028075" y="863383"/>
                </a:lnTo>
                <a:lnTo>
                  <a:pt x="5017054" y="858453"/>
                </a:lnTo>
                <a:close/>
                <a:moveTo>
                  <a:pt x="5392280" y="582063"/>
                </a:moveTo>
                <a:lnTo>
                  <a:pt x="5392776" y="582063"/>
                </a:lnTo>
                <a:lnTo>
                  <a:pt x="5415317" y="647601"/>
                </a:lnTo>
                <a:lnTo>
                  <a:pt x="5369044" y="647601"/>
                </a:lnTo>
                <a:close/>
                <a:moveTo>
                  <a:pt x="5372817" y="538074"/>
                </a:moveTo>
                <a:lnTo>
                  <a:pt x="5305294" y="716614"/>
                </a:lnTo>
                <a:lnTo>
                  <a:pt x="5344815" y="716614"/>
                </a:lnTo>
                <a:lnTo>
                  <a:pt x="5358816" y="676894"/>
                </a:lnTo>
                <a:lnTo>
                  <a:pt x="5425545" y="676894"/>
                </a:lnTo>
                <a:lnTo>
                  <a:pt x="5439050" y="716614"/>
                </a:lnTo>
                <a:lnTo>
                  <a:pt x="5479762" y="716614"/>
                </a:lnTo>
                <a:lnTo>
                  <a:pt x="5413033" y="538074"/>
                </a:lnTo>
                <a:close/>
                <a:moveTo>
                  <a:pt x="5103518" y="538074"/>
                </a:moveTo>
                <a:lnTo>
                  <a:pt x="5103518" y="716514"/>
                </a:lnTo>
                <a:lnTo>
                  <a:pt x="5140259" y="716514"/>
                </a:lnTo>
                <a:lnTo>
                  <a:pt x="5140259" y="591298"/>
                </a:lnTo>
                <a:lnTo>
                  <a:pt x="5140755" y="591298"/>
                </a:lnTo>
                <a:lnTo>
                  <a:pt x="5184546" y="716514"/>
                </a:lnTo>
                <a:lnTo>
                  <a:pt x="5214832" y="716514"/>
                </a:lnTo>
                <a:lnTo>
                  <a:pt x="5258524" y="590007"/>
                </a:lnTo>
                <a:lnTo>
                  <a:pt x="5259020" y="590007"/>
                </a:lnTo>
                <a:lnTo>
                  <a:pt x="5259020" y="716514"/>
                </a:lnTo>
                <a:lnTo>
                  <a:pt x="5295761" y="716514"/>
                </a:lnTo>
                <a:lnTo>
                  <a:pt x="5295761" y="538074"/>
                </a:lnTo>
                <a:lnTo>
                  <a:pt x="5240551" y="538074"/>
                </a:lnTo>
                <a:lnTo>
                  <a:pt x="5201030" y="660808"/>
                </a:lnTo>
                <a:lnTo>
                  <a:pt x="5200533" y="660808"/>
                </a:lnTo>
                <a:lnTo>
                  <a:pt x="5158828" y="538074"/>
                </a:lnTo>
                <a:close/>
                <a:moveTo>
                  <a:pt x="5560393" y="533804"/>
                </a:moveTo>
                <a:cubicBezTo>
                  <a:pt x="5546789" y="533804"/>
                  <a:pt x="5534476" y="536187"/>
                  <a:pt x="5523553" y="541053"/>
                </a:cubicBezTo>
                <a:cubicBezTo>
                  <a:pt x="5512630" y="545819"/>
                  <a:pt x="5503495" y="552472"/>
                  <a:pt x="5495948" y="561012"/>
                </a:cubicBezTo>
                <a:cubicBezTo>
                  <a:pt x="5488401" y="569552"/>
                  <a:pt x="5482642" y="579482"/>
                  <a:pt x="5478670" y="590901"/>
                </a:cubicBezTo>
                <a:cubicBezTo>
                  <a:pt x="5474698" y="602320"/>
                  <a:pt x="5472712" y="615031"/>
                  <a:pt x="5472712" y="628039"/>
                </a:cubicBezTo>
                <a:cubicBezTo>
                  <a:pt x="5472712" y="641047"/>
                  <a:pt x="5474698" y="653161"/>
                  <a:pt x="5478670" y="664382"/>
                </a:cubicBezTo>
                <a:cubicBezTo>
                  <a:pt x="5482741" y="675702"/>
                  <a:pt x="5488401" y="685434"/>
                  <a:pt x="5495948" y="693775"/>
                </a:cubicBezTo>
                <a:cubicBezTo>
                  <a:pt x="5503395" y="702116"/>
                  <a:pt x="5512630" y="708670"/>
                  <a:pt x="5523553" y="713436"/>
                </a:cubicBezTo>
                <a:cubicBezTo>
                  <a:pt x="5534476" y="718202"/>
                  <a:pt x="5546690" y="720585"/>
                  <a:pt x="5560393" y="720585"/>
                </a:cubicBezTo>
                <a:cubicBezTo>
                  <a:pt x="5569032" y="720585"/>
                  <a:pt x="5577572" y="718798"/>
                  <a:pt x="5586111" y="715223"/>
                </a:cubicBezTo>
                <a:lnTo>
                  <a:pt x="5586012" y="715422"/>
                </a:lnTo>
                <a:cubicBezTo>
                  <a:pt x="5594552" y="711847"/>
                  <a:pt x="5602297" y="705591"/>
                  <a:pt x="5609248" y="696555"/>
                </a:cubicBezTo>
                <a:lnTo>
                  <a:pt x="5613220" y="716812"/>
                </a:lnTo>
                <a:lnTo>
                  <a:pt x="5638243" y="716812"/>
                </a:lnTo>
                <a:lnTo>
                  <a:pt x="5638243" y="620293"/>
                </a:lnTo>
                <a:lnTo>
                  <a:pt x="5563273" y="620293"/>
                </a:lnTo>
                <a:lnTo>
                  <a:pt x="5563273" y="649487"/>
                </a:lnTo>
                <a:lnTo>
                  <a:pt x="5602794" y="649487"/>
                </a:lnTo>
                <a:cubicBezTo>
                  <a:pt x="5601602" y="661999"/>
                  <a:pt x="5597431" y="671532"/>
                  <a:pt x="5590381" y="678085"/>
                </a:cubicBezTo>
                <a:cubicBezTo>
                  <a:pt x="5583331" y="684639"/>
                  <a:pt x="5573302" y="687916"/>
                  <a:pt x="5560294" y="687916"/>
                </a:cubicBezTo>
                <a:cubicBezTo>
                  <a:pt x="5551456" y="687916"/>
                  <a:pt x="5543909" y="686129"/>
                  <a:pt x="5537753" y="682752"/>
                </a:cubicBezTo>
                <a:cubicBezTo>
                  <a:pt x="5531596" y="679376"/>
                  <a:pt x="5526631" y="674809"/>
                  <a:pt x="5522759" y="669149"/>
                </a:cubicBezTo>
                <a:cubicBezTo>
                  <a:pt x="5518985" y="663488"/>
                  <a:pt x="5516205" y="657034"/>
                  <a:pt x="5514418" y="649984"/>
                </a:cubicBezTo>
                <a:cubicBezTo>
                  <a:pt x="5512729" y="642934"/>
                  <a:pt x="5511836" y="635983"/>
                  <a:pt x="5511836" y="628138"/>
                </a:cubicBezTo>
                <a:cubicBezTo>
                  <a:pt x="5511836" y="620293"/>
                  <a:pt x="5512630" y="612747"/>
                  <a:pt x="5514418" y="605399"/>
                </a:cubicBezTo>
                <a:cubicBezTo>
                  <a:pt x="5516106" y="598050"/>
                  <a:pt x="5518886" y="591497"/>
                  <a:pt x="5522759" y="585737"/>
                </a:cubicBezTo>
                <a:cubicBezTo>
                  <a:pt x="5526631" y="580077"/>
                  <a:pt x="5531596" y="575410"/>
                  <a:pt x="5537753" y="572034"/>
                </a:cubicBezTo>
                <a:cubicBezTo>
                  <a:pt x="5543909" y="568559"/>
                  <a:pt x="5551456" y="566871"/>
                  <a:pt x="5560294" y="566871"/>
                </a:cubicBezTo>
                <a:cubicBezTo>
                  <a:pt x="5569727" y="566871"/>
                  <a:pt x="5577870" y="569353"/>
                  <a:pt x="5584523" y="574318"/>
                </a:cubicBezTo>
                <a:cubicBezTo>
                  <a:pt x="5591176" y="579382"/>
                  <a:pt x="5595743" y="586830"/>
                  <a:pt x="5598027" y="596859"/>
                </a:cubicBezTo>
                <a:lnTo>
                  <a:pt x="5635562" y="596859"/>
                </a:lnTo>
                <a:cubicBezTo>
                  <a:pt x="5634569" y="586730"/>
                  <a:pt x="5631789" y="577694"/>
                  <a:pt x="5627321" y="569850"/>
                </a:cubicBezTo>
                <a:cubicBezTo>
                  <a:pt x="5622852" y="562005"/>
                  <a:pt x="5617192" y="555451"/>
                  <a:pt x="5610241" y="550089"/>
                </a:cubicBezTo>
                <a:cubicBezTo>
                  <a:pt x="5603389" y="544727"/>
                  <a:pt x="5595545" y="540755"/>
                  <a:pt x="5587005" y="537975"/>
                </a:cubicBezTo>
                <a:cubicBezTo>
                  <a:pt x="5578465" y="535194"/>
                  <a:pt x="5569529" y="533804"/>
                  <a:pt x="5560393" y="533804"/>
                </a:cubicBezTo>
                <a:close/>
                <a:moveTo>
                  <a:pt x="5143138" y="380785"/>
                </a:moveTo>
                <a:cubicBezTo>
                  <a:pt x="5131421" y="380785"/>
                  <a:pt x="5113647" y="387537"/>
                  <a:pt x="5102327" y="390715"/>
                </a:cubicBezTo>
                <a:lnTo>
                  <a:pt x="5102426" y="390715"/>
                </a:lnTo>
                <a:cubicBezTo>
                  <a:pt x="5078197" y="397666"/>
                  <a:pt x="4934313" y="446124"/>
                  <a:pt x="4881684" y="572730"/>
                </a:cubicBezTo>
                <a:cubicBezTo>
                  <a:pt x="4841803" y="668739"/>
                  <a:pt x="4893077" y="798200"/>
                  <a:pt x="4987077" y="848024"/>
                </a:cubicBezTo>
                <a:lnTo>
                  <a:pt x="5028518" y="863674"/>
                </a:lnTo>
                <a:lnTo>
                  <a:pt x="5028912" y="863932"/>
                </a:lnTo>
                <a:lnTo>
                  <a:pt x="5029299" y="863969"/>
                </a:lnTo>
                <a:lnTo>
                  <a:pt x="5029838" y="864172"/>
                </a:lnTo>
                <a:lnTo>
                  <a:pt x="5029406" y="863979"/>
                </a:lnTo>
                <a:lnTo>
                  <a:pt x="5053585" y="866290"/>
                </a:lnTo>
                <a:cubicBezTo>
                  <a:pt x="5062609" y="865809"/>
                  <a:pt x="5072450" y="863986"/>
                  <a:pt x="5083162" y="860597"/>
                </a:cubicBezTo>
                <a:cubicBezTo>
                  <a:pt x="5129138" y="846099"/>
                  <a:pt x="5157041" y="818097"/>
                  <a:pt x="5157041" y="818097"/>
                </a:cubicBezTo>
                <a:cubicBezTo>
                  <a:pt x="5157041" y="818097"/>
                  <a:pt x="5096717" y="792012"/>
                  <a:pt x="5041462" y="732261"/>
                </a:cubicBezTo>
                <a:lnTo>
                  <a:pt x="4991726" y="662968"/>
                </a:lnTo>
                <a:lnTo>
                  <a:pt x="5037410" y="574493"/>
                </a:lnTo>
                <a:cubicBezTo>
                  <a:pt x="5076732" y="509626"/>
                  <a:pt x="5121889" y="449947"/>
                  <a:pt x="5140358" y="421895"/>
                </a:cubicBezTo>
                <a:cubicBezTo>
                  <a:pt x="5161707" y="389523"/>
                  <a:pt x="5156445" y="380785"/>
                  <a:pt x="5143138" y="380785"/>
                </a:cubicBezTo>
                <a:close/>
                <a:moveTo>
                  <a:pt x="0" y="0"/>
                </a:moveTo>
                <a:lnTo>
                  <a:pt x="5467299" y="0"/>
                </a:lnTo>
                <a:lnTo>
                  <a:pt x="6014651" y="0"/>
                </a:lnTo>
                <a:lnTo>
                  <a:pt x="6014651" y="6858000"/>
                </a:lnTo>
                <a:lnTo>
                  <a:pt x="5467299" y="6858000"/>
                </a:lnTo>
                <a:lnTo>
                  <a:pt x="4836234" y="6858000"/>
                </a:lnTo>
                <a:lnTo>
                  <a:pt x="2332463" y="6858000"/>
                </a:lnTo>
                <a:close/>
              </a:path>
            </a:pathLst>
          </a:custGeom>
          <a:solidFill>
            <a:schemeClr val="bg1">
              <a:lumMod val="95000"/>
            </a:schemeClr>
          </a:solidFill>
        </p:spPr>
        <p:txBody>
          <a:bodyPr wrap="square">
            <a:noAutofit/>
          </a:bodyPr>
          <a:lstStyle/>
          <a:p>
            <a:endParaRPr lang="en-GB"/>
          </a:p>
        </p:txBody>
      </p:sp>
      <p:sp>
        <p:nvSpPr>
          <p:cNvPr id="2" name="Title 1">
            <a:extLst>
              <a:ext uri="{FF2B5EF4-FFF2-40B4-BE49-F238E27FC236}">
                <a16:creationId xmlns:a16="http://schemas.microsoft.com/office/drawing/2014/main" id="{CF0397EE-4320-8EEA-8726-D4A31877C9DD}"/>
              </a:ext>
            </a:extLst>
          </p:cNvPr>
          <p:cNvSpPr>
            <a:spLocks noGrp="1"/>
          </p:cNvSpPr>
          <p:nvPr>
            <p:ph type="title"/>
          </p:nvPr>
        </p:nvSpPr>
        <p:spPr>
          <a:xfrm>
            <a:off x="383749" y="383750"/>
            <a:ext cx="5712251" cy="848702"/>
          </a:xfrm>
        </p:spPr>
        <p:txBody>
          <a:bodyPr/>
          <a:lstStyle>
            <a:lvl1pPr>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84FDDD8-AB28-2966-6768-F2CEF2C2320A}"/>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10" name="Text Placeholder 9">
            <a:extLst>
              <a:ext uri="{FF2B5EF4-FFF2-40B4-BE49-F238E27FC236}">
                <a16:creationId xmlns:a16="http://schemas.microsoft.com/office/drawing/2014/main" id="{EA368740-60C7-17F6-7046-E94EF29242B8}"/>
              </a:ext>
            </a:extLst>
          </p:cNvPr>
          <p:cNvSpPr>
            <a:spLocks noGrp="1"/>
          </p:cNvSpPr>
          <p:nvPr>
            <p:ph type="body" sz="quarter" idx="13"/>
          </p:nvPr>
        </p:nvSpPr>
        <p:spPr>
          <a:xfrm>
            <a:off x="383749" y="1646238"/>
            <a:ext cx="5712251"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4">
            <a:extLst>
              <a:ext uri="{FF2B5EF4-FFF2-40B4-BE49-F238E27FC236}">
                <a16:creationId xmlns:a16="http://schemas.microsoft.com/office/drawing/2014/main" id="{CCE667E6-29A5-9A17-D76C-FB5AB5C38C67}"/>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spTree>
    <p:extLst>
      <p:ext uri="{BB962C8B-B14F-4D97-AF65-F5344CB8AC3E}">
        <p14:creationId xmlns:p14="http://schemas.microsoft.com/office/powerpoint/2010/main" val="28943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Image - Blue">
    <p:bg>
      <p:bgPr>
        <a:solidFill>
          <a:schemeClr val="tx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1E89280-0A23-4152-1F62-3F1C6FF2D41B}"/>
              </a:ext>
            </a:extLst>
          </p:cNvPr>
          <p:cNvSpPr>
            <a:spLocks noGrp="1"/>
          </p:cNvSpPr>
          <p:nvPr>
            <p:ph type="pic" sz="quarter" idx="11"/>
          </p:nvPr>
        </p:nvSpPr>
        <p:spPr>
          <a:xfrm>
            <a:off x="5479422" y="0"/>
            <a:ext cx="6712578" cy="6858000"/>
          </a:xfrm>
          <a:custGeom>
            <a:avLst/>
            <a:gdLst>
              <a:gd name="connsiteX0" fmla="*/ 5705061 w 6712578"/>
              <a:gd name="connsiteY0" fmla="*/ 849673 h 6858000"/>
              <a:gd name="connsiteX1" fmla="*/ 5726003 w 6712578"/>
              <a:gd name="connsiteY1" fmla="*/ 863383 h 6858000"/>
              <a:gd name="connsiteX2" fmla="*/ 5714982 w 6712578"/>
              <a:gd name="connsiteY2" fmla="*/ 858453 h 6858000"/>
              <a:gd name="connsiteX3" fmla="*/ 6090208 w 6712578"/>
              <a:gd name="connsiteY3" fmla="*/ 582063 h 6858000"/>
              <a:gd name="connsiteX4" fmla="*/ 6090704 w 6712578"/>
              <a:gd name="connsiteY4" fmla="*/ 582063 h 6858000"/>
              <a:gd name="connsiteX5" fmla="*/ 6113245 w 6712578"/>
              <a:gd name="connsiteY5" fmla="*/ 647601 h 6858000"/>
              <a:gd name="connsiteX6" fmla="*/ 6066972 w 6712578"/>
              <a:gd name="connsiteY6" fmla="*/ 647601 h 6858000"/>
              <a:gd name="connsiteX7" fmla="*/ 6070745 w 6712578"/>
              <a:gd name="connsiteY7" fmla="*/ 538074 h 6858000"/>
              <a:gd name="connsiteX8" fmla="*/ 6003222 w 6712578"/>
              <a:gd name="connsiteY8" fmla="*/ 716614 h 6858000"/>
              <a:gd name="connsiteX9" fmla="*/ 6042743 w 6712578"/>
              <a:gd name="connsiteY9" fmla="*/ 716614 h 6858000"/>
              <a:gd name="connsiteX10" fmla="*/ 6056744 w 6712578"/>
              <a:gd name="connsiteY10" fmla="*/ 676894 h 6858000"/>
              <a:gd name="connsiteX11" fmla="*/ 6123473 w 6712578"/>
              <a:gd name="connsiteY11" fmla="*/ 676894 h 6858000"/>
              <a:gd name="connsiteX12" fmla="*/ 6136978 w 6712578"/>
              <a:gd name="connsiteY12" fmla="*/ 716614 h 6858000"/>
              <a:gd name="connsiteX13" fmla="*/ 6177690 w 6712578"/>
              <a:gd name="connsiteY13" fmla="*/ 716614 h 6858000"/>
              <a:gd name="connsiteX14" fmla="*/ 6110961 w 6712578"/>
              <a:gd name="connsiteY14" fmla="*/ 538074 h 6858000"/>
              <a:gd name="connsiteX15" fmla="*/ 5801446 w 6712578"/>
              <a:gd name="connsiteY15" fmla="*/ 538074 h 6858000"/>
              <a:gd name="connsiteX16" fmla="*/ 5801446 w 6712578"/>
              <a:gd name="connsiteY16" fmla="*/ 716514 h 6858000"/>
              <a:gd name="connsiteX17" fmla="*/ 5838187 w 6712578"/>
              <a:gd name="connsiteY17" fmla="*/ 716514 h 6858000"/>
              <a:gd name="connsiteX18" fmla="*/ 5838187 w 6712578"/>
              <a:gd name="connsiteY18" fmla="*/ 591298 h 6858000"/>
              <a:gd name="connsiteX19" fmla="*/ 5838683 w 6712578"/>
              <a:gd name="connsiteY19" fmla="*/ 591298 h 6858000"/>
              <a:gd name="connsiteX20" fmla="*/ 5882474 w 6712578"/>
              <a:gd name="connsiteY20" fmla="*/ 716514 h 6858000"/>
              <a:gd name="connsiteX21" fmla="*/ 5912760 w 6712578"/>
              <a:gd name="connsiteY21" fmla="*/ 716514 h 6858000"/>
              <a:gd name="connsiteX22" fmla="*/ 5956452 w 6712578"/>
              <a:gd name="connsiteY22" fmla="*/ 590007 h 6858000"/>
              <a:gd name="connsiteX23" fmla="*/ 5956948 w 6712578"/>
              <a:gd name="connsiteY23" fmla="*/ 590007 h 6858000"/>
              <a:gd name="connsiteX24" fmla="*/ 5956948 w 6712578"/>
              <a:gd name="connsiteY24" fmla="*/ 716514 h 6858000"/>
              <a:gd name="connsiteX25" fmla="*/ 5993689 w 6712578"/>
              <a:gd name="connsiteY25" fmla="*/ 716514 h 6858000"/>
              <a:gd name="connsiteX26" fmla="*/ 5993689 w 6712578"/>
              <a:gd name="connsiteY26" fmla="*/ 538074 h 6858000"/>
              <a:gd name="connsiteX27" fmla="*/ 5938479 w 6712578"/>
              <a:gd name="connsiteY27" fmla="*/ 538074 h 6858000"/>
              <a:gd name="connsiteX28" fmla="*/ 5898958 w 6712578"/>
              <a:gd name="connsiteY28" fmla="*/ 660808 h 6858000"/>
              <a:gd name="connsiteX29" fmla="*/ 5898461 w 6712578"/>
              <a:gd name="connsiteY29" fmla="*/ 660808 h 6858000"/>
              <a:gd name="connsiteX30" fmla="*/ 5856756 w 6712578"/>
              <a:gd name="connsiteY30" fmla="*/ 538074 h 6858000"/>
              <a:gd name="connsiteX31" fmla="*/ 6258321 w 6712578"/>
              <a:gd name="connsiteY31" fmla="*/ 533804 h 6858000"/>
              <a:gd name="connsiteX32" fmla="*/ 6221481 w 6712578"/>
              <a:gd name="connsiteY32" fmla="*/ 541053 h 6858000"/>
              <a:gd name="connsiteX33" fmla="*/ 6193876 w 6712578"/>
              <a:gd name="connsiteY33" fmla="*/ 561012 h 6858000"/>
              <a:gd name="connsiteX34" fmla="*/ 6176598 w 6712578"/>
              <a:gd name="connsiteY34" fmla="*/ 590901 h 6858000"/>
              <a:gd name="connsiteX35" fmla="*/ 6170640 w 6712578"/>
              <a:gd name="connsiteY35" fmla="*/ 628039 h 6858000"/>
              <a:gd name="connsiteX36" fmla="*/ 6176598 w 6712578"/>
              <a:gd name="connsiteY36" fmla="*/ 664382 h 6858000"/>
              <a:gd name="connsiteX37" fmla="*/ 6193876 w 6712578"/>
              <a:gd name="connsiteY37" fmla="*/ 693775 h 6858000"/>
              <a:gd name="connsiteX38" fmla="*/ 6221481 w 6712578"/>
              <a:gd name="connsiteY38" fmla="*/ 713436 h 6858000"/>
              <a:gd name="connsiteX39" fmla="*/ 6258321 w 6712578"/>
              <a:gd name="connsiteY39" fmla="*/ 720585 h 6858000"/>
              <a:gd name="connsiteX40" fmla="*/ 6284039 w 6712578"/>
              <a:gd name="connsiteY40" fmla="*/ 715223 h 6858000"/>
              <a:gd name="connsiteX41" fmla="*/ 6283940 w 6712578"/>
              <a:gd name="connsiteY41" fmla="*/ 715422 h 6858000"/>
              <a:gd name="connsiteX42" fmla="*/ 6307176 w 6712578"/>
              <a:gd name="connsiteY42" fmla="*/ 696555 h 6858000"/>
              <a:gd name="connsiteX43" fmla="*/ 6311148 w 6712578"/>
              <a:gd name="connsiteY43" fmla="*/ 716812 h 6858000"/>
              <a:gd name="connsiteX44" fmla="*/ 6336171 w 6712578"/>
              <a:gd name="connsiteY44" fmla="*/ 716812 h 6858000"/>
              <a:gd name="connsiteX45" fmla="*/ 6336171 w 6712578"/>
              <a:gd name="connsiteY45" fmla="*/ 620293 h 6858000"/>
              <a:gd name="connsiteX46" fmla="*/ 6261201 w 6712578"/>
              <a:gd name="connsiteY46" fmla="*/ 620293 h 6858000"/>
              <a:gd name="connsiteX47" fmla="*/ 6261201 w 6712578"/>
              <a:gd name="connsiteY47" fmla="*/ 649487 h 6858000"/>
              <a:gd name="connsiteX48" fmla="*/ 6300722 w 6712578"/>
              <a:gd name="connsiteY48" fmla="*/ 649487 h 6858000"/>
              <a:gd name="connsiteX49" fmla="*/ 6288309 w 6712578"/>
              <a:gd name="connsiteY49" fmla="*/ 678085 h 6858000"/>
              <a:gd name="connsiteX50" fmla="*/ 6258222 w 6712578"/>
              <a:gd name="connsiteY50" fmla="*/ 687916 h 6858000"/>
              <a:gd name="connsiteX51" fmla="*/ 6235681 w 6712578"/>
              <a:gd name="connsiteY51" fmla="*/ 682752 h 6858000"/>
              <a:gd name="connsiteX52" fmla="*/ 6220687 w 6712578"/>
              <a:gd name="connsiteY52" fmla="*/ 669149 h 6858000"/>
              <a:gd name="connsiteX53" fmla="*/ 6212346 w 6712578"/>
              <a:gd name="connsiteY53" fmla="*/ 649984 h 6858000"/>
              <a:gd name="connsiteX54" fmla="*/ 6209764 w 6712578"/>
              <a:gd name="connsiteY54" fmla="*/ 628138 h 6858000"/>
              <a:gd name="connsiteX55" fmla="*/ 6212346 w 6712578"/>
              <a:gd name="connsiteY55" fmla="*/ 605399 h 6858000"/>
              <a:gd name="connsiteX56" fmla="*/ 6220687 w 6712578"/>
              <a:gd name="connsiteY56" fmla="*/ 585737 h 6858000"/>
              <a:gd name="connsiteX57" fmla="*/ 6235681 w 6712578"/>
              <a:gd name="connsiteY57" fmla="*/ 572034 h 6858000"/>
              <a:gd name="connsiteX58" fmla="*/ 6258222 w 6712578"/>
              <a:gd name="connsiteY58" fmla="*/ 566871 h 6858000"/>
              <a:gd name="connsiteX59" fmla="*/ 6282451 w 6712578"/>
              <a:gd name="connsiteY59" fmla="*/ 574318 h 6858000"/>
              <a:gd name="connsiteX60" fmla="*/ 6295955 w 6712578"/>
              <a:gd name="connsiteY60" fmla="*/ 596859 h 6858000"/>
              <a:gd name="connsiteX61" fmla="*/ 6333490 w 6712578"/>
              <a:gd name="connsiteY61" fmla="*/ 596859 h 6858000"/>
              <a:gd name="connsiteX62" fmla="*/ 6325249 w 6712578"/>
              <a:gd name="connsiteY62" fmla="*/ 569850 h 6858000"/>
              <a:gd name="connsiteX63" fmla="*/ 6308169 w 6712578"/>
              <a:gd name="connsiteY63" fmla="*/ 550089 h 6858000"/>
              <a:gd name="connsiteX64" fmla="*/ 6284933 w 6712578"/>
              <a:gd name="connsiteY64" fmla="*/ 537975 h 6858000"/>
              <a:gd name="connsiteX65" fmla="*/ 6258321 w 6712578"/>
              <a:gd name="connsiteY65" fmla="*/ 533804 h 6858000"/>
              <a:gd name="connsiteX66" fmla="*/ 5841066 w 6712578"/>
              <a:gd name="connsiteY66" fmla="*/ 380785 h 6858000"/>
              <a:gd name="connsiteX67" fmla="*/ 5800255 w 6712578"/>
              <a:gd name="connsiteY67" fmla="*/ 390715 h 6858000"/>
              <a:gd name="connsiteX68" fmla="*/ 5800354 w 6712578"/>
              <a:gd name="connsiteY68" fmla="*/ 390715 h 6858000"/>
              <a:gd name="connsiteX69" fmla="*/ 5579612 w 6712578"/>
              <a:gd name="connsiteY69" fmla="*/ 572730 h 6858000"/>
              <a:gd name="connsiteX70" fmla="*/ 5685005 w 6712578"/>
              <a:gd name="connsiteY70" fmla="*/ 848024 h 6858000"/>
              <a:gd name="connsiteX71" fmla="*/ 5726446 w 6712578"/>
              <a:gd name="connsiteY71" fmla="*/ 863674 h 6858000"/>
              <a:gd name="connsiteX72" fmla="*/ 5726840 w 6712578"/>
              <a:gd name="connsiteY72" fmla="*/ 863932 h 6858000"/>
              <a:gd name="connsiteX73" fmla="*/ 5727227 w 6712578"/>
              <a:gd name="connsiteY73" fmla="*/ 863969 h 6858000"/>
              <a:gd name="connsiteX74" fmla="*/ 5727766 w 6712578"/>
              <a:gd name="connsiteY74" fmla="*/ 864172 h 6858000"/>
              <a:gd name="connsiteX75" fmla="*/ 5727334 w 6712578"/>
              <a:gd name="connsiteY75" fmla="*/ 863979 h 6858000"/>
              <a:gd name="connsiteX76" fmla="*/ 5751513 w 6712578"/>
              <a:gd name="connsiteY76" fmla="*/ 866290 h 6858000"/>
              <a:gd name="connsiteX77" fmla="*/ 5781090 w 6712578"/>
              <a:gd name="connsiteY77" fmla="*/ 860597 h 6858000"/>
              <a:gd name="connsiteX78" fmla="*/ 5854969 w 6712578"/>
              <a:gd name="connsiteY78" fmla="*/ 818097 h 6858000"/>
              <a:gd name="connsiteX79" fmla="*/ 5739390 w 6712578"/>
              <a:gd name="connsiteY79" fmla="*/ 732261 h 6858000"/>
              <a:gd name="connsiteX80" fmla="*/ 5689654 w 6712578"/>
              <a:gd name="connsiteY80" fmla="*/ 662968 h 6858000"/>
              <a:gd name="connsiteX81" fmla="*/ 5735338 w 6712578"/>
              <a:gd name="connsiteY81" fmla="*/ 574493 h 6858000"/>
              <a:gd name="connsiteX82" fmla="*/ 5838286 w 6712578"/>
              <a:gd name="connsiteY82" fmla="*/ 421895 h 6858000"/>
              <a:gd name="connsiteX83" fmla="*/ 5841066 w 6712578"/>
              <a:gd name="connsiteY83" fmla="*/ 380785 h 6858000"/>
              <a:gd name="connsiteX84" fmla="*/ 0 w 6712578"/>
              <a:gd name="connsiteY84" fmla="*/ 0 h 6858000"/>
              <a:gd name="connsiteX85" fmla="*/ 6712578 w 6712578"/>
              <a:gd name="connsiteY85" fmla="*/ 0 h 6858000"/>
              <a:gd name="connsiteX86" fmla="*/ 6712578 w 6712578"/>
              <a:gd name="connsiteY86" fmla="*/ 6858000 h 6858000"/>
              <a:gd name="connsiteX87" fmla="*/ 2316896 w 6712578"/>
              <a:gd name="connsiteY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712578" h="6858000">
                <a:moveTo>
                  <a:pt x="5705061" y="849673"/>
                </a:moveTo>
                <a:lnTo>
                  <a:pt x="5726003" y="863383"/>
                </a:lnTo>
                <a:lnTo>
                  <a:pt x="5714982" y="858453"/>
                </a:lnTo>
                <a:close/>
                <a:moveTo>
                  <a:pt x="6090208" y="582063"/>
                </a:moveTo>
                <a:lnTo>
                  <a:pt x="6090704" y="582063"/>
                </a:lnTo>
                <a:lnTo>
                  <a:pt x="6113245" y="647601"/>
                </a:lnTo>
                <a:lnTo>
                  <a:pt x="6066972" y="647601"/>
                </a:lnTo>
                <a:close/>
                <a:moveTo>
                  <a:pt x="6070745" y="538074"/>
                </a:moveTo>
                <a:lnTo>
                  <a:pt x="6003222" y="716614"/>
                </a:lnTo>
                <a:lnTo>
                  <a:pt x="6042743" y="716614"/>
                </a:lnTo>
                <a:lnTo>
                  <a:pt x="6056744" y="676894"/>
                </a:lnTo>
                <a:lnTo>
                  <a:pt x="6123473" y="676894"/>
                </a:lnTo>
                <a:lnTo>
                  <a:pt x="6136978" y="716614"/>
                </a:lnTo>
                <a:lnTo>
                  <a:pt x="6177690" y="716614"/>
                </a:lnTo>
                <a:lnTo>
                  <a:pt x="6110961" y="538074"/>
                </a:lnTo>
                <a:close/>
                <a:moveTo>
                  <a:pt x="5801446" y="538074"/>
                </a:moveTo>
                <a:lnTo>
                  <a:pt x="5801446" y="716514"/>
                </a:lnTo>
                <a:lnTo>
                  <a:pt x="5838187" y="716514"/>
                </a:lnTo>
                <a:lnTo>
                  <a:pt x="5838187" y="591298"/>
                </a:lnTo>
                <a:lnTo>
                  <a:pt x="5838683" y="591298"/>
                </a:lnTo>
                <a:lnTo>
                  <a:pt x="5882474" y="716514"/>
                </a:lnTo>
                <a:lnTo>
                  <a:pt x="5912760" y="716514"/>
                </a:lnTo>
                <a:lnTo>
                  <a:pt x="5956452" y="590007"/>
                </a:lnTo>
                <a:lnTo>
                  <a:pt x="5956948" y="590007"/>
                </a:lnTo>
                <a:lnTo>
                  <a:pt x="5956948" y="716514"/>
                </a:lnTo>
                <a:lnTo>
                  <a:pt x="5993689" y="716514"/>
                </a:lnTo>
                <a:lnTo>
                  <a:pt x="5993689" y="538074"/>
                </a:lnTo>
                <a:lnTo>
                  <a:pt x="5938479" y="538074"/>
                </a:lnTo>
                <a:lnTo>
                  <a:pt x="5898958" y="660808"/>
                </a:lnTo>
                <a:lnTo>
                  <a:pt x="5898461" y="660808"/>
                </a:lnTo>
                <a:lnTo>
                  <a:pt x="5856756" y="538074"/>
                </a:lnTo>
                <a:close/>
                <a:moveTo>
                  <a:pt x="6258321" y="533804"/>
                </a:moveTo>
                <a:cubicBezTo>
                  <a:pt x="6244717" y="533804"/>
                  <a:pt x="6232404" y="536187"/>
                  <a:pt x="6221481" y="541053"/>
                </a:cubicBezTo>
                <a:cubicBezTo>
                  <a:pt x="6210558" y="545819"/>
                  <a:pt x="6201423" y="552472"/>
                  <a:pt x="6193876" y="561012"/>
                </a:cubicBezTo>
                <a:cubicBezTo>
                  <a:pt x="6186329" y="569552"/>
                  <a:pt x="6180570" y="579482"/>
                  <a:pt x="6176598" y="590901"/>
                </a:cubicBezTo>
                <a:cubicBezTo>
                  <a:pt x="6172626" y="602320"/>
                  <a:pt x="6170640" y="615031"/>
                  <a:pt x="6170640" y="628039"/>
                </a:cubicBezTo>
                <a:cubicBezTo>
                  <a:pt x="6170640" y="641047"/>
                  <a:pt x="6172626" y="653161"/>
                  <a:pt x="6176598" y="664382"/>
                </a:cubicBezTo>
                <a:cubicBezTo>
                  <a:pt x="6180669" y="675702"/>
                  <a:pt x="6186329" y="685434"/>
                  <a:pt x="6193876" y="693775"/>
                </a:cubicBezTo>
                <a:cubicBezTo>
                  <a:pt x="6201323" y="702116"/>
                  <a:pt x="6210558" y="708670"/>
                  <a:pt x="6221481" y="713436"/>
                </a:cubicBezTo>
                <a:cubicBezTo>
                  <a:pt x="6232404" y="718202"/>
                  <a:pt x="6244618" y="720585"/>
                  <a:pt x="6258321" y="720585"/>
                </a:cubicBezTo>
                <a:cubicBezTo>
                  <a:pt x="6266960" y="720585"/>
                  <a:pt x="6275500" y="718798"/>
                  <a:pt x="6284039" y="715223"/>
                </a:cubicBezTo>
                <a:lnTo>
                  <a:pt x="6283940" y="715422"/>
                </a:lnTo>
                <a:cubicBezTo>
                  <a:pt x="6292480" y="711847"/>
                  <a:pt x="6300225" y="705591"/>
                  <a:pt x="6307176" y="696555"/>
                </a:cubicBezTo>
                <a:lnTo>
                  <a:pt x="6311148" y="716812"/>
                </a:lnTo>
                <a:lnTo>
                  <a:pt x="6336171" y="716812"/>
                </a:lnTo>
                <a:lnTo>
                  <a:pt x="6336171" y="620293"/>
                </a:lnTo>
                <a:lnTo>
                  <a:pt x="6261201" y="620293"/>
                </a:lnTo>
                <a:lnTo>
                  <a:pt x="6261201" y="649487"/>
                </a:lnTo>
                <a:lnTo>
                  <a:pt x="6300722" y="649487"/>
                </a:lnTo>
                <a:cubicBezTo>
                  <a:pt x="6299530" y="661999"/>
                  <a:pt x="6295359" y="671532"/>
                  <a:pt x="6288309" y="678085"/>
                </a:cubicBezTo>
                <a:cubicBezTo>
                  <a:pt x="6281259" y="684639"/>
                  <a:pt x="6271230" y="687916"/>
                  <a:pt x="6258222" y="687916"/>
                </a:cubicBezTo>
                <a:cubicBezTo>
                  <a:pt x="6249384" y="687916"/>
                  <a:pt x="6241837" y="686129"/>
                  <a:pt x="6235681" y="682752"/>
                </a:cubicBezTo>
                <a:cubicBezTo>
                  <a:pt x="6229524" y="679376"/>
                  <a:pt x="6224559" y="674809"/>
                  <a:pt x="6220687" y="669149"/>
                </a:cubicBezTo>
                <a:cubicBezTo>
                  <a:pt x="6216913" y="663488"/>
                  <a:pt x="6214133" y="657034"/>
                  <a:pt x="6212346" y="649984"/>
                </a:cubicBezTo>
                <a:cubicBezTo>
                  <a:pt x="6210657" y="642934"/>
                  <a:pt x="6209764" y="635983"/>
                  <a:pt x="6209764" y="628138"/>
                </a:cubicBezTo>
                <a:cubicBezTo>
                  <a:pt x="6209764" y="620293"/>
                  <a:pt x="6210558" y="612747"/>
                  <a:pt x="6212346" y="605399"/>
                </a:cubicBezTo>
                <a:cubicBezTo>
                  <a:pt x="6214034" y="598050"/>
                  <a:pt x="6216814" y="591497"/>
                  <a:pt x="6220687" y="585737"/>
                </a:cubicBezTo>
                <a:cubicBezTo>
                  <a:pt x="6224559" y="580077"/>
                  <a:pt x="6229524" y="575410"/>
                  <a:pt x="6235681" y="572034"/>
                </a:cubicBezTo>
                <a:cubicBezTo>
                  <a:pt x="6241837" y="568559"/>
                  <a:pt x="6249384" y="566871"/>
                  <a:pt x="6258222" y="566871"/>
                </a:cubicBezTo>
                <a:cubicBezTo>
                  <a:pt x="6267655" y="566871"/>
                  <a:pt x="6275798" y="569353"/>
                  <a:pt x="6282451" y="574318"/>
                </a:cubicBezTo>
                <a:cubicBezTo>
                  <a:pt x="6289104" y="579382"/>
                  <a:pt x="6293671" y="586830"/>
                  <a:pt x="6295955" y="596859"/>
                </a:cubicBezTo>
                <a:lnTo>
                  <a:pt x="6333490" y="596859"/>
                </a:lnTo>
                <a:cubicBezTo>
                  <a:pt x="6332497" y="586730"/>
                  <a:pt x="6329717" y="577694"/>
                  <a:pt x="6325249" y="569850"/>
                </a:cubicBezTo>
                <a:cubicBezTo>
                  <a:pt x="6320780" y="562005"/>
                  <a:pt x="6315120" y="555451"/>
                  <a:pt x="6308169" y="550089"/>
                </a:cubicBezTo>
                <a:cubicBezTo>
                  <a:pt x="6301317" y="544727"/>
                  <a:pt x="6293473" y="540755"/>
                  <a:pt x="6284933" y="537975"/>
                </a:cubicBezTo>
                <a:cubicBezTo>
                  <a:pt x="6276393" y="535194"/>
                  <a:pt x="6267457" y="533804"/>
                  <a:pt x="6258321" y="533804"/>
                </a:cubicBezTo>
                <a:close/>
                <a:moveTo>
                  <a:pt x="5841066" y="380785"/>
                </a:moveTo>
                <a:cubicBezTo>
                  <a:pt x="5829349" y="380785"/>
                  <a:pt x="5811575" y="387537"/>
                  <a:pt x="5800255" y="390715"/>
                </a:cubicBezTo>
                <a:lnTo>
                  <a:pt x="5800354" y="390715"/>
                </a:lnTo>
                <a:cubicBezTo>
                  <a:pt x="5776125" y="397666"/>
                  <a:pt x="5632241" y="446124"/>
                  <a:pt x="5579612" y="572730"/>
                </a:cubicBezTo>
                <a:cubicBezTo>
                  <a:pt x="5539731" y="668739"/>
                  <a:pt x="5591005" y="798200"/>
                  <a:pt x="5685005" y="848024"/>
                </a:cubicBezTo>
                <a:lnTo>
                  <a:pt x="5726446" y="863674"/>
                </a:lnTo>
                <a:lnTo>
                  <a:pt x="5726840" y="863932"/>
                </a:lnTo>
                <a:lnTo>
                  <a:pt x="5727227" y="863969"/>
                </a:lnTo>
                <a:lnTo>
                  <a:pt x="5727766" y="864172"/>
                </a:lnTo>
                <a:lnTo>
                  <a:pt x="5727334" y="863979"/>
                </a:lnTo>
                <a:lnTo>
                  <a:pt x="5751513" y="866290"/>
                </a:lnTo>
                <a:cubicBezTo>
                  <a:pt x="5760537" y="865809"/>
                  <a:pt x="5770378" y="863986"/>
                  <a:pt x="5781090" y="860597"/>
                </a:cubicBezTo>
                <a:cubicBezTo>
                  <a:pt x="5827066" y="846099"/>
                  <a:pt x="5854969" y="818097"/>
                  <a:pt x="5854969" y="818097"/>
                </a:cubicBezTo>
                <a:cubicBezTo>
                  <a:pt x="5854969" y="818097"/>
                  <a:pt x="5794645" y="792012"/>
                  <a:pt x="5739390" y="732261"/>
                </a:cubicBezTo>
                <a:lnTo>
                  <a:pt x="5689654" y="662968"/>
                </a:lnTo>
                <a:lnTo>
                  <a:pt x="5735338" y="574493"/>
                </a:lnTo>
                <a:cubicBezTo>
                  <a:pt x="5774660" y="509626"/>
                  <a:pt x="5819817" y="449947"/>
                  <a:pt x="5838286" y="421895"/>
                </a:cubicBezTo>
                <a:cubicBezTo>
                  <a:pt x="5859635" y="389523"/>
                  <a:pt x="5854373" y="380785"/>
                  <a:pt x="5841066" y="380785"/>
                </a:cubicBezTo>
                <a:close/>
                <a:moveTo>
                  <a:pt x="0" y="0"/>
                </a:moveTo>
                <a:lnTo>
                  <a:pt x="6712578" y="0"/>
                </a:lnTo>
                <a:lnTo>
                  <a:pt x="6712578" y="6858000"/>
                </a:lnTo>
                <a:lnTo>
                  <a:pt x="2316896" y="6858000"/>
                </a:lnTo>
                <a:close/>
              </a:path>
            </a:pathLst>
          </a:custGeom>
          <a:solidFill>
            <a:schemeClr val="bg1">
              <a:lumMod val="95000"/>
            </a:schemeClr>
          </a:solidFill>
        </p:spPr>
        <p:txBody>
          <a:bodyPr wrap="square">
            <a:noAutofit/>
          </a:bodyPr>
          <a:lstStyle/>
          <a:p>
            <a:endParaRPr lang="en-GB"/>
          </a:p>
        </p:txBody>
      </p:sp>
      <p:sp>
        <p:nvSpPr>
          <p:cNvPr id="2" name="Title 1">
            <a:extLst>
              <a:ext uri="{FF2B5EF4-FFF2-40B4-BE49-F238E27FC236}">
                <a16:creationId xmlns:a16="http://schemas.microsoft.com/office/drawing/2014/main" id="{69CA4429-79C8-FF55-5213-014C42655BD3}"/>
              </a:ext>
            </a:extLst>
          </p:cNvPr>
          <p:cNvSpPr>
            <a:spLocks noGrp="1"/>
          </p:cNvSpPr>
          <p:nvPr>
            <p:ph type="title"/>
          </p:nvPr>
        </p:nvSpPr>
        <p:spPr>
          <a:xfrm>
            <a:off x="383750" y="383750"/>
            <a:ext cx="4937846" cy="935448"/>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2B7E322-1026-C48D-EFE8-53A46CC8D35E}"/>
              </a:ext>
            </a:extLst>
          </p:cNvPr>
          <p:cNvSpPr>
            <a:spLocks noGrp="1"/>
          </p:cNvSpPr>
          <p:nvPr>
            <p:ph type="sldNum" sz="quarter" idx="10"/>
          </p:nvPr>
        </p:nvSpPr>
        <p:spPr/>
        <p:txBody>
          <a:bodyPr/>
          <a:lstStyle>
            <a:lvl1pPr>
              <a:defRPr>
                <a:solidFill>
                  <a:schemeClr val="bg1"/>
                </a:solidFill>
              </a:defRPr>
            </a:lvl1pPr>
          </a:lstStyle>
          <a:p>
            <a:fld id="{08F64A33-8291-4D33-9825-B38E89644A52}" type="slidenum">
              <a:rPr lang="en-GB" smtClean="0"/>
              <a:pPr/>
              <a:t>‹#›</a:t>
            </a:fld>
            <a:endParaRPr lang="en-GB"/>
          </a:p>
        </p:txBody>
      </p:sp>
      <p:sp>
        <p:nvSpPr>
          <p:cNvPr id="13" name="Freeform: Shape 12">
            <a:extLst>
              <a:ext uri="{FF2B5EF4-FFF2-40B4-BE49-F238E27FC236}">
                <a16:creationId xmlns:a16="http://schemas.microsoft.com/office/drawing/2014/main" id="{0339CEE7-0848-4787-4C57-1F6F21DAFB40}"/>
              </a:ext>
            </a:extLst>
          </p:cNvPr>
          <p:cNvSpPr/>
          <p:nvPr userDrawn="1"/>
        </p:nvSpPr>
        <p:spPr>
          <a:xfrm>
            <a:off x="0" y="4068069"/>
            <a:ext cx="6985278" cy="2789932"/>
          </a:xfrm>
          <a:custGeom>
            <a:avLst/>
            <a:gdLst>
              <a:gd name="connsiteX0" fmla="*/ 1352695 w 6985278"/>
              <a:gd name="connsiteY0" fmla="*/ 0 h 2789932"/>
              <a:gd name="connsiteX1" fmla="*/ 6906217 w 6985278"/>
              <a:gd name="connsiteY1" fmla="*/ 2672000 h 2789932"/>
              <a:gd name="connsiteX2" fmla="*/ 6985278 w 6985278"/>
              <a:gd name="connsiteY2" fmla="*/ 2789932 h 2789932"/>
              <a:gd name="connsiteX3" fmla="*/ 0 w 6985278"/>
              <a:gd name="connsiteY3" fmla="*/ 2789932 h 2789932"/>
              <a:gd name="connsiteX4" fmla="*/ 0 w 6985278"/>
              <a:gd name="connsiteY4" fmla="*/ 104000 h 2789932"/>
              <a:gd name="connsiteX5" fmla="*/ 42197 w 6985278"/>
              <a:gd name="connsiteY5" fmla="*/ 96476 h 2789932"/>
              <a:gd name="connsiteX6" fmla="*/ 1352695 w 6985278"/>
              <a:gd name="connsiteY6" fmla="*/ 0 h 278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278" h="2789932">
                <a:moveTo>
                  <a:pt x="1352695" y="0"/>
                </a:moveTo>
                <a:cubicBezTo>
                  <a:pt x="3555543" y="0"/>
                  <a:pt x="5675307" y="933492"/>
                  <a:pt x="6906217" y="2672000"/>
                </a:cubicBezTo>
                <a:lnTo>
                  <a:pt x="6985278" y="2789932"/>
                </a:lnTo>
                <a:lnTo>
                  <a:pt x="0" y="2789932"/>
                </a:lnTo>
                <a:lnTo>
                  <a:pt x="0" y="104000"/>
                </a:lnTo>
                <a:lnTo>
                  <a:pt x="42197" y="96476"/>
                </a:lnTo>
                <a:cubicBezTo>
                  <a:pt x="461010" y="32979"/>
                  <a:pt x="898077" y="0"/>
                  <a:pt x="1352695" y="0"/>
                </a:cubicBezTo>
                <a:close/>
              </a:path>
            </a:pathLst>
          </a:custGeom>
          <a:solidFill>
            <a:schemeClr val="bg1">
              <a:alpha val="12000"/>
            </a:schemeClr>
          </a:soli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15" name="Text Placeholder 7">
            <a:extLst>
              <a:ext uri="{FF2B5EF4-FFF2-40B4-BE49-F238E27FC236}">
                <a16:creationId xmlns:a16="http://schemas.microsoft.com/office/drawing/2014/main" id="{CC2D5581-81CA-05C8-6731-96F80C667CB9}"/>
              </a:ext>
            </a:extLst>
          </p:cNvPr>
          <p:cNvSpPr>
            <a:spLocks noGrp="1"/>
          </p:cNvSpPr>
          <p:nvPr>
            <p:ph type="body" sz="quarter" idx="12"/>
          </p:nvPr>
        </p:nvSpPr>
        <p:spPr>
          <a:xfrm>
            <a:off x="383749" y="1646239"/>
            <a:ext cx="5315715" cy="46624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756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and Imag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DB48C0CE-3A12-FE45-AF24-0E04525D3951}"/>
              </a:ext>
            </a:extLst>
          </p:cNvPr>
          <p:cNvSpPr>
            <a:spLocks noGrp="1"/>
          </p:cNvSpPr>
          <p:nvPr>
            <p:ph type="pic" sz="quarter" idx="11"/>
          </p:nvPr>
        </p:nvSpPr>
        <p:spPr>
          <a:xfrm>
            <a:off x="8326962" y="0"/>
            <a:ext cx="3865038" cy="6858000"/>
          </a:xfrm>
          <a:custGeom>
            <a:avLst/>
            <a:gdLst>
              <a:gd name="connsiteX0" fmla="*/ 2857521 w 3865038"/>
              <a:gd name="connsiteY0" fmla="*/ 849673 h 6858000"/>
              <a:gd name="connsiteX1" fmla="*/ 2878463 w 3865038"/>
              <a:gd name="connsiteY1" fmla="*/ 863383 h 6858000"/>
              <a:gd name="connsiteX2" fmla="*/ 2867442 w 3865038"/>
              <a:gd name="connsiteY2" fmla="*/ 858453 h 6858000"/>
              <a:gd name="connsiteX3" fmla="*/ 3242668 w 3865038"/>
              <a:gd name="connsiteY3" fmla="*/ 582063 h 6858000"/>
              <a:gd name="connsiteX4" fmla="*/ 3243164 w 3865038"/>
              <a:gd name="connsiteY4" fmla="*/ 582063 h 6858000"/>
              <a:gd name="connsiteX5" fmla="*/ 3265705 w 3865038"/>
              <a:gd name="connsiteY5" fmla="*/ 647601 h 6858000"/>
              <a:gd name="connsiteX6" fmla="*/ 3219432 w 3865038"/>
              <a:gd name="connsiteY6" fmla="*/ 647601 h 6858000"/>
              <a:gd name="connsiteX7" fmla="*/ 3223205 w 3865038"/>
              <a:gd name="connsiteY7" fmla="*/ 538074 h 6858000"/>
              <a:gd name="connsiteX8" fmla="*/ 3155682 w 3865038"/>
              <a:gd name="connsiteY8" fmla="*/ 716614 h 6858000"/>
              <a:gd name="connsiteX9" fmla="*/ 3195203 w 3865038"/>
              <a:gd name="connsiteY9" fmla="*/ 716614 h 6858000"/>
              <a:gd name="connsiteX10" fmla="*/ 3209204 w 3865038"/>
              <a:gd name="connsiteY10" fmla="*/ 676894 h 6858000"/>
              <a:gd name="connsiteX11" fmla="*/ 3275933 w 3865038"/>
              <a:gd name="connsiteY11" fmla="*/ 676894 h 6858000"/>
              <a:gd name="connsiteX12" fmla="*/ 3289438 w 3865038"/>
              <a:gd name="connsiteY12" fmla="*/ 716614 h 6858000"/>
              <a:gd name="connsiteX13" fmla="*/ 3330150 w 3865038"/>
              <a:gd name="connsiteY13" fmla="*/ 716614 h 6858000"/>
              <a:gd name="connsiteX14" fmla="*/ 3263421 w 3865038"/>
              <a:gd name="connsiteY14" fmla="*/ 538074 h 6858000"/>
              <a:gd name="connsiteX15" fmla="*/ 2953906 w 3865038"/>
              <a:gd name="connsiteY15" fmla="*/ 538074 h 6858000"/>
              <a:gd name="connsiteX16" fmla="*/ 2953906 w 3865038"/>
              <a:gd name="connsiteY16" fmla="*/ 716514 h 6858000"/>
              <a:gd name="connsiteX17" fmla="*/ 2990647 w 3865038"/>
              <a:gd name="connsiteY17" fmla="*/ 716514 h 6858000"/>
              <a:gd name="connsiteX18" fmla="*/ 2990647 w 3865038"/>
              <a:gd name="connsiteY18" fmla="*/ 591298 h 6858000"/>
              <a:gd name="connsiteX19" fmla="*/ 2991143 w 3865038"/>
              <a:gd name="connsiteY19" fmla="*/ 591298 h 6858000"/>
              <a:gd name="connsiteX20" fmla="*/ 3034934 w 3865038"/>
              <a:gd name="connsiteY20" fmla="*/ 716514 h 6858000"/>
              <a:gd name="connsiteX21" fmla="*/ 3065220 w 3865038"/>
              <a:gd name="connsiteY21" fmla="*/ 716514 h 6858000"/>
              <a:gd name="connsiteX22" fmla="*/ 3108912 w 3865038"/>
              <a:gd name="connsiteY22" fmla="*/ 590007 h 6858000"/>
              <a:gd name="connsiteX23" fmla="*/ 3109408 w 3865038"/>
              <a:gd name="connsiteY23" fmla="*/ 590007 h 6858000"/>
              <a:gd name="connsiteX24" fmla="*/ 3109408 w 3865038"/>
              <a:gd name="connsiteY24" fmla="*/ 716514 h 6858000"/>
              <a:gd name="connsiteX25" fmla="*/ 3146149 w 3865038"/>
              <a:gd name="connsiteY25" fmla="*/ 716514 h 6858000"/>
              <a:gd name="connsiteX26" fmla="*/ 3146149 w 3865038"/>
              <a:gd name="connsiteY26" fmla="*/ 538074 h 6858000"/>
              <a:gd name="connsiteX27" fmla="*/ 3090939 w 3865038"/>
              <a:gd name="connsiteY27" fmla="*/ 538074 h 6858000"/>
              <a:gd name="connsiteX28" fmla="*/ 3051418 w 3865038"/>
              <a:gd name="connsiteY28" fmla="*/ 660808 h 6858000"/>
              <a:gd name="connsiteX29" fmla="*/ 3050921 w 3865038"/>
              <a:gd name="connsiteY29" fmla="*/ 660808 h 6858000"/>
              <a:gd name="connsiteX30" fmla="*/ 3009216 w 3865038"/>
              <a:gd name="connsiteY30" fmla="*/ 538074 h 6858000"/>
              <a:gd name="connsiteX31" fmla="*/ 3410781 w 3865038"/>
              <a:gd name="connsiteY31" fmla="*/ 533804 h 6858000"/>
              <a:gd name="connsiteX32" fmla="*/ 3373941 w 3865038"/>
              <a:gd name="connsiteY32" fmla="*/ 541053 h 6858000"/>
              <a:gd name="connsiteX33" fmla="*/ 3346336 w 3865038"/>
              <a:gd name="connsiteY33" fmla="*/ 561012 h 6858000"/>
              <a:gd name="connsiteX34" fmla="*/ 3329058 w 3865038"/>
              <a:gd name="connsiteY34" fmla="*/ 590901 h 6858000"/>
              <a:gd name="connsiteX35" fmla="*/ 3323100 w 3865038"/>
              <a:gd name="connsiteY35" fmla="*/ 628039 h 6858000"/>
              <a:gd name="connsiteX36" fmla="*/ 3329058 w 3865038"/>
              <a:gd name="connsiteY36" fmla="*/ 664382 h 6858000"/>
              <a:gd name="connsiteX37" fmla="*/ 3346336 w 3865038"/>
              <a:gd name="connsiteY37" fmla="*/ 693775 h 6858000"/>
              <a:gd name="connsiteX38" fmla="*/ 3373941 w 3865038"/>
              <a:gd name="connsiteY38" fmla="*/ 713436 h 6858000"/>
              <a:gd name="connsiteX39" fmla="*/ 3410781 w 3865038"/>
              <a:gd name="connsiteY39" fmla="*/ 720585 h 6858000"/>
              <a:gd name="connsiteX40" fmla="*/ 3436499 w 3865038"/>
              <a:gd name="connsiteY40" fmla="*/ 715223 h 6858000"/>
              <a:gd name="connsiteX41" fmla="*/ 3436400 w 3865038"/>
              <a:gd name="connsiteY41" fmla="*/ 715422 h 6858000"/>
              <a:gd name="connsiteX42" fmla="*/ 3459636 w 3865038"/>
              <a:gd name="connsiteY42" fmla="*/ 696555 h 6858000"/>
              <a:gd name="connsiteX43" fmla="*/ 3463608 w 3865038"/>
              <a:gd name="connsiteY43" fmla="*/ 716812 h 6858000"/>
              <a:gd name="connsiteX44" fmla="*/ 3488631 w 3865038"/>
              <a:gd name="connsiteY44" fmla="*/ 716812 h 6858000"/>
              <a:gd name="connsiteX45" fmla="*/ 3488631 w 3865038"/>
              <a:gd name="connsiteY45" fmla="*/ 620293 h 6858000"/>
              <a:gd name="connsiteX46" fmla="*/ 3413661 w 3865038"/>
              <a:gd name="connsiteY46" fmla="*/ 620293 h 6858000"/>
              <a:gd name="connsiteX47" fmla="*/ 3413661 w 3865038"/>
              <a:gd name="connsiteY47" fmla="*/ 649487 h 6858000"/>
              <a:gd name="connsiteX48" fmla="*/ 3453182 w 3865038"/>
              <a:gd name="connsiteY48" fmla="*/ 649487 h 6858000"/>
              <a:gd name="connsiteX49" fmla="*/ 3440769 w 3865038"/>
              <a:gd name="connsiteY49" fmla="*/ 678085 h 6858000"/>
              <a:gd name="connsiteX50" fmla="*/ 3410682 w 3865038"/>
              <a:gd name="connsiteY50" fmla="*/ 687916 h 6858000"/>
              <a:gd name="connsiteX51" fmla="*/ 3388141 w 3865038"/>
              <a:gd name="connsiteY51" fmla="*/ 682752 h 6858000"/>
              <a:gd name="connsiteX52" fmla="*/ 3373147 w 3865038"/>
              <a:gd name="connsiteY52" fmla="*/ 669149 h 6858000"/>
              <a:gd name="connsiteX53" fmla="*/ 3364806 w 3865038"/>
              <a:gd name="connsiteY53" fmla="*/ 649984 h 6858000"/>
              <a:gd name="connsiteX54" fmla="*/ 3362224 w 3865038"/>
              <a:gd name="connsiteY54" fmla="*/ 628138 h 6858000"/>
              <a:gd name="connsiteX55" fmla="*/ 3364806 w 3865038"/>
              <a:gd name="connsiteY55" fmla="*/ 605399 h 6858000"/>
              <a:gd name="connsiteX56" fmla="*/ 3373147 w 3865038"/>
              <a:gd name="connsiteY56" fmla="*/ 585737 h 6858000"/>
              <a:gd name="connsiteX57" fmla="*/ 3388141 w 3865038"/>
              <a:gd name="connsiteY57" fmla="*/ 572034 h 6858000"/>
              <a:gd name="connsiteX58" fmla="*/ 3410682 w 3865038"/>
              <a:gd name="connsiteY58" fmla="*/ 566871 h 6858000"/>
              <a:gd name="connsiteX59" fmla="*/ 3434911 w 3865038"/>
              <a:gd name="connsiteY59" fmla="*/ 574318 h 6858000"/>
              <a:gd name="connsiteX60" fmla="*/ 3448415 w 3865038"/>
              <a:gd name="connsiteY60" fmla="*/ 596859 h 6858000"/>
              <a:gd name="connsiteX61" fmla="*/ 3485950 w 3865038"/>
              <a:gd name="connsiteY61" fmla="*/ 596859 h 6858000"/>
              <a:gd name="connsiteX62" fmla="*/ 3477709 w 3865038"/>
              <a:gd name="connsiteY62" fmla="*/ 569850 h 6858000"/>
              <a:gd name="connsiteX63" fmla="*/ 3460629 w 3865038"/>
              <a:gd name="connsiteY63" fmla="*/ 550089 h 6858000"/>
              <a:gd name="connsiteX64" fmla="*/ 3437393 w 3865038"/>
              <a:gd name="connsiteY64" fmla="*/ 537975 h 6858000"/>
              <a:gd name="connsiteX65" fmla="*/ 3410781 w 3865038"/>
              <a:gd name="connsiteY65" fmla="*/ 533804 h 6858000"/>
              <a:gd name="connsiteX66" fmla="*/ 2993526 w 3865038"/>
              <a:gd name="connsiteY66" fmla="*/ 380785 h 6858000"/>
              <a:gd name="connsiteX67" fmla="*/ 2952715 w 3865038"/>
              <a:gd name="connsiteY67" fmla="*/ 390715 h 6858000"/>
              <a:gd name="connsiteX68" fmla="*/ 2952814 w 3865038"/>
              <a:gd name="connsiteY68" fmla="*/ 390715 h 6858000"/>
              <a:gd name="connsiteX69" fmla="*/ 2732072 w 3865038"/>
              <a:gd name="connsiteY69" fmla="*/ 572730 h 6858000"/>
              <a:gd name="connsiteX70" fmla="*/ 2837465 w 3865038"/>
              <a:gd name="connsiteY70" fmla="*/ 848024 h 6858000"/>
              <a:gd name="connsiteX71" fmla="*/ 2878906 w 3865038"/>
              <a:gd name="connsiteY71" fmla="*/ 863674 h 6858000"/>
              <a:gd name="connsiteX72" fmla="*/ 2879300 w 3865038"/>
              <a:gd name="connsiteY72" fmla="*/ 863932 h 6858000"/>
              <a:gd name="connsiteX73" fmla="*/ 2879687 w 3865038"/>
              <a:gd name="connsiteY73" fmla="*/ 863969 h 6858000"/>
              <a:gd name="connsiteX74" fmla="*/ 2880226 w 3865038"/>
              <a:gd name="connsiteY74" fmla="*/ 864172 h 6858000"/>
              <a:gd name="connsiteX75" fmla="*/ 2879794 w 3865038"/>
              <a:gd name="connsiteY75" fmla="*/ 863979 h 6858000"/>
              <a:gd name="connsiteX76" fmla="*/ 2903973 w 3865038"/>
              <a:gd name="connsiteY76" fmla="*/ 866290 h 6858000"/>
              <a:gd name="connsiteX77" fmla="*/ 2933550 w 3865038"/>
              <a:gd name="connsiteY77" fmla="*/ 860597 h 6858000"/>
              <a:gd name="connsiteX78" fmla="*/ 3007429 w 3865038"/>
              <a:gd name="connsiteY78" fmla="*/ 818097 h 6858000"/>
              <a:gd name="connsiteX79" fmla="*/ 2891850 w 3865038"/>
              <a:gd name="connsiteY79" fmla="*/ 732261 h 6858000"/>
              <a:gd name="connsiteX80" fmla="*/ 2842114 w 3865038"/>
              <a:gd name="connsiteY80" fmla="*/ 662968 h 6858000"/>
              <a:gd name="connsiteX81" fmla="*/ 2887798 w 3865038"/>
              <a:gd name="connsiteY81" fmla="*/ 574493 h 6858000"/>
              <a:gd name="connsiteX82" fmla="*/ 2990746 w 3865038"/>
              <a:gd name="connsiteY82" fmla="*/ 421895 h 6858000"/>
              <a:gd name="connsiteX83" fmla="*/ 2993526 w 3865038"/>
              <a:gd name="connsiteY83" fmla="*/ 380785 h 6858000"/>
              <a:gd name="connsiteX84" fmla="*/ 1821085 w 3865038"/>
              <a:gd name="connsiteY84" fmla="*/ 0 h 6858000"/>
              <a:gd name="connsiteX85" fmla="*/ 3865038 w 3865038"/>
              <a:gd name="connsiteY85" fmla="*/ 0 h 6858000"/>
              <a:gd name="connsiteX86" fmla="*/ 3865038 w 3865038"/>
              <a:gd name="connsiteY86" fmla="*/ 3275673 h 6858000"/>
              <a:gd name="connsiteX87" fmla="*/ 3475622 w 3865038"/>
              <a:gd name="connsiteY87" fmla="*/ 3275673 h 6858000"/>
              <a:gd name="connsiteX88" fmla="*/ 3475622 w 3865038"/>
              <a:gd name="connsiteY88" fmla="*/ 5249678 h 6858000"/>
              <a:gd name="connsiteX89" fmla="*/ 3865038 w 3865038"/>
              <a:gd name="connsiteY89" fmla="*/ 5249678 h 6858000"/>
              <a:gd name="connsiteX90" fmla="*/ 3865038 w 3865038"/>
              <a:gd name="connsiteY90" fmla="*/ 6858000 h 6858000"/>
              <a:gd name="connsiteX91" fmla="*/ 929186 w 3865038"/>
              <a:gd name="connsiteY91" fmla="*/ 6858000 h 6858000"/>
              <a:gd name="connsiteX92" fmla="*/ 744359 w 3865038"/>
              <a:gd name="connsiteY92" fmla="*/ 6622854 h 6858000"/>
              <a:gd name="connsiteX93" fmla="*/ 0 w 3865038"/>
              <a:gd name="connsiteY93" fmla="*/ 3815553 h 6858000"/>
              <a:gd name="connsiteX94" fmla="*/ 1757949 w 3865038"/>
              <a:gd name="connsiteY94" fmla="*/ 310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65038" h="6858000">
                <a:moveTo>
                  <a:pt x="2857521" y="849673"/>
                </a:moveTo>
                <a:lnTo>
                  <a:pt x="2878463" y="863383"/>
                </a:lnTo>
                <a:lnTo>
                  <a:pt x="2867442" y="858453"/>
                </a:lnTo>
                <a:close/>
                <a:moveTo>
                  <a:pt x="3242668" y="582063"/>
                </a:moveTo>
                <a:lnTo>
                  <a:pt x="3243164" y="582063"/>
                </a:lnTo>
                <a:lnTo>
                  <a:pt x="3265705" y="647601"/>
                </a:lnTo>
                <a:lnTo>
                  <a:pt x="3219432" y="647601"/>
                </a:lnTo>
                <a:close/>
                <a:moveTo>
                  <a:pt x="3223205" y="538074"/>
                </a:moveTo>
                <a:lnTo>
                  <a:pt x="3155682" y="716614"/>
                </a:lnTo>
                <a:lnTo>
                  <a:pt x="3195203" y="716614"/>
                </a:lnTo>
                <a:lnTo>
                  <a:pt x="3209204" y="676894"/>
                </a:lnTo>
                <a:lnTo>
                  <a:pt x="3275933" y="676894"/>
                </a:lnTo>
                <a:lnTo>
                  <a:pt x="3289438" y="716614"/>
                </a:lnTo>
                <a:lnTo>
                  <a:pt x="3330150" y="716614"/>
                </a:lnTo>
                <a:lnTo>
                  <a:pt x="3263421" y="538074"/>
                </a:lnTo>
                <a:close/>
                <a:moveTo>
                  <a:pt x="2953906" y="538074"/>
                </a:moveTo>
                <a:lnTo>
                  <a:pt x="2953906" y="716514"/>
                </a:lnTo>
                <a:lnTo>
                  <a:pt x="2990647" y="716514"/>
                </a:lnTo>
                <a:lnTo>
                  <a:pt x="2990647" y="591298"/>
                </a:lnTo>
                <a:lnTo>
                  <a:pt x="2991143" y="591298"/>
                </a:lnTo>
                <a:lnTo>
                  <a:pt x="3034934" y="716514"/>
                </a:lnTo>
                <a:lnTo>
                  <a:pt x="3065220" y="716514"/>
                </a:lnTo>
                <a:lnTo>
                  <a:pt x="3108912" y="590007"/>
                </a:lnTo>
                <a:lnTo>
                  <a:pt x="3109408" y="590007"/>
                </a:lnTo>
                <a:lnTo>
                  <a:pt x="3109408" y="716514"/>
                </a:lnTo>
                <a:lnTo>
                  <a:pt x="3146149" y="716514"/>
                </a:lnTo>
                <a:lnTo>
                  <a:pt x="3146149" y="538074"/>
                </a:lnTo>
                <a:lnTo>
                  <a:pt x="3090939" y="538074"/>
                </a:lnTo>
                <a:lnTo>
                  <a:pt x="3051418" y="660808"/>
                </a:lnTo>
                <a:lnTo>
                  <a:pt x="3050921" y="660808"/>
                </a:lnTo>
                <a:lnTo>
                  <a:pt x="3009216" y="538074"/>
                </a:lnTo>
                <a:close/>
                <a:moveTo>
                  <a:pt x="3410781" y="533804"/>
                </a:moveTo>
                <a:cubicBezTo>
                  <a:pt x="3397177" y="533804"/>
                  <a:pt x="3384864" y="536187"/>
                  <a:pt x="3373941" y="541053"/>
                </a:cubicBezTo>
                <a:cubicBezTo>
                  <a:pt x="3363018" y="545819"/>
                  <a:pt x="3353883" y="552472"/>
                  <a:pt x="3346336" y="561012"/>
                </a:cubicBezTo>
                <a:cubicBezTo>
                  <a:pt x="3338789" y="569552"/>
                  <a:pt x="3333030" y="579482"/>
                  <a:pt x="3329058" y="590901"/>
                </a:cubicBezTo>
                <a:cubicBezTo>
                  <a:pt x="3325086" y="602320"/>
                  <a:pt x="3323100" y="615031"/>
                  <a:pt x="3323100" y="628039"/>
                </a:cubicBezTo>
                <a:cubicBezTo>
                  <a:pt x="3323100" y="641047"/>
                  <a:pt x="3325086" y="653161"/>
                  <a:pt x="3329058" y="664382"/>
                </a:cubicBezTo>
                <a:cubicBezTo>
                  <a:pt x="3333129" y="675702"/>
                  <a:pt x="3338789" y="685434"/>
                  <a:pt x="3346336" y="693775"/>
                </a:cubicBezTo>
                <a:cubicBezTo>
                  <a:pt x="3353783" y="702116"/>
                  <a:pt x="3363018" y="708670"/>
                  <a:pt x="3373941" y="713436"/>
                </a:cubicBezTo>
                <a:cubicBezTo>
                  <a:pt x="3384864" y="718202"/>
                  <a:pt x="3397078" y="720585"/>
                  <a:pt x="3410781" y="720585"/>
                </a:cubicBezTo>
                <a:cubicBezTo>
                  <a:pt x="3419420" y="720585"/>
                  <a:pt x="3427960" y="718798"/>
                  <a:pt x="3436499" y="715223"/>
                </a:cubicBezTo>
                <a:lnTo>
                  <a:pt x="3436400" y="715422"/>
                </a:lnTo>
                <a:cubicBezTo>
                  <a:pt x="3444940" y="711847"/>
                  <a:pt x="3452685" y="705591"/>
                  <a:pt x="3459636" y="696555"/>
                </a:cubicBezTo>
                <a:lnTo>
                  <a:pt x="3463608" y="716812"/>
                </a:lnTo>
                <a:lnTo>
                  <a:pt x="3488631" y="716812"/>
                </a:lnTo>
                <a:lnTo>
                  <a:pt x="3488631" y="620293"/>
                </a:lnTo>
                <a:lnTo>
                  <a:pt x="3413661" y="620293"/>
                </a:lnTo>
                <a:lnTo>
                  <a:pt x="3413661" y="649487"/>
                </a:lnTo>
                <a:lnTo>
                  <a:pt x="3453182" y="649487"/>
                </a:lnTo>
                <a:cubicBezTo>
                  <a:pt x="3451990" y="661999"/>
                  <a:pt x="3447819" y="671532"/>
                  <a:pt x="3440769" y="678085"/>
                </a:cubicBezTo>
                <a:cubicBezTo>
                  <a:pt x="3433719" y="684639"/>
                  <a:pt x="3423690" y="687916"/>
                  <a:pt x="3410682" y="687916"/>
                </a:cubicBezTo>
                <a:cubicBezTo>
                  <a:pt x="3401844" y="687916"/>
                  <a:pt x="3394297" y="686129"/>
                  <a:pt x="3388141" y="682752"/>
                </a:cubicBezTo>
                <a:cubicBezTo>
                  <a:pt x="3381984" y="679376"/>
                  <a:pt x="3377019" y="674809"/>
                  <a:pt x="3373147" y="669149"/>
                </a:cubicBezTo>
                <a:cubicBezTo>
                  <a:pt x="3369373" y="663488"/>
                  <a:pt x="3366593" y="657034"/>
                  <a:pt x="3364806" y="649984"/>
                </a:cubicBezTo>
                <a:cubicBezTo>
                  <a:pt x="3363117" y="642934"/>
                  <a:pt x="3362224" y="635983"/>
                  <a:pt x="3362224" y="628138"/>
                </a:cubicBezTo>
                <a:cubicBezTo>
                  <a:pt x="3362224" y="620293"/>
                  <a:pt x="3363018" y="612747"/>
                  <a:pt x="3364806" y="605399"/>
                </a:cubicBezTo>
                <a:cubicBezTo>
                  <a:pt x="3366494" y="598050"/>
                  <a:pt x="3369274" y="591497"/>
                  <a:pt x="3373147" y="585737"/>
                </a:cubicBezTo>
                <a:cubicBezTo>
                  <a:pt x="3377019" y="580077"/>
                  <a:pt x="3381984" y="575410"/>
                  <a:pt x="3388141" y="572034"/>
                </a:cubicBezTo>
                <a:cubicBezTo>
                  <a:pt x="3394297" y="568559"/>
                  <a:pt x="3401844" y="566871"/>
                  <a:pt x="3410682" y="566871"/>
                </a:cubicBezTo>
                <a:cubicBezTo>
                  <a:pt x="3420115" y="566871"/>
                  <a:pt x="3428258" y="569353"/>
                  <a:pt x="3434911" y="574318"/>
                </a:cubicBezTo>
                <a:cubicBezTo>
                  <a:pt x="3441564" y="579382"/>
                  <a:pt x="3446131" y="586830"/>
                  <a:pt x="3448415" y="596859"/>
                </a:cubicBezTo>
                <a:lnTo>
                  <a:pt x="3485950" y="596859"/>
                </a:lnTo>
                <a:cubicBezTo>
                  <a:pt x="3484957" y="586730"/>
                  <a:pt x="3482177" y="577694"/>
                  <a:pt x="3477709" y="569850"/>
                </a:cubicBezTo>
                <a:cubicBezTo>
                  <a:pt x="3473240" y="562005"/>
                  <a:pt x="3467580" y="555451"/>
                  <a:pt x="3460629" y="550089"/>
                </a:cubicBezTo>
                <a:cubicBezTo>
                  <a:pt x="3453777" y="544727"/>
                  <a:pt x="3445933" y="540755"/>
                  <a:pt x="3437393" y="537975"/>
                </a:cubicBezTo>
                <a:cubicBezTo>
                  <a:pt x="3428853" y="535194"/>
                  <a:pt x="3419917" y="533804"/>
                  <a:pt x="3410781" y="533804"/>
                </a:cubicBezTo>
                <a:close/>
                <a:moveTo>
                  <a:pt x="2993526" y="380785"/>
                </a:moveTo>
                <a:cubicBezTo>
                  <a:pt x="2981809" y="380785"/>
                  <a:pt x="2964035" y="387537"/>
                  <a:pt x="2952715" y="390715"/>
                </a:cubicBezTo>
                <a:lnTo>
                  <a:pt x="2952814" y="390715"/>
                </a:lnTo>
                <a:cubicBezTo>
                  <a:pt x="2928585" y="397666"/>
                  <a:pt x="2784701" y="446124"/>
                  <a:pt x="2732072" y="572730"/>
                </a:cubicBezTo>
                <a:cubicBezTo>
                  <a:pt x="2692191" y="668739"/>
                  <a:pt x="2743465" y="798200"/>
                  <a:pt x="2837465" y="848024"/>
                </a:cubicBezTo>
                <a:lnTo>
                  <a:pt x="2878906" y="863674"/>
                </a:lnTo>
                <a:lnTo>
                  <a:pt x="2879300" y="863932"/>
                </a:lnTo>
                <a:lnTo>
                  <a:pt x="2879687" y="863969"/>
                </a:lnTo>
                <a:lnTo>
                  <a:pt x="2880226" y="864172"/>
                </a:lnTo>
                <a:lnTo>
                  <a:pt x="2879794" y="863979"/>
                </a:lnTo>
                <a:lnTo>
                  <a:pt x="2903973" y="866290"/>
                </a:lnTo>
                <a:cubicBezTo>
                  <a:pt x="2912997" y="865809"/>
                  <a:pt x="2922838" y="863986"/>
                  <a:pt x="2933550" y="860597"/>
                </a:cubicBezTo>
                <a:cubicBezTo>
                  <a:pt x="2979526" y="846099"/>
                  <a:pt x="3007429" y="818097"/>
                  <a:pt x="3007429" y="818097"/>
                </a:cubicBezTo>
                <a:cubicBezTo>
                  <a:pt x="3007429" y="818097"/>
                  <a:pt x="2947105" y="792012"/>
                  <a:pt x="2891850" y="732261"/>
                </a:cubicBezTo>
                <a:lnTo>
                  <a:pt x="2842114" y="662968"/>
                </a:lnTo>
                <a:lnTo>
                  <a:pt x="2887798" y="574493"/>
                </a:lnTo>
                <a:cubicBezTo>
                  <a:pt x="2927120" y="509626"/>
                  <a:pt x="2972277" y="449947"/>
                  <a:pt x="2990746" y="421895"/>
                </a:cubicBezTo>
                <a:cubicBezTo>
                  <a:pt x="3012095" y="389523"/>
                  <a:pt x="3006833" y="380785"/>
                  <a:pt x="2993526" y="380785"/>
                </a:cubicBezTo>
                <a:close/>
                <a:moveTo>
                  <a:pt x="1821085" y="0"/>
                </a:moveTo>
                <a:lnTo>
                  <a:pt x="3865038" y="0"/>
                </a:lnTo>
                <a:lnTo>
                  <a:pt x="3865038" y="3275673"/>
                </a:lnTo>
                <a:lnTo>
                  <a:pt x="3475622" y="3275673"/>
                </a:lnTo>
                <a:lnTo>
                  <a:pt x="3475622" y="5249678"/>
                </a:lnTo>
                <a:lnTo>
                  <a:pt x="3865038" y="5249678"/>
                </a:lnTo>
                <a:lnTo>
                  <a:pt x="3865038" y="6858000"/>
                </a:lnTo>
                <a:lnTo>
                  <a:pt x="929186" y="6858000"/>
                </a:lnTo>
                <a:lnTo>
                  <a:pt x="744359" y="6622854"/>
                </a:lnTo>
                <a:cubicBezTo>
                  <a:pt x="223495" y="5878318"/>
                  <a:pt x="0" y="4870136"/>
                  <a:pt x="0" y="3815553"/>
                </a:cubicBezTo>
                <a:cubicBezTo>
                  <a:pt x="0" y="2233680"/>
                  <a:pt x="502911" y="699318"/>
                  <a:pt x="1757949" y="31003"/>
                </a:cubicBezTo>
                <a:close/>
              </a:path>
            </a:pathLst>
          </a:custGeom>
          <a:solidFill>
            <a:schemeClr val="bg1">
              <a:lumMod val="95000"/>
            </a:schemeClr>
          </a:solidFill>
        </p:spPr>
        <p:txBody>
          <a:bodyPr wrap="square">
            <a:noAutofit/>
          </a:bodyPr>
          <a:lstStyle/>
          <a:p>
            <a:endParaRPr lang="en-GB"/>
          </a:p>
        </p:txBody>
      </p:sp>
      <p:sp>
        <p:nvSpPr>
          <p:cNvPr id="8" name="Freeform: Shape 7">
            <a:extLst>
              <a:ext uri="{FF2B5EF4-FFF2-40B4-BE49-F238E27FC236}">
                <a16:creationId xmlns:a16="http://schemas.microsoft.com/office/drawing/2014/main" id="{7C3817D1-FEC1-4454-0657-8A768EE620F7}"/>
              </a:ext>
            </a:extLst>
          </p:cNvPr>
          <p:cNvSpPr/>
          <p:nvPr userDrawn="1"/>
        </p:nvSpPr>
        <p:spPr>
          <a:xfrm>
            <a:off x="5678036" y="2"/>
            <a:ext cx="6513964" cy="6857998"/>
          </a:xfrm>
          <a:custGeom>
            <a:avLst/>
            <a:gdLst>
              <a:gd name="connsiteX0" fmla="*/ 6124547 w 6513964"/>
              <a:gd name="connsiteY0" fmla="*/ 3275672 h 6857998"/>
              <a:gd name="connsiteX1" fmla="*/ 6513964 w 6513964"/>
              <a:gd name="connsiteY1" fmla="*/ 3275672 h 6857998"/>
              <a:gd name="connsiteX2" fmla="*/ 6513964 w 6513964"/>
              <a:gd name="connsiteY2" fmla="*/ 5249677 h 6857998"/>
              <a:gd name="connsiteX3" fmla="*/ 6124547 w 6513964"/>
              <a:gd name="connsiteY3" fmla="*/ 5249677 h 6857998"/>
              <a:gd name="connsiteX4" fmla="*/ 1059148 w 6513964"/>
              <a:gd name="connsiteY4" fmla="*/ 0 h 6857998"/>
              <a:gd name="connsiteX5" fmla="*/ 4470008 w 6513964"/>
              <a:gd name="connsiteY5" fmla="*/ 0 h 6857998"/>
              <a:gd name="connsiteX6" fmla="*/ 4406874 w 6513964"/>
              <a:gd name="connsiteY6" fmla="*/ 31002 h 6857998"/>
              <a:gd name="connsiteX7" fmla="*/ 2648925 w 6513964"/>
              <a:gd name="connsiteY7" fmla="*/ 3815552 h 6857998"/>
              <a:gd name="connsiteX8" fmla="*/ 3393284 w 6513964"/>
              <a:gd name="connsiteY8" fmla="*/ 6622853 h 6857998"/>
              <a:gd name="connsiteX9" fmla="*/ 3578110 w 6513964"/>
              <a:gd name="connsiteY9" fmla="*/ 6857998 h 6857998"/>
              <a:gd name="connsiteX10" fmla="*/ 647150 w 6513964"/>
              <a:gd name="connsiteY10" fmla="*/ 6857998 h 6857998"/>
              <a:gd name="connsiteX11" fmla="*/ 622479 w 6513964"/>
              <a:gd name="connsiteY11" fmla="*/ 6807584 h 6857998"/>
              <a:gd name="connsiteX12" fmla="*/ 0 w 6513964"/>
              <a:gd name="connsiteY12" fmla="*/ 3815552 h 6857998"/>
              <a:gd name="connsiteX13" fmla="*/ 1041809 w 6513964"/>
              <a:gd name="connsiteY13" fmla="*/ 2569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3964" h="6857998">
                <a:moveTo>
                  <a:pt x="6124547" y="3275672"/>
                </a:moveTo>
                <a:lnTo>
                  <a:pt x="6513964" y="3275672"/>
                </a:lnTo>
                <a:lnTo>
                  <a:pt x="6513964" y="5249677"/>
                </a:lnTo>
                <a:lnTo>
                  <a:pt x="6124547" y="5249677"/>
                </a:lnTo>
                <a:close/>
                <a:moveTo>
                  <a:pt x="1059148" y="0"/>
                </a:moveTo>
                <a:lnTo>
                  <a:pt x="4470008" y="0"/>
                </a:lnTo>
                <a:lnTo>
                  <a:pt x="4406874" y="31002"/>
                </a:lnTo>
                <a:cubicBezTo>
                  <a:pt x="3151836" y="699317"/>
                  <a:pt x="2648925" y="2233679"/>
                  <a:pt x="2648925" y="3815552"/>
                </a:cubicBezTo>
                <a:cubicBezTo>
                  <a:pt x="2648925" y="4870135"/>
                  <a:pt x="2872420" y="5878317"/>
                  <a:pt x="3393284" y="6622853"/>
                </a:cubicBezTo>
                <a:lnTo>
                  <a:pt x="3578110" y="6857998"/>
                </a:lnTo>
                <a:lnTo>
                  <a:pt x="647150" y="6857998"/>
                </a:lnTo>
                <a:lnTo>
                  <a:pt x="622479" y="6807584"/>
                </a:lnTo>
                <a:cubicBezTo>
                  <a:pt x="214186" y="5920375"/>
                  <a:pt x="0" y="4901751"/>
                  <a:pt x="0" y="3815552"/>
                </a:cubicBezTo>
                <a:cubicBezTo>
                  <a:pt x="0" y="2403494"/>
                  <a:pt x="361975" y="1088932"/>
                  <a:pt x="1041809" y="25695"/>
                </a:cubicBezTo>
                <a:close/>
              </a:path>
            </a:pathLst>
          </a:custGeom>
          <a:solidFill>
            <a:schemeClr val="accent1">
              <a:alpha val="27000"/>
            </a:schemeClr>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E5F"/>
              </a:solidFill>
              <a:effectLst/>
              <a:uLnTx/>
              <a:uFillTx/>
            </a:endParaRPr>
          </a:p>
        </p:txBody>
      </p:sp>
      <p:sp>
        <p:nvSpPr>
          <p:cNvPr id="15" name="Freeform: Shape 14">
            <a:extLst>
              <a:ext uri="{FF2B5EF4-FFF2-40B4-BE49-F238E27FC236}">
                <a16:creationId xmlns:a16="http://schemas.microsoft.com/office/drawing/2014/main" id="{C18E3C73-4F6D-9EC1-E36E-51D80176D708}"/>
              </a:ext>
            </a:extLst>
          </p:cNvPr>
          <p:cNvSpPr/>
          <p:nvPr userDrawn="1"/>
        </p:nvSpPr>
        <p:spPr>
          <a:xfrm>
            <a:off x="703491" y="1"/>
            <a:ext cx="7873104" cy="6858001"/>
          </a:xfrm>
          <a:custGeom>
            <a:avLst/>
            <a:gdLst>
              <a:gd name="connsiteX0" fmla="*/ 0 w 7873104"/>
              <a:gd name="connsiteY0" fmla="*/ 0 h 6858001"/>
              <a:gd name="connsiteX1" fmla="*/ 4987846 w 7873104"/>
              <a:gd name="connsiteY1" fmla="*/ 0 h 6858001"/>
              <a:gd name="connsiteX2" fmla="*/ 7873104 w 7873104"/>
              <a:gd name="connsiteY2" fmla="*/ 6858001 h 6858001"/>
              <a:gd name="connsiteX3" fmla="*/ 2650682 w 787310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873104" h="6858001">
                <a:moveTo>
                  <a:pt x="0" y="0"/>
                </a:moveTo>
                <a:lnTo>
                  <a:pt x="4987846" y="0"/>
                </a:lnTo>
                <a:lnTo>
                  <a:pt x="7873104" y="6858001"/>
                </a:lnTo>
                <a:lnTo>
                  <a:pt x="2650682" y="6858001"/>
                </a:lnTo>
                <a:close/>
              </a:path>
            </a:pathLst>
          </a:custGeom>
          <a:gradFill>
            <a:gsLst>
              <a:gs pos="58000">
                <a:schemeClr val="accent1">
                  <a:alpha val="9000"/>
                </a:schemeClr>
              </a:gs>
              <a:gs pos="0">
                <a:srgbClr val="5EB6E4">
                  <a:alpha val="1000"/>
                </a:srgbClr>
              </a:gs>
              <a:gs pos="100000">
                <a:srgbClr val="5EB6E4">
                  <a:alpha val="0"/>
                </a:srgbClr>
              </a:gs>
            </a:gsLst>
            <a:lin ang="0" scaled="1"/>
          </a:gradFill>
          <a:ln w="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E5F"/>
              </a:solidFill>
              <a:effectLst/>
              <a:uLnTx/>
              <a:uFillTx/>
            </a:endParaRPr>
          </a:p>
        </p:txBody>
      </p:sp>
      <p:sp>
        <p:nvSpPr>
          <p:cNvPr id="2" name="Title 1">
            <a:extLst>
              <a:ext uri="{FF2B5EF4-FFF2-40B4-BE49-F238E27FC236}">
                <a16:creationId xmlns:a16="http://schemas.microsoft.com/office/drawing/2014/main" id="{7756A5E3-4AB1-2E22-D8AD-E9FC2EC6686D}"/>
              </a:ext>
            </a:extLst>
          </p:cNvPr>
          <p:cNvSpPr>
            <a:spLocks noGrp="1"/>
          </p:cNvSpPr>
          <p:nvPr>
            <p:ph type="title"/>
          </p:nvPr>
        </p:nvSpPr>
        <p:spPr>
          <a:xfrm>
            <a:off x="383749" y="383750"/>
            <a:ext cx="5229651"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1A1169E9-CBC4-BA4D-D061-AB217700DE3B}"/>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16" name="Rectangle 15">
            <a:extLst>
              <a:ext uri="{FF2B5EF4-FFF2-40B4-BE49-F238E27FC236}">
                <a16:creationId xmlns:a16="http://schemas.microsoft.com/office/drawing/2014/main" id="{81B45E04-B183-A990-94E5-02D0A0374C9A}"/>
              </a:ext>
            </a:extLst>
          </p:cNvPr>
          <p:cNvSpPr/>
          <p:nvPr userDrawn="1"/>
        </p:nvSpPr>
        <p:spPr>
          <a:xfrm>
            <a:off x="371476" y="1647825"/>
            <a:ext cx="3660029" cy="46609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latin typeface="Inter" panose="02000503000000020004" pitchFamily="2" charset="0"/>
            </a:endParaRPr>
          </a:p>
        </p:txBody>
      </p:sp>
      <p:sp>
        <p:nvSpPr>
          <p:cNvPr id="17" name="Rectangle 16">
            <a:extLst>
              <a:ext uri="{FF2B5EF4-FFF2-40B4-BE49-F238E27FC236}">
                <a16:creationId xmlns:a16="http://schemas.microsoft.com/office/drawing/2014/main" id="{024B6E67-E0D7-95BD-1C5F-59D6FDCB447D}"/>
              </a:ext>
            </a:extLst>
          </p:cNvPr>
          <p:cNvSpPr/>
          <p:nvPr userDrawn="1"/>
        </p:nvSpPr>
        <p:spPr>
          <a:xfrm>
            <a:off x="4269741" y="1647825"/>
            <a:ext cx="3660029" cy="46609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latin typeface="Inter" panose="02000503000000020004" pitchFamily="2" charset="0"/>
            </a:endParaRPr>
          </a:p>
        </p:txBody>
      </p:sp>
      <p:sp>
        <p:nvSpPr>
          <p:cNvPr id="24" name="Text Placeholder 23">
            <a:extLst>
              <a:ext uri="{FF2B5EF4-FFF2-40B4-BE49-F238E27FC236}">
                <a16:creationId xmlns:a16="http://schemas.microsoft.com/office/drawing/2014/main" id="{CB56DD81-0613-B4AC-855E-3FF3963EA310}"/>
              </a:ext>
            </a:extLst>
          </p:cNvPr>
          <p:cNvSpPr>
            <a:spLocks noGrp="1"/>
          </p:cNvSpPr>
          <p:nvPr>
            <p:ph type="body" sz="quarter" idx="12"/>
          </p:nvPr>
        </p:nvSpPr>
        <p:spPr>
          <a:xfrm>
            <a:off x="620340" y="1885950"/>
            <a:ext cx="3162300" cy="4216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3">
            <a:extLst>
              <a:ext uri="{FF2B5EF4-FFF2-40B4-BE49-F238E27FC236}">
                <a16:creationId xmlns:a16="http://schemas.microsoft.com/office/drawing/2014/main" id="{3525738F-22B7-0C28-34F2-429326108F5A}"/>
              </a:ext>
            </a:extLst>
          </p:cNvPr>
          <p:cNvSpPr>
            <a:spLocks noGrp="1"/>
          </p:cNvSpPr>
          <p:nvPr>
            <p:ph type="body" sz="quarter" idx="13"/>
          </p:nvPr>
        </p:nvSpPr>
        <p:spPr>
          <a:xfrm>
            <a:off x="4518606" y="1885950"/>
            <a:ext cx="3162300" cy="4216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22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 Light Blu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DB48C0CE-3A12-FE45-AF24-0E04525D3951}"/>
              </a:ext>
            </a:extLst>
          </p:cNvPr>
          <p:cNvSpPr>
            <a:spLocks noGrp="1"/>
          </p:cNvSpPr>
          <p:nvPr>
            <p:ph type="pic" sz="quarter" idx="11"/>
          </p:nvPr>
        </p:nvSpPr>
        <p:spPr>
          <a:xfrm>
            <a:off x="8326962" y="0"/>
            <a:ext cx="3865038" cy="6858000"/>
          </a:xfrm>
          <a:custGeom>
            <a:avLst/>
            <a:gdLst>
              <a:gd name="connsiteX0" fmla="*/ 2857521 w 3865038"/>
              <a:gd name="connsiteY0" fmla="*/ 849673 h 6858000"/>
              <a:gd name="connsiteX1" fmla="*/ 2878463 w 3865038"/>
              <a:gd name="connsiteY1" fmla="*/ 863383 h 6858000"/>
              <a:gd name="connsiteX2" fmla="*/ 2867442 w 3865038"/>
              <a:gd name="connsiteY2" fmla="*/ 858453 h 6858000"/>
              <a:gd name="connsiteX3" fmla="*/ 3242668 w 3865038"/>
              <a:gd name="connsiteY3" fmla="*/ 582063 h 6858000"/>
              <a:gd name="connsiteX4" fmla="*/ 3243164 w 3865038"/>
              <a:gd name="connsiteY4" fmla="*/ 582063 h 6858000"/>
              <a:gd name="connsiteX5" fmla="*/ 3265705 w 3865038"/>
              <a:gd name="connsiteY5" fmla="*/ 647601 h 6858000"/>
              <a:gd name="connsiteX6" fmla="*/ 3219432 w 3865038"/>
              <a:gd name="connsiteY6" fmla="*/ 647601 h 6858000"/>
              <a:gd name="connsiteX7" fmla="*/ 3223205 w 3865038"/>
              <a:gd name="connsiteY7" fmla="*/ 538074 h 6858000"/>
              <a:gd name="connsiteX8" fmla="*/ 3155682 w 3865038"/>
              <a:gd name="connsiteY8" fmla="*/ 716614 h 6858000"/>
              <a:gd name="connsiteX9" fmla="*/ 3195203 w 3865038"/>
              <a:gd name="connsiteY9" fmla="*/ 716614 h 6858000"/>
              <a:gd name="connsiteX10" fmla="*/ 3209204 w 3865038"/>
              <a:gd name="connsiteY10" fmla="*/ 676894 h 6858000"/>
              <a:gd name="connsiteX11" fmla="*/ 3275933 w 3865038"/>
              <a:gd name="connsiteY11" fmla="*/ 676894 h 6858000"/>
              <a:gd name="connsiteX12" fmla="*/ 3289438 w 3865038"/>
              <a:gd name="connsiteY12" fmla="*/ 716614 h 6858000"/>
              <a:gd name="connsiteX13" fmla="*/ 3330150 w 3865038"/>
              <a:gd name="connsiteY13" fmla="*/ 716614 h 6858000"/>
              <a:gd name="connsiteX14" fmla="*/ 3263421 w 3865038"/>
              <a:gd name="connsiteY14" fmla="*/ 538074 h 6858000"/>
              <a:gd name="connsiteX15" fmla="*/ 2953906 w 3865038"/>
              <a:gd name="connsiteY15" fmla="*/ 538074 h 6858000"/>
              <a:gd name="connsiteX16" fmla="*/ 2953906 w 3865038"/>
              <a:gd name="connsiteY16" fmla="*/ 716514 h 6858000"/>
              <a:gd name="connsiteX17" fmla="*/ 2990647 w 3865038"/>
              <a:gd name="connsiteY17" fmla="*/ 716514 h 6858000"/>
              <a:gd name="connsiteX18" fmla="*/ 2990647 w 3865038"/>
              <a:gd name="connsiteY18" fmla="*/ 591298 h 6858000"/>
              <a:gd name="connsiteX19" fmla="*/ 2991143 w 3865038"/>
              <a:gd name="connsiteY19" fmla="*/ 591298 h 6858000"/>
              <a:gd name="connsiteX20" fmla="*/ 3034934 w 3865038"/>
              <a:gd name="connsiteY20" fmla="*/ 716514 h 6858000"/>
              <a:gd name="connsiteX21" fmla="*/ 3065220 w 3865038"/>
              <a:gd name="connsiteY21" fmla="*/ 716514 h 6858000"/>
              <a:gd name="connsiteX22" fmla="*/ 3108912 w 3865038"/>
              <a:gd name="connsiteY22" fmla="*/ 590007 h 6858000"/>
              <a:gd name="connsiteX23" fmla="*/ 3109408 w 3865038"/>
              <a:gd name="connsiteY23" fmla="*/ 590007 h 6858000"/>
              <a:gd name="connsiteX24" fmla="*/ 3109408 w 3865038"/>
              <a:gd name="connsiteY24" fmla="*/ 716514 h 6858000"/>
              <a:gd name="connsiteX25" fmla="*/ 3146149 w 3865038"/>
              <a:gd name="connsiteY25" fmla="*/ 716514 h 6858000"/>
              <a:gd name="connsiteX26" fmla="*/ 3146149 w 3865038"/>
              <a:gd name="connsiteY26" fmla="*/ 538074 h 6858000"/>
              <a:gd name="connsiteX27" fmla="*/ 3090939 w 3865038"/>
              <a:gd name="connsiteY27" fmla="*/ 538074 h 6858000"/>
              <a:gd name="connsiteX28" fmla="*/ 3051418 w 3865038"/>
              <a:gd name="connsiteY28" fmla="*/ 660808 h 6858000"/>
              <a:gd name="connsiteX29" fmla="*/ 3050921 w 3865038"/>
              <a:gd name="connsiteY29" fmla="*/ 660808 h 6858000"/>
              <a:gd name="connsiteX30" fmla="*/ 3009216 w 3865038"/>
              <a:gd name="connsiteY30" fmla="*/ 538074 h 6858000"/>
              <a:gd name="connsiteX31" fmla="*/ 3410781 w 3865038"/>
              <a:gd name="connsiteY31" fmla="*/ 533804 h 6858000"/>
              <a:gd name="connsiteX32" fmla="*/ 3373941 w 3865038"/>
              <a:gd name="connsiteY32" fmla="*/ 541053 h 6858000"/>
              <a:gd name="connsiteX33" fmla="*/ 3346336 w 3865038"/>
              <a:gd name="connsiteY33" fmla="*/ 561012 h 6858000"/>
              <a:gd name="connsiteX34" fmla="*/ 3329058 w 3865038"/>
              <a:gd name="connsiteY34" fmla="*/ 590901 h 6858000"/>
              <a:gd name="connsiteX35" fmla="*/ 3323100 w 3865038"/>
              <a:gd name="connsiteY35" fmla="*/ 628039 h 6858000"/>
              <a:gd name="connsiteX36" fmla="*/ 3329058 w 3865038"/>
              <a:gd name="connsiteY36" fmla="*/ 664382 h 6858000"/>
              <a:gd name="connsiteX37" fmla="*/ 3346336 w 3865038"/>
              <a:gd name="connsiteY37" fmla="*/ 693775 h 6858000"/>
              <a:gd name="connsiteX38" fmla="*/ 3373941 w 3865038"/>
              <a:gd name="connsiteY38" fmla="*/ 713436 h 6858000"/>
              <a:gd name="connsiteX39" fmla="*/ 3410781 w 3865038"/>
              <a:gd name="connsiteY39" fmla="*/ 720585 h 6858000"/>
              <a:gd name="connsiteX40" fmla="*/ 3436499 w 3865038"/>
              <a:gd name="connsiteY40" fmla="*/ 715223 h 6858000"/>
              <a:gd name="connsiteX41" fmla="*/ 3436400 w 3865038"/>
              <a:gd name="connsiteY41" fmla="*/ 715422 h 6858000"/>
              <a:gd name="connsiteX42" fmla="*/ 3459636 w 3865038"/>
              <a:gd name="connsiteY42" fmla="*/ 696555 h 6858000"/>
              <a:gd name="connsiteX43" fmla="*/ 3463608 w 3865038"/>
              <a:gd name="connsiteY43" fmla="*/ 716812 h 6858000"/>
              <a:gd name="connsiteX44" fmla="*/ 3488631 w 3865038"/>
              <a:gd name="connsiteY44" fmla="*/ 716812 h 6858000"/>
              <a:gd name="connsiteX45" fmla="*/ 3488631 w 3865038"/>
              <a:gd name="connsiteY45" fmla="*/ 620293 h 6858000"/>
              <a:gd name="connsiteX46" fmla="*/ 3413661 w 3865038"/>
              <a:gd name="connsiteY46" fmla="*/ 620293 h 6858000"/>
              <a:gd name="connsiteX47" fmla="*/ 3413661 w 3865038"/>
              <a:gd name="connsiteY47" fmla="*/ 649487 h 6858000"/>
              <a:gd name="connsiteX48" fmla="*/ 3453182 w 3865038"/>
              <a:gd name="connsiteY48" fmla="*/ 649487 h 6858000"/>
              <a:gd name="connsiteX49" fmla="*/ 3440769 w 3865038"/>
              <a:gd name="connsiteY49" fmla="*/ 678085 h 6858000"/>
              <a:gd name="connsiteX50" fmla="*/ 3410682 w 3865038"/>
              <a:gd name="connsiteY50" fmla="*/ 687916 h 6858000"/>
              <a:gd name="connsiteX51" fmla="*/ 3388141 w 3865038"/>
              <a:gd name="connsiteY51" fmla="*/ 682752 h 6858000"/>
              <a:gd name="connsiteX52" fmla="*/ 3373147 w 3865038"/>
              <a:gd name="connsiteY52" fmla="*/ 669149 h 6858000"/>
              <a:gd name="connsiteX53" fmla="*/ 3364806 w 3865038"/>
              <a:gd name="connsiteY53" fmla="*/ 649984 h 6858000"/>
              <a:gd name="connsiteX54" fmla="*/ 3362224 w 3865038"/>
              <a:gd name="connsiteY54" fmla="*/ 628138 h 6858000"/>
              <a:gd name="connsiteX55" fmla="*/ 3364806 w 3865038"/>
              <a:gd name="connsiteY55" fmla="*/ 605399 h 6858000"/>
              <a:gd name="connsiteX56" fmla="*/ 3373147 w 3865038"/>
              <a:gd name="connsiteY56" fmla="*/ 585737 h 6858000"/>
              <a:gd name="connsiteX57" fmla="*/ 3388141 w 3865038"/>
              <a:gd name="connsiteY57" fmla="*/ 572034 h 6858000"/>
              <a:gd name="connsiteX58" fmla="*/ 3410682 w 3865038"/>
              <a:gd name="connsiteY58" fmla="*/ 566871 h 6858000"/>
              <a:gd name="connsiteX59" fmla="*/ 3434911 w 3865038"/>
              <a:gd name="connsiteY59" fmla="*/ 574318 h 6858000"/>
              <a:gd name="connsiteX60" fmla="*/ 3448415 w 3865038"/>
              <a:gd name="connsiteY60" fmla="*/ 596859 h 6858000"/>
              <a:gd name="connsiteX61" fmla="*/ 3485950 w 3865038"/>
              <a:gd name="connsiteY61" fmla="*/ 596859 h 6858000"/>
              <a:gd name="connsiteX62" fmla="*/ 3477709 w 3865038"/>
              <a:gd name="connsiteY62" fmla="*/ 569850 h 6858000"/>
              <a:gd name="connsiteX63" fmla="*/ 3460629 w 3865038"/>
              <a:gd name="connsiteY63" fmla="*/ 550089 h 6858000"/>
              <a:gd name="connsiteX64" fmla="*/ 3437393 w 3865038"/>
              <a:gd name="connsiteY64" fmla="*/ 537975 h 6858000"/>
              <a:gd name="connsiteX65" fmla="*/ 3410781 w 3865038"/>
              <a:gd name="connsiteY65" fmla="*/ 533804 h 6858000"/>
              <a:gd name="connsiteX66" fmla="*/ 2993526 w 3865038"/>
              <a:gd name="connsiteY66" fmla="*/ 380785 h 6858000"/>
              <a:gd name="connsiteX67" fmla="*/ 2952715 w 3865038"/>
              <a:gd name="connsiteY67" fmla="*/ 390715 h 6858000"/>
              <a:gd name="connsiteX68" fmla="*/ 2952814 w 3865038"/>
              <a:gd name="connsiteY68" fmla="*/ 390715 h 6858000"/>
              <a:gd name="connsiteX69" fmla="*/ 2732072 w 3865038"/>
              <a:gd name="connsiteY69" fmla="*/ 572730 h 6858000"/>
              <a:gd name="connsiteX70" fmla="*/ 2837465 w 3865038"/>
              <a:gd name="connsiteY70" fmla="*/ 848024 h 6858000"/>
              <a:gd name="connsiteX71" fmla="*/ 2878906 w 3865038"/>
              <a:gd name="connsiteY71" fmla="*/ 863674 h 6858000"/>
              <a:gd name="connsiteX72" fmla="*/ 2879300 w 3865038"/>
              <a:gd name="connsiteY72" fmla="*/ 863932 h 6858000"/>
              <a:gd name="connsiteX73" fmla="*/ 2879687 w 3865038"/>
              <a:gd name="connsiteY73" fmla="*/ 863969 h 6858000"/>
              <a:gd name="connsiteX74" fmla="*/ 2880226 w 3865038"/>
              <a:gd name="connsiteY74" fmla="*/ 864172 h 6858000"/>
              <a:gd name="connsiteX75" fmla="*/ 2879794 w 3865038"/>
              <a:gd name="connsiteY75" fmla="*/ 863979 h 6858000"/>
              <a:gd name="connsiteX76" fmla="*/ 2903973 w 3865038"/>
              <a:gd name="connsiteY76" fmla="*/ 866290 h 6858000"/>
              <a:gd name="connsiteX77" fmla="*/ 2933550 w 3865038"/>
              <a:gd name="connsiteY77" fmla="*/ 860597 h 6858000"/>
              <a:gd name="connsiteX78" fmla="*/ 3007429 w 3865038"/>
              <a:gd name="connsiteY78" fmla="*/ 818097 h 6858000"/>
              <a:gd name="connsiteX79" fmla="*/ 2891850 w 3865038"/>
              <a:gd name="connsiteY79" fmla="*/ 732261 h 6858000"/>
              <a:gd name="connsiteX80" fmla="*/ 2842114 w 3865038"/>
              <a:gd name="connsiteY80" fmla="*/ 662968 h 6858000"/>
              <a:gd name="connsiteX81" fmla="*/ 2887798 w 3865038"/>
              <a:gd name="connsiteY81" fmla="*/ 574493 h 6858000"/>
              <a:gd name="connsiteX82" fmla="*/ 2990746 w 3865038"/>
              <a:gd name="connsiteY82" fmla="*/ 421895 h 6858000"/>
              <a:gd name="connsiteX83" fmla="*/ 2993526 w 3865038"/>
              <a:gd name="connsiteY83" fmla="*/ 380785 h 6858000"/>
              <a:gd name="connsiteX84" fmla="*/ 1821085 w 3865038"/>
              <a:gd name="connsiteY84" fmla="*/ 0 h 6858000"/>
              <a:gd name="connsiteX85" fmla="*/ 3865038 w 3865038"/>
              <a:gd name="connsiteY85" fmla="*/ 0 h 6858000"/>
              <a:gd name="connsiteX86" fmla="*/ 3865038 w 3865038"/>
              <a:gd name="connsiteY86" fmla="*/ 3275673 h 6858000"/>
              <a:gd name="connsiteX87" fmla="*/ 3475622 w 3865038"/>
              <a:gd name="connsiteY87" fmla="*/ 3275673 h 6858000"/>
              <a:gd name="connsiteX88" fmla="*/ 3475622 w 3865038"/>
              <a:gd name="connsiteY88" fmla="*/ 5249678 h 6858000"/>
              <a:gd name="connsiteX89" fmla="*/ 3865038 w 3865038"/>
              <a:gd name="connsiteY89" fmla="*/ 5249678 h 6858000"/>
              <a:gd name="connsiteX90" fmla="*/ 3865038 w 3865038"/>
              <a:gd name="connsiteY90" fmla="*/ 6858000 h 6858000"/>
              <a:gd name="connsiteX91" fmla="*/ 929186 w 3865038"/>
              <a:gd name="connsiteY91" fmla="*/ 6858000 h 6858000"/>
              <a:gd name="connsiteX92" fmla="*/ 744359 w 3865038"/>
              <a:gd name="connsiteY92" fmla="*/ 6622854 h 6858000"/>
              <a:gd name="connsiteX93" fmla="*/ 0 w 3865038"/>
              <a:gd name="connsiteY93" fmla="*/ 3815553 h 6858000"/>
              <a:gd name="connsiteX94" fmla="*/ 1757949 w 3865038"/>
              <a:gd name="connsiteY94" fmla="*/ 310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65038" h="6858000">
                <a:moveTo>
                  <a:pt x="2857521" y="849673"/>
                </a:moveTo>
                <a:lnTo>
                  <a:pt x="2878463" y="863383"/>
                </a:lnTo>
                <a:lnTo>
                  <a:pt x="2867442" y="858453"/>
                </a:lnTo>
                <a:close/>
                <a:moveTo>
                  <a:pt x="3242668" y="582063"/>
                </a:moveTo>
                <a:lnTo>
                  <a:pt x="3243164" y="582063"/>
                </a:lnTo>
                <a:lnTo>
                  <a:pt x="3265705" y="647601"/>
                </a:lnTo>
                <a:lnTo>
                  <a:pt x="3219432" y="647601"/>
                </a:lnTo>
                <a:close/>
                <a:moveTo>
                  <a:pt x="3223205" y="538074"/>
                </a:moveTo>
                <a:lnTo>
                  <a:pt x="3155682" y="716614"/>
                </a:lnTo>
                <a:lnTo>
                  <a:pt x="3195203" y="716614"/>
                </a:lnTo>
                <a:lnTo>
                  <a:pt x="3209204" y="676894"/>
                </a:lnTo>
                <a:lnTo>
                  <a:pt x="3275933" y="676894"/>
                </a:lnTo>
                <a:lnTo>
                  <a:pt x="3289438" y="716614"/>
                </a:lnTo>
                <a:lnTo>
                  <a:pt x="3330150" y="716614"/>
                </a:lnTo>
                <a:lnTo>
                  <a:pt x="3263421" y="538074"/>
                </a:lnTo>
                <a:close/>
                <a:moveTo>
                  <a:pt x="2953906" y="538074"/>
                </a:moveTo>
                <a:lnTo>
                  <a:pt x="2953906" y="716514"/>
                </a:lnTo>
                <a:lnTo>
                  <a:pt x="2990647" y="716514"/>
                </a:lnTo>
                <a:lnTo>
                  <a:pt x="2990647" y="591298"/>
                </a:lnTo>
                <a:lnTo>
                  <a:pt x="2991143" y="591298"/>
                </a:lnTo>
                <a:lnTo>
                  <a:pt x="3034934" y="716514"/>
                </a:lnTo>
                <a:lnTo>
                  <a:pt x="3065220" y="716514"/>
                </a:lnTo>
                <a:lnTo>
                  <a:pt x="3108912" y="590007"/>
                </a:lnTo>
                <a:lnTo>
                  <a:pt x="3109408" y="590007"/>
                </a:lnTo>
                <a:lnTo>
                  <a:pt x="3109408" y="716514"/>
                </a:lnTo>
                <a:lnTo>
                  <a:pt x="3146149" y="716514"/>
                </a:lnTo>
                <a:lnTo>
                  <a:pt x="3146149" y="538074"/>
                </a:lnTo>
                <a:lnTo>
                  <a:pt x="3090939" y="538074"/>
                </a:lnTo>
                <a:lnTo>
                  <a:pt x="3051418" y="660808"/>
                </a:lnTo>
                <a:lnTo>
                  <a:pt x="3050921" y="660808"/>
                </a:lnTo>
                <a:lnTo>
                  <a:pt x="3009216" y="538074"/>
                </a:lnTo>
                <a:close/>
                <a:moveTo>
                  <a:pt x="3410781" y="533804"/>
                </a:moveTo>
                <a:cubicBezTo>
                  <a:pt x="3397177" y="533804"/>
                  <a:pt x="3384864" y="536187"/>
                  <a:pt x="3373941" y="541053"/>
                </a:cubicBezTo>
                <a:cubicBezTo>
                  <a:pt x="3363018" y="545819"/>
                  <a:pt x="3353883" y="552472"/>
                  <a:pt x="3346336" y="561012"/>
                </a:cubicBezTo>
                <a:cubicBezTo>
                  <a:pt x="3338789" y="569552"/>
                  <a:pt x="3333030" y="579482"/>
                  <a:pt x="3329058" y="590901"/>
                </a:cubicBezTo>
                <a:cubicBezTo>
                  <a:pt x="3325086" y="602320"/>
                  <a:pt x="3323100" y="615031"/>
                  <a:pt x="3323100" y="628039"/>
                </a:cubicBezTo>
                <a:cubicBezTo>
                  <a:pt x="3323100" y="641047"/>
                  <a:pt x="3325086" y="653161"/>
                  <a:pt x="3329058" y="664382"/>
                </a:cubicBezTo>
                <a:cubicBezTo>
                  <a:pt x="3333129" y="675702"/>
                  <a:pt x="3338789" y="685434"/>
                  <a:pt x="3346336" y="693775"/>
                </a:cubicBezTo>
                <a:cubicBezTo>
                  <a:pt x="3353783" y="702116"/>
                  <a:pt x="3363018" y="708670"/>
                  <a:pt x="3373941" y="713436"/>
                </a:cubicBezTo>
                <a:cubicBezTo>
                  <a:pt x="3384864" y="718202"/>
                  <a:pt x="3397078" y="720585"/>
                  <a:pt x="3410781" y="720585"/>
                </a:cubicBezTo>
                <a:cubicBezTo>
                  <a:pt x="3419420" y="720585"/>
                  <a:pt x="3427960" y="718798"/>
                  <a:pt x="3436499" y="715223"/>
                </a:cubicBezTo>
                <a:lnTo>
                  <a:pt x="3436400" y="715422"/>
                </a:lnTo>
                <a:cubicBezTo>
                  <a:pt x="3444940" y="711847"/>
                  <a:pt x="3452685" y="705591"/>
                  <a:pt x="3459636" y="696555"/>
                </a:cubicBezTo>
                <a:lnTo>
                  <a:pt x="3463608" y="716812"/>
                </a:lnTo>
                <a:lnTo>
                  <a:pt x="3488631" y="716812"/>
                </a:lnTo>
                <a:lnTo>
                  <a:pt x="3488631" y="620293"/>
                </a:lnTo>
                <a:lnTo>
                  <a:pt x="3413661" y="620293"/>
                </a:lnTo>
                <a:lnTo>
                  <a:pt x="3413661" y="649487"/>
                </a:lnTo>
                <a:lnTo>
                  <a:pt x="3453182" y="649487"/>
                </a:lnTo>
                <a:cubicBezTo>
                  <a:pt x="3451990" y="661999"/>
                  <a:pt x="3447819" y="671532"/>
                  <a:pt x="3440769" y="678085"/>
                </a:cubicBezTo>
                <a:cubicBezTo>
                  <a:pt x="3433719" y="684639"/>
                  <a:pt x="3423690" y="687916"/>
                  <a:pt x="3410682" y="687916"/>
                </a:cubicBezTo>
                <a:cubicBezTo>
                  <a:pt x="3401844" y="687916"/>
                  <a:pt x="3394297" y="686129"/>
                  <a:pt x="3388141" y="682752"/>
                </a:cubicBezTo>
                <a:cubicBezTo>
                  <a:pt x="3381984" y="679376"/>
                  <a:pt x="3377019" y="674809"/>
                  <a:pt x="3373147" y="669149"/>
                </a:cubicBezTo>
                <a:cubicBezTo>
                  <a:pt x="3369373" y="663488"/>
                  <a:pt x="3366593" y="657034"/>
                  <a:pt x="3364806" y="649984"/>
                </a:cubicBezTo>
                <a:cubicBezTo>
                  <a:pt x="3363117" y="642934"/>
                  <a:pt x="3362224" y="635983"/>
                  <a:pt x="3362224" y="628138"/>
                </a:cubicBezTo>
                <a:cubicBezTo>
                  <a:pt x="3362224" y="620293"/>
                  <a:pt x="3363018" y="612747"/>
                  <a:pt x="3364806" y="605399"/>
                </a:cubicBezTo>
                <a:cubicBezTo>
                  <a:pt x="3366494" y="598050"/>
                  <a:pt x="3369274" y="591497"/>
                  <a:pt x="3373147" y="585737"/>
                </a:cubicBezTo>
                <a:cubicBezTo>
                  <a:pt x="3377019" y="580077"/>
                  <a:pt x="3381984" y="575410"/>
                  <a:pt x="3388141" y="572034"/>
                </a:cubicBezTo>
                <a:cubicBezTo>
                  <a:pt x="3394297" y="568559"/>
                  <a:pt x="3401844" y="566871"/>
                  <a:pt x="3410682" y="566871"/>
                </a:cubicBezTo>
                <a:cubicBezTo>
                  <a:pt x="3420115" y="566871"/>
                  <a:pt x="3428258" y="569353"/>
                  <a:pt x="3434911" y="574318"/>
                </a:cubicBezTo>
                <a:cubicBezTo>
                  <a:pt x="3441564" y="579382"/>
                  <a:pt x="3446131" y="586830"/>
                  <a:pt x="3448415" y="596859"/>
                </a:cubicBezTo>
                <a:lnTo>
                  <a:pt x="3485950" y="596859"/>
                </a:lnTo>
                <a:cubicBezTo>
                  <a:pt x="3484957" y="586730"/>
                  <a:pt x="3482177" y="577694"/>
                  <a:pt x="3477709" y="569850"/>
                </a:cubicBezTo>
                <a:cubicBezTo>
                  <a:pt x="3473240" y="562005"/>
                  <a:pt x="3467580" y="555451"/>
                  <a:pt x="3460629" y="550089"/>
                </a:cubicBezTo>
                <a:cubicBezTo>
                  <a:pt x="3453777" y="544727"/>
                  <a:pt x="3445933" y="540755"/>
                  <a:pt x="3437393" y="537975"/>
                </a:cubicBezTo>
                <a:cubicBezTo>
                  <a:pt x="3428853" y="535194"/>
                  <a:pt x="3419917" y="533804"/>
                  <a:pt x="3410781" y="533804"/>
                </a:cubicBezTo>
                <a:close/>
                <a:moveTo>
                  <a:pt x="2993526" y="380785"/>
                </a:moveTo>
                <a:cubicBezTo>
                  <a:pt x="2981809" y="380785"/>
                  <a:pt x="2964035" y="387537"/>
                  <a:pt x="2952715" y="390715"/>
                </a:cubicBezTo>
                <a:lnTo>
                  <a:pt x="2952814" y="390715"/>
                </a:lnTo>
                <a:cubicBezTo>
                  <a:pt x="2928585" y="397666"/>
                  <a:pt x="2784701" y="446124"/>
                  <a:pt x="2732072" y="572730"/>
                </a:cubicBezTo>
                <a:cubicBezTo>
                  <a:pt x="2692191" y="668739"/>
                  <a:pt x="2743465" y="798200"/>
                  <a:pt x="2837465" y="848024"/>
                </a:cubicBezTo>
                <a:lnTo>
                  <a:pt x="2878906" y="863674"/>
                </a:lnTo>
                <a:lnTo>
                  <a:pt x="2879300" y="863932"/>
                </a:lnTo>
                <a:lnTo>
                  <a:pt x="2879687" y="863969"/>
                </a:lnTo>
                <a:lnTo>
                  <a:pt x="2880226" y="864172"/>
                </a:lnTo>
                <a:lnTo>
                  <a:pt x="2879794" y="863979"/>
                </a:lnTo>
                <a:lnTo>
                  <a:pt x="2903973" y="866290"/>
                </a:lnTo>
                <a:cubicBezTo>
                  <a:pt x="2912997" y="865809"/>
                  <a:pt x="2922838" y="863986"/>
                  <a:pt x="2933550" y="860597"/>
                </a:cubicBezTo>
                <a:cubicBezTo>
                  <a:pt x="2979526" y="846099"/>
                  <a:pt x="3007429" y="818097"/>
                  <a:pt x="3007429" y="818097"/>
                </a:cubicBezTo>
                <a:cubicBezTo>
                  <a:pt x="3007429" y="818097"/>
                  <a:pt x="2947105" y="792012"/>
                  <a:pt x="2891850" y="732261"/>
                </a:cubicBezTo>
                <a:lnTo>
                  <a:pt x="2842114" y="662968"/>
                </a:lnTo>
                <a:lnTo>
                  <a:pt x="2887798" y="574493"/>
                </a:lnTo>
                <a:cubicBezTo>
                  <a:pt x="2927120" y="509626"/>
                  <a:pt x="2972277" y="449947"/>
                  <a:pt x="2990746" y="421895"/>
                </a:cubicBezTo>
                <a:cubicBezTo>
                  <a:pt x="3012095" y="389523"/>
                  <a:pt x="3006833" y="380785"/>
                  <a:pt x="2993526" y="380785"/>
                </a:cubicBezTo>
                <a:close/>
                <a:moveTo>
                  <a:pt x="1821085" y="0"/>
                </a:moveTo>
                <a:lnTo>
                  <a:pt x="3865038" y="0"/>
                </a:lnTo>
                <a:lnTo>
                  <a:pt x="3865038" y="3275673"/>
                </a:lnTo>
                <a:lnTo>
                  <a:pt x="3475622" y="3275673"/>
                </a:lnTo>
                <a:lnTo>
                  <a:pt x="3475622" y="5249678"/>
                </a:lnTo>
                <a:lnTo>
                  <a:pt x="3865038" y="5249678"/>
                </a:lnTo>
                <a:lnTo>
                  <a:pt x="3865038" y="6858000"/>
                </a:lnTo>
                <a:lnTo>
                  <a:pt x="929186" y="6858000"/>
                </a:lnTo>
                <a:lnTo>
                  <a:pt x="744359" y="6622854"/>
                </a:lnTo>
                <a:cubicBezTo>
                  <a:pt x="223495" y="5878318"/>
                  <a:pt x="0" y="4870136"/>
                  <a:pt x="0" y="3815553"/>
                </a:cubicBezTo>
                <a:cubicBezTo>
                  <a:pt x="0" y="2233680"/>
                  <a:pt x="502911" y="699318"/>
                  <a:pt x="1757949" y="31003"/>
                </a:cubicBezTo>
                <a:close/>
              </a:path>
            </a:pathLst>
          </a:custGeom>
          <a:solidFill>
            <a:schemeClr val="bg1">
              <a:lumMod val="95000"/>
            </a:schemeClr>
          </a:solidFill>
        </p:spPr>
        <p:txBody>
          <a:bodyPr wrap="square">
            <a:noAutofit/>
          </a:bodyPr>
          <a:lstStyle/>
          <a:p>
            <a:endParaRPr lang="en-GB"/>
          </a:p>
        </p:txBody>
      </p:sp>
      <p:sp>
        <p:nvSpPr>
          <p:cNvPr id="8" name="Freeform: Shape 7">
            <a:extLst>
              <a:ext uri="{FF2B5EF4-FFF2-40B4-BE49-F238E27FC236}">
                <a16:creationId xmlns:a16="http://schemas.microsoft.com/office/drawing/2014/main" id="{7C3817D1-FEC1-4454-0657-8A768EE620F7}"/>
              </a:ext>
            </a:extLst>
          </p:cNvPr>
          <p:cNvSpPr/>
          <p:nvPr userDrawn="1"/>
        </p:nvSpPr>
        <p:spPr>
          <a:xfrm>
            <a:off x="5678036" y="2"/>
            <a:ext cx="6513964" cy="6857998"/>
          </a:xfrm>
          <a:custGeom>
            <a:avLst/>
            <a:gdLst>
              <a:gd name="connsiteX0" fmla="*/ 6124547 w 6513964"/>
              <a:gd name="connsiteY0" fmla="*/ 3275672 h 6857998"/>
              <a:gd name="connsiteX1" fmla="*/ 6513964 w 6513964"/>
              <a:gd name="connsiteY1" fmla="*/ 3275672 h 6857998"/>
              <a:gd name="connsiteX2" fmla="*/ 6513964 w 6513964"/>
              <a:gd name="connsiteY2" fmla="*/ 5249677 h 6857998"/>
              <a:gd name="connsiteX3" fmla="*/ 6124547 w 6513964"/>
              <a:gd name="connsiteY3" fmla="*/ 5249677 h 6857998"/>
              <a:gd name="connsiteX4" fmla="*/ 1059148 w 6513964"/>
              <a:gd name="connsiteY4" fmla="*/ 0 h 6857998"/>
              <a:gd name="connsiteX5" fmla="*/ 4470008 w 6513964"/>
              <a:gd name="connsiteY5" fmla="*/ 0 h 6857998"/>
              <a:gd name="connsiteX6" fmla="*/ 4406874 w 6513964"/>
              <a:gd name="connsiteY6" fmla="*/ 31002 h 6857998"/>
              <a:gd name="connsiteX7" fmla="*/ 2648925 w 6513964"/>
              <a:gd name="connsiteY7" fmla="*/ 3815552 h 6857998"/>
              <a:gd name="connsiteX8" fmla="*/ 3393284 w 6513964"/>
              <a:gd name="connsiteY8" fmla="*/ 6622853 h 6857998"/>
              <a:gd name="connsiteX9" fmla="*/ 3578110 w 6513964"/>
              <a:gd name="connsiteY9" fmla="*/ 6857998 h 6857998"/>
              <a:gd name="connsiteX10" fmla="*/ 647150 w 6513964"/>
              <a:gd name="connsiteY10" fmla="*/ 6857998 h 6857998"/>
              <a:gd name="connsiteX11" fmla="*/ 622479 w 6513964"/>
              <a:gd name="connsiteY11" fmla="*/ 6807584 h 6857998"/>
              <a:gd name="connsiteX12" fmla="*/ 0 w 6513964"/>
              <a:gd name="connsiteY12" fmla="*/ 3815552 h 6857998"/>
              <a:gd name="connsiteX13" fmla="*/ 1041809 w 6513964"/>
              <a:gd name="connsiteY13" fmla="*/ 2569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3964" h="6857998">
                <a:moveTo>
                  <a:pt x="6124547" y="3275672"/>
                </a:moveTo>
                <a:lnTo>
                  <a:pt x="6513964" y="3275672"/>
                </a:lnTo>
                <a:lnTo>
                  <a:pt x="6513964" y="5249677"/>
                </a:lnTo>
                <a:lnTo>
                  <a:pt x="6124547" y="5249677"/>
                </a:lnTo>
                <a:close/>
                <a:moveTo>
                  <a:pt x="1059148" y="0"/>
                </a:moveTo>
                <a:lnTo>
                  <a:pt x="4470008" y="0"/>
                </a:lnTo>
                <a:lnTo>
                  <a:pt x="4406874" y="31002"/>
                </a:lnTo>
                <a:cubicBezTo>
                  <a:pt x="3151836" y="699317"/>
                  <a:pt x="2648925" y="2233679"/>
                  <a:pt x="2648925" y="3815552"/>
                </a:cubicBezTo>
                <a:cubicBezTo>
                  <a:pt x="2648925" y="4870135"/>
                  <a:pt x="2872420" y="5878317"/>
                  <a:pt x="3393284" y="6622853"/>
                </a:cubicBezTo>
                <a:lnTo>
                  <a:pt x="3578110" y="6857998"/>
                </a:lnTo>
                <a:lnTo>
                  <a:pt x="647150" y="6857998"/>
                </a:lnTo>
                <a:lnTo>
                  <a:pt x="622479" y="6807584"/>
                </a:lnTo>
                <a:cubicBezTo>
                  <a:pt x="214186" y="5920375"/>
                  <a:pt x="0" y="4901751"/>
                  <a:pt x="0" y="3815552"/>
                </a:cubicBezTo>
                <a:cubicBezTo>
                  <a:pt x="0" y="2403494"/>
                  <a:pt x="361975" y="1088932"/>
                  <a:pt x="1041809" y="25695"/>
                </a:cubicBezTo>
                <a:close/>
              </a:path>
            </a:pathLst>
          </a:custGeom>
          <a:solidFill>
            <a:schemeClr val="accent1">
              <a:alpha val="27000"/>
            </a:schemeClr>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E5F"/>
              </a:solidFill>
              <a:effectLst/>
              <a:uLnTx/>
              <a:uFillTx/>
            </a:endParaRPr>
          </a:p>
        </p:txBody>
      </p:sp>
      <p:sp>
        <p:nvSpPr>
          <p:cNvPr id="15" name="Freeform: Shape 14">
            <a:extLst>
              <a:ext uri="{FF2B5EF4-FFF2-40B4-BE49-F238E27FC236}">
                <a16:creationId xmlns:a16="http://schemas.microsoft.com/office/drawing/2014/main" id="{C18E3C73-4F6D-9EC1-E36E-51D80176D708}"/>
              </a:ext>
            </a:extLst>
          </p:cNvPr>
          <p:cNvSpPr/>
          <p:nvPr userDrawn="1"/>
        </p:nvSpPr>
        <p:spPr>
          <a:xfrm>
            <a:off x="703491" y="1"/>
            <a:ext cx="7873104" cy="6858001"/>
          </a:xfrm>
          <a:custGeom>
            <a:avLst/>
            <a:gdLst>
              <a:gd name="connsiteX0" fmla="*/ 0 w 7873104"/>
              <a:gd name="connsiteY0" fmla="*/ 0 h 6858001"/>
              <a:gd name="connsiteX1" fmla="*/ 4987846 w 7873104"/>
              <a:gd name="connsiteY1" fmla="*/ 0 h 6858001"/>
              <a:gd name="connsiteX2" fmla="*/ 7873104 w 7873104"/>
              <a:gd name="connsiteY2" fmla="*/ 6858001 h 6858001"/>
              <a:gd name="connsiteX3" fmla="*/ 2650682 w 787310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873104" h="6858001">
                <a:moveTo>
                  <a:pt x="0" y="0"/>
                </a:moveTo>
                <a:lnTo>
                  <a:pt x="4987846" y="0"/>
                </a:lnTo>
                <a:lnTo>
                  <a:pt x="7873104" y="6858001"/>
                </a:lnTo>
                <a:lnTo>
                  <a:pt x="2650682" y="6858001"/>
                </a:lnTo>
                <a:close/>
              </a:path>
            </a:pathLst>
          </a:custGeom>
          <a:gradFill>
            <a:gsLst>
              <a:gs pos="58000">
                <a:schemeClr val="accent1">
                  <a:alpha val="9000"/>
                </a:schemeClr>
              </a:gs>
              <a:gs pos="0">
                <a:srgbClr val="5EB6E4">
                  <a:alpha val="1000"/>
                </a:srgbClr>
              </a:gs>
              <a:gs pos="100000">
                <a:srgbClr val="5EB6E4">
                  <a:alpha val="0"/>
                </a:srgbClr>
              </a:gs>
            </a:gsLst>
            <a:lin ang="0" scaled="1"/>
          </a:gradFill>
          <a:ln w="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E5F"/>
              </a:solidFill>
              <a:effectLst/>
              <a:uLnTx/>
              <a:uFillTx/>
            </a:endParaRPr>
          </a:p>
        </p:txBody>
      </p:sp>
      <p:sp>
        <p:nvSpPr>
          <p:cNvPr id="2" name="Title 1">
            <a:extLst>
              <a:ext uri="{FF2B5EF4-FFF2-40B4-BE49-F238E27FC236}">
                <a16:creationId xmlns:a16="http://schemas.microsoft.com/office/drawing/2014/main" id="{7756A5E3-4AB1-2E22-D8AD-E9FC2EC6686D}"/>
              </a:ext>
            </a:extLst>
          </p:cNvPr>
          <p:cNvSpPr>
            <a:spLocks noGrp="1"/>
          </p:cNvSpPr>
          <p:nvPr>
            <p:ph type="title"/>
          </p:nvPr>
        </p:nvSpPr>
        <p:spPr>
          <a:xfrm>
            <a:off x="383749" y="383750"/>
            <a:ext cx="5229651"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1A1169E9-CBC4-BA4D-D061-AB217700DE3B}"/>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5" name="Content Placeholder 4">
            <a:extLst>
              <a:ext uri="{FF2B5EF4-FFF2-40B4-BE49-F238E27FC236}">
                <a16:creationId xmlns:a16="http://schemas.microsoft.com/office/drawing/2014/main" id="{A9D73ABD-5137-6C70-1322-3D51BE735051}"/>
              </a:ext>
            </a:extLst>
          </p:cNvPr>
          <p:cNvSpPr>
            <a:spLocks noGrp="1"/>
          </p:cNvSpPr>
          <p:nvPr>
            <p:ph sz="quarter" idx="12"/>
          </p:nvPr>
        </p:nvSpPr>
        <p:spPr>
          <a:xfrm>
            <a:off x="371475" y="1646238"/>
            <a:ext cx="718661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80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Image - Desig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A12DDCE-FFC9-8C90-5F51-7EA98359703D}"/>
              </a:ext>
            </a:extLst>
          </p:cNvPr>
          <p:cNvSpPr/>
          <p:nvPr userDrawn="1"/>
        </p:nvSpPr>
        <p:spPr>
          <a:xfrm>
            <a:off x="7071086" y="0"/>
            <a:ext cx="5120914" cy="6858000"/>
          </a:xfrm>
          <a:custGeom>
            <a:avLst/>
            <a:gdLst>
              <a:gd name="connsiteX0" fmla="*/ 919972 w 5120914"/>
              <a:gd name="connsiteY0" fmla="*/ 6308725 h 6858000"/>
              <a:gd name="connsiteX1" fmla="*/ 4797486 w 5120914"/>
              <a:gd name="connsiteY1" fmla="*/ 6308725 h 6858000"/>
              <a:gd name="connsiteX2" fmla="*/ 4995246 w 5120914"/>
              <a:gd name="connsiteY2" fmla="*/ 6498535 h 6858000"/>
              <a:gd name="connsiteX3" fmla="*/ 5120914 w 5120914"/>
              <a:gd name="connsiteY3" fmla="*/ 6603375 h 6858000"/>
              <a:gd name="connsiteX4" fmla="*/ 5120914 w 5120914"/>
              <a:gd name="connsiteY4" fmla="*/ 6858000 h 6858000"/>
              <a:gd name="connsiteX5" fmla="*/ 1222105 w 5120914"/>
              <a:gd name="connsiteY5" fmla="*/ 6858000 h 6858000"/>
              <a:gd name="connsiteX6" fmla="*/ 1105614 w 5120914"/>
              <a:gd name="connsiteY6" fmla="*/ 6660652 h 6858000"/>
              <a:gd name="connsiteX7" fmla="*/ 974040 w 5120914"/>
              <a:gd name="connsiteY7" fmla="*/ 6417620 h 6858000"/>
              <a:gd name="connsiteX8" fmla="*/ 237439 w 5120914"/>
              <a:gd name="connsiteY8" fmla="*/ 0 h 6858000"/>
              <a:gd name="connsiteX9" fmla="*/ 3726786 w 5120914"/>
              <a:gd name="connsiteY9" fmla="*/ 0 h 6858000"/>
              <a:gd name="connsiteX10" fmla="*/ 3675114 w 5120914"/>
              <a:gd name="connsiteY10" fmla="*/ 192730 h 6858000"/>
              <a:gd name="connsiteX11" fmla="*/ 3501093 w 5120914"/>
              <a:gd name="connsiteY11" fmla="*/ 1171430 h 6858000"/>
              <a:gd name="connsiteX12" fmla="*/ 3461514 w 5120914"/>
              <a:gd name="connsiteY12" fmla="*/ 1646238 h 6858000"/>
              <a:gd name="connsiteX13" fmla="*/ 510814 w 5120914"/>
              <a:gd name="connsiteY13" fmla="*/ 1646238 h 6858000"/>
              <a:gd name="connsiteX14" fmla="*/ 510814 w 5120914"/>
              <a:gd name="connsiteY14" fmla="*/ 5336361 h 6858000"/>
              <a:gd name="connsiteX15" fmla="*/ 438037 w 5120914"/>
              <a:gd name="connsiteY15" fmla="*/ 5119907 h 6858000"/>
              <a:gd name="connsiteX16" fmla="*/ 0 w 5120914"/>
              <a:gd name="connsiteY16" fmla="*/ 2189999 h 6858000"/>
              <a:gd name="connsiteX17" fmla="*/ 205658 w 5120914"/>
              <a:gd name="connsiteY17" fmla="*/ 1386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20914" h="6858000">
                <a:moveTo>
                  <a:pt x="919972" y="6308725"/>
                </a:moveTo>
                <a:lnTo>
                  <a:pt x="4797486" y="6308725"/>
                </a:lnTo>
                <a:lnTo>
                  <a:pt x="4995246" y="6498535"/>
                </a:lnTo>
                <a:lnTo>
                  <a:pt x="5120914" y="6603375"/>
                </a:lnTo>
                <a:lnTo>
                  <a:pt x="5120914" y="6858000"/>
                </a:lnTo>
                <a:lnTo>
                  <a:pt x="1222105" y="6858000"/>
                </a:lnTo>
                <a:lnTo>
                  <a:pt x="1105614" y="6660652"/>
                </a:lnTo>
                <a:cubicBezTo>
                  <a:pt x="1060423" y="6580624"/>
                  <a:pt x="1016561" y="6499603"/>
                  <a:pt x="974040" y="6417620"/>
                </a:cubicBezTo>
                <a:close/>
                <a:moveTo>
                  <a:pt x="237439" y="0"/>
                </a:moveTo>
                <a:lnTo>
                  <a:pt x="3726786" y="0"/>
                </a:lnTo>
                <a:lnTo>
                  <a:pt x="3675114" y="192730"/>
                </a:lnTo>
                <a:cubicBezTo>
                  <a:pt x="3596438" y="509033"/>
                  <a:pt x="3538931" y="836909"/>
                  <a:pt x="3501093" y="1171430"/>
                </a:cubicBezTo>
                <a:lnTo>
                  <a:pt x="3461514" y="1646238"/>
                </a:lnTo>
                <a:lnTo>
                  <a:pt x="510814" y="1646238"/>
                </a:lnTo>
                <a:lnTo>
                  <a:pt x="510814" y="5336361"/>
                </a:lnTo>
                <a:lnTo>
                  <a:pt x="438037" y="5119907"/>
                </a:lnTo>
                <a:cubicBezTo>
                  <a:pt x="149433" y="4212164"/>
                  <a:pt x="0" y="3224654"/>
                  <a:pt x="0" y="2189999"/>
                </a:cubicBezTo>
                <a:cubicBezTo>
                  <a:pt x="0" y="1483675"/>
                  <a:pt x="69641" y="796108"/>
                  <a:pt x="205658" y="138681"/>
                </a:cubicBezTo>
                <a:close/>
              </a:path>
            </a:pathLst>
          </a:custGeom>
          <a:solidFill>
            <a:schemeClr val="accent5">
              <a:alpha val="47000"/>
            </a:schemeClr>
          </a:solidFill>
          <a:ln w="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E5F"/>
              </a:solidFill>
              <a:effectLst/>
              <a:uLnTx/>
              <a:uFillTx/>
              <a:latin typeface="Century Gothic"/>
            </a:endParaRPr>
          </a:p>
        </p:txBody>
      </p:sp>
      <p:sp>
        <p:nvSpPr>
          <p:cNvPr id="8" name="Picture Placeholder 7">
            <a:extLst>
              <a:ext uri="{FF2B5EF4-FFF2-40B4-BE49-F238E27FC236}">
                <a16:creationId xmlns:a16="http://schemas.microsoft.com/office/drawing/2014/main" id="{8D273536-E953-6C8C-15E1-01E533290BD7}"/>
              </a:ext>
            </a:extLst>
          </p:cNvPr>
          <p:cNvSpPr>
            <a:spLocks noGrp="1"/>
          </p:cNvSpPr>
          <p:nvPr>
            <p:ph type="pic" sz="quarter" idx="11"/>
          </p:nvPr>
        </p:nvSpPr>
        <p:spPr>
          <a:xfrm>
            <a:off x="7581900" y="1646238"/>
            <a:ext cx="4610100" cy="4662487"/>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D9C7E0A9-5F1A-0818-2877-CCEB05F11CB6}"/>
              </a:ext>
            </a:extLst>
          </p:cNvPr>
          <p:cNvSpPr>
            <a:spLocks noGrp="1"/>
          </p:cNvSpPr>
          <p:nvPr>
            <p:ph type="title"/>
          </p:nvPr>
        </p:nvSpPr>
        <p:spPr>
          <a:xfrm>
            <a:off x="383749" y="383750"/>
            <a:ext cx="6274801"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91D99CD-134C-272F-8D64-398237ED9BE9}"/>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13" name="Text Placeholder 12">
            <a:extLst>
              <a:ext uri="{FF2B5EF4-FFF2-40B4-BE49-F238E27FC236}">
                <a16:creationId xmlns:a16="http://schemas.microsoft.com/office/drawing/2014/main" id="{628A39A7-C556-3CE9-6981-1B9D4E575EA8}"/>
              </a:ext>
            </a:extLst>
          </p:cNvPr>
          <p:cNvSpPr>
            <a:spLocks noGrp="1"/>
          </p:cNvSpPr>
          <p:nvPr>
            <p:ph type="body" sz="quarter" idx="12"/>
          </p:nvPr>
        </p:nvSpPr>
        <p:spPr>
          <a:xfrm>
            <a:off x="383749" y="1646237"/>
            <a:ext cx="6276975"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61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565B33A-140C-DAE6-F0C8-022BF7F6ED9D}"/>
              </a:ext>
            </a:extLst>
          </p:cNvPr>
          <p:cNvSpPr>
            <a:spLocks noGrp="1"/>
          </p:cNvSpPr>
          <p:nvPr>
            <p:ph type="pic" sz="quarter" idx="13"/>
          </p:nvPr>
        </p:nvSpPr>
        <p:spPr>
          <a:xfrm>
            <a:off x="3202932" y="0"/>
            <a:ext cx="8736886" cy="6858000"/>
          </a:xfrm>
          <a:custGeom>
            <a:avLst/>
            <a:gdLst>
              <a:gd name="connsiteX0" fmla="*/ 0 w 8736886"/>
              <a:gd name="connsiteY0" fmla="*/ 4640706 h 6858000"/>
              <a:gd name="connsiteX1" fmla="*/ 43606 w 8736886"/>
              <a:gd name="connsiteY1" fmla="*/ 4640706 h 6858000"/>
              <a:gd name="connsiteX2" fmla="*/ 818107 w 8736886"/>
              <a:gd name="connsiteY2" fmla="*/ 6858000 h 6858000"/>
              <a:gd name="connsiteX3" fmla="*/ 0 w 8736886"/>
              <a:gd name="connsiteY3" fmla="*/ 6858000 h 6858000"/>
              <a:gd name="connsiteX4" fmla="*/ 1612341 w 8736886"/>
              <a:gd name="connsiteY4" fmla="*/ 0 h 6858000"/>
              <a:gd name="connsiteX5" fmla="*/ 8736886 w 8736886"/>
              <a:gd name="connsiteY5" fmla="*/ 0 h 6858000"/>
              <a:gd name="connsiteX6" fmla="*/ 6529929 w 8736886"/>
              <a:gd name="connsiteY6" fmla="*/ 6858000 h 6858000"/>
              <a:gd name="connsiteX7" fmla="*/ 3944707 w 8736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886" h="6858000">
                <a:moveTo>
                  <a:pt x="0" y="4640706"/>
                </a:moveTo>
                <a:lnTo>
                  <a:pt x="43606" y="4640706"/>
                </a:lnTo>
                <a:lnTo>
                  <a:pt x="818107" y="6858000"/>
                </a:lnTo>
                <a:lnTo>
                  <a:pt x="0" y="6858000"/>
                </a:lnTo>
                <a:close/>
                <a:moveTo>
                  <a:pt x="1612341" y="0"/>
                </a:moveTo>
                <a:lnTo>
                  <a:pt x="8736886" y="0"/>
                </a:lnTo>
                <a:lnTo>
                  <a:pt x="6529929" y="6858000"/>
                </a:lnTo>
                <a:lnTo>
                  <a:pt x="3944707" y="6858000"/>
                </a:lnTo>
                <a:close/>
              </a:path>
            </a:pathLst>
          </a:custGeom>
          <a:solidFill>
            <a:schemeClr val="bg1"/>
          </a:solidFill>
        </p:spPr>
        <p:txBody>
          <a:bodyPr wrap="square">
            <a:noAutofit/>
          </a:bodyPr>
          <a:lstStyle/>
          <a:p>
            <a:endParaRPr lang="en-GB"/>
          </a:p>
        </p:txBody>
      </p:sp>
      <p:sp>
        <p:nvSpPr>
          <p:cNvPr id="10" name="Freeform: Shape 9">
            <a:extLst>
              <a:ext uri="{FF2B5EF4-FFF2-40B4-BE49-F238E27FC236}">
                <a16:creationId xmlns:a16="http://schemas.microsoft.com/office/drawing/2014/main" id="{B89A6338-294F-B006-F638-4662BDB4DADB}"/>
              </a:ext>
            </a:extLst>
          </p:cNvPr>
          <p:cNvSpPr/>
          <p:nvPr userDrawn="1"/>
        </p:nvSpPr>
        <p:spPr>
          <a:xfrm>
            <a:off x="0" y="0"/>
            <a:ext cx="12192001" cy="6858001"/>
          </a:xfrm>
          <a:custGeom>
            <a:avLst/>
            <a:gdLst>
              <a:gd name="connsiteX0" fmla="*/ 11939818 w 12192001"/>
              <a:gd name="connsiteY0" fmla="*/ 0 h 6858001"/>
              <a:gd name="connsiteX1" fmla="*/ 12192001 w 12192001"/>
              <a:gd name="connsiteY1" fmla="*/ 0 h 6858001"/>
              <a:gd name="connsiteX2" fmla="*/ 12192001 w 12192001"/>
              <a:gd name="connsiteY2" fmla="*/ 6858001 h 6858001"/>
              <a:gd name="connsiteX3" fmla="*/ 9732861 w 12192001"/>
              <a:gd name="connsiteY3" fmla="*/ 6858001 h 6858001"/>
              <a:gd name="connsiteX4" fmla="*/ 0 w 12192001"/>
              <a:gd name="connsiteY4" fmla="*/ 0 h 6858001"/>
              <a:gd name="connsiteX5" fmla="*/ 4815273 w 12192001"/>
              <a:gd name="connsiteY5" fmla="*/ 0 h 6858001"/>
              <a:gd name="connsiteX6" fmla="*/ 7147639 w 12192001"/>
              <a:gd name="connsiteY6" fmla="*/ 6858001 h 6858001"/>
              <a:gd name="connsiteX7" fmla="*/ 4021039 w 12192001"/>
              <a:gd name="connsiteY7" fmla="*/ 6858001 h 6858001"/>
              <a:gd name="connsiteX8" fmla="*/ 3246538 w 12192001"/>
              <a:gd name="connsiteY8" fmla="*/ 4640706 h 6858001"/>
              <a:gd name="connsiteX9" fmla="*/ 3202932 w 12192001"/>
              <a:gd name="connsiteY9" fmla="*/ 4640706 h 6858001"/>
              <a:gd name="connsiteX10" fmla="*/ 3202932 w 12192001"/>
              <a:gd name="connsiteY10" fmla="*/ 6858001 h 6858001"/>
              <a:gd name="connsiteX11" fmla="*/ 0 w 12192001"/>
              <a:gd name="connsiteY11"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6858001">
                <a:moveTo>
                  <a:pt x="11939818" y="0"/>
                </a:moveTo>
                <a:lnTo>
                  <a:pt x="12192001" y="0"/>
                </a:lnTo>
                <a:lnTo>
                  <a:pt x="12192001" y="6858001"/>
                </a:lnTo>
                <a:lnTo>
                  <a:pt x="9732861" y="6858001"/>
                </a:lnTo>
                <a:close/>
                <a:moveTo>
                  <a:pt x="0" y="0"/>
                </a:moveTo>
                <a:lnTo>
                  <a:pt x="4815273" y="0"/>
                </a:lnTo>
                <a:lnTo>
                  <a:pt x="7147639" y="6858001"/>
                </a:lnTo>
                <a:lnTo>
                  <a:pt x="4021039" y="6858001"/>
                </a:lnTo>
                <a:lnTo>
                  <a:pt x="3246538" y="4640706"/>
                </a:lnTo>
                <a:lnTo>
                  <a:pt x="3202932" y="4640706"/>
                </a:lnTo>
                <a:lnTo>
                  <a:pt x="3202932" y="6858001"/>
                </a:lnTo>
                <a:lnTo>
                  <a:pt x="0" y="6858001"/>
                </a:lnTo>
                <a:close/>
              </a:path>
            </a:pathLst>
          </a:custGeom>
          <a:solidFill>
            <a:schemeClr val="accent6"/>
          </a:solidFill>
          <a:ln w="0" cap="flat">
            <a:noFill/>
            <a:prstDash val="solid"/>
            <a:miter/>
          </a:ln>
        </p:spPr>
        <p:txBody>
          <a:bodyPr rtlCol="0" anchor="ctr"/>
          <a:lstStyle/>
          <a:p>
            <a:endParaRPr lang="en-GB"/>
          </a:p>
        </p:txBody>
      </p:sp>
      <p:pic>
        <p:nvPicPr>
          <p:cNvPr id="12" name="Graphic 11">
            <a:extLst>
              <a:ext uri="{FF2B5EF4-FFF2-40B4-BE49-F238E27FC236}">
                <a16:creationId xmlns:a16="http://schemas.microsoft.com/office/drawing/2014/main" id="{7516A51F-C303-9B41-9944-7B78BAF7ED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8039" y="373865"/>
            <a:ext cx="1198193" cy="752712"/>
          </a:xfrm>
          <a:prstGeom prst="rect">
            <a:avLst/>
          </a:prstGeom>
        </p:spPr>
      </p:pic>
      <p:sp>
        <p:nvSpPr>
          <p:cNvPr id="22" name="Subtitle 2">
            <a:extLst>
              <a:ext uri="{FF2B5EF4-FFF2-40B4-BE49-F238E27FC236}">
                <a16:creationId xmlns:a16="http://schemas.microsoft.com/office/drawing/2014/main" id="{712507D3-1FB6-A9E5-DF0B-1E9220A8AC60}"/>
              </a:ext>
            </a:extLst>
          </p:cNvPr>
          <p:cNvSpPr>
            <a:spLocks noGrp="1"/>
          </p:cNvSpPr>
          <p:nvPr>
            <p:ph type="subTitle" idx="1"/>
          </p:nvPr>
        </p:nvSpPr>
        <p:spPr>
          <a:xfrm>
            <a:off x="371475" y="4695337"/>
            <a:ext cx="4856508" cy="435955"/>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3" name="Title 1">
            <a:extLst>
              <a:ext uri="{FF2B5EF4-FFF2-40B4-BE49-F238E27FC236}">
                <a16:creationId xmlns:a16="http://schemas.microsoft.com/office/drawing/2014/main" id="{499F1177-5EA0-FB9F-AB8E-3DF729B5C439}"/>
              </a:ext>
            </a:extLst>
          </p:cNvPr>
          <p:cNvSpPr>
            <a:spLocks noGrp="1"/>
          </p:cNvSpPr>
          <p:nvPr>
            <p:ph type="ctrTitle"/>
          </p:nvPr>
        </p:nvSpPr>
        <p:spPr>
          <a:xfrm>
            <a:off x="371475" y="2136817"/>
            <a:ext cx="6206878" cy="2171697"/>
          </a:xfrm>
        </p:spPr>
        <p:txBody>
          <a:bodyPr anchor="b">
            <a:normAutofit/>
          </a:bodyPr>
          <a:lstStyle>
            <a:lvl1pPr algn="l">
              <a:defRPr sz="48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20272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Quote Slide">
    <p:bg>
      <p:bgPr>
        <a:solidFill>
          <a:schemeClr val="tx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C1458FA-6CF2-A061-8D0E-49515C60A615}"/>
              </a:ext>
            </a:extLst>
          </p:cNvPr>
          <p:cNvSpPr/>
          <p:nvPr userDrawn="1"/>
        </p:nvSpPr>
        <p:spPr>
          <a:xfrm>
            <a:off x="0" y="0"/>
            <a:ext cx="12192001" cy="6858000"/>
          </a:xfrm>
          <a:custGeom>
            <a:avLst/>
            <a:gdLst>
              <a:gd name="connsiteX0" fmla="*/ 12192000 w 12192001"/>
              <a:gd name="connsiteY0" fmla="*/ 0 h 6858000"/>
              <a:gd name="connsiteX1" fmla="*/ 12192001 w 12192001"/>
              <a:gd name="connsiteY1" fmla="*/ 0 h 6858000"/>
              <a:gd name="connsiteX2" fmla="*/ 12192001 w 12192001"/>
              <a:gd name="connsiteY2" fmla="*/ 2273914 h 6858000"/>
              <a:gd name="connsiteX3" fmla="*/ 12192000 w 12192001"/>
              <a:gd name="connsiteY3" fmla="*/ 2273917 h 6858000"/>
              <a:gd name="connsiteX4" fmla="*/ 0 w 12192001"/>
              <a:gd name="connsiteY4" fmla="*/ 0 h 6858000"/>
              <a:gd name="connsiteX5" fmla="*/ 5479422 w 12192001"/>
              <a:gd name="connsiteY5" fmla="*/ 0 h 6858000"/>
              <a:gd name="connsiteX6" fmla="*/ 7796318 w 12192001"/>
              <a:gd name="connsiteY6" fmla="*/ 6858000 h 6858000"/>
              <a:gd name="connsiteX7" fmla="*/ 4959643 w 12192001"/>
              <a:gd name="connsiteY7" fmla="*/ 6858000 h 6858000"/>
              <a:gd name="connsiteX8" fmla="*/ 3019238 w 12192001"/>
              <a:gd name="connsiteY8" fmla="*/ 1302941 h 6858000"/>
              <a:gd name="connsiteX9" fmla="*/ 2978686 w 12192001"/>
              <a:gd name="connsiteY9" fmla="*/ 1302941 h 6858000"/>
              <a:gd name="connsiteX10" fmla="*/ 2978686 w 12192001"/>
              <a:gd name="connsiteY10" fmla="*/ 6858000 h 6858000"/>
              <a:gd name="connsiteX11" fmla="*/ 0 w 1219200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6858000">
                <a:moveTo>
                  <a:pt x="12192000" y="0"/>
                </a:moveTo>
                <a:lnTo>
                  <a:pt x="12192001" y="0"/>
                </a:lnTo>
                <a:lnTo>
                  <a:pt x="12192001" y="2273914"/>
                </a:lnTo>
                <a:lnTo>
                  <a:pt x="12192000" y="2273917"/>
                </a:lnTo>
                <a:close/>
                <a:moveTo>
                  <a:pt x="0" y="0"/>
                </a:moveTo>
                <a:lnTo>
                  <a:pt x="5479422" y="0"/>
                </a:lnTo>
                <a:lnTo>
                  <a:pt x="7796318" y="6858000"/>
                </a:lnTo>
                <a:lnTo>
                  <a:pt x="4959643" y="6858000"/>
                </a:lnTo>
                <a:lnTo>
                  <a:pt x="3019238" y="1302941"/>
                </a:lnTo>
                <a:lnTo>
                  <a:pt x="2978686" y="1302941"/>
                </a:lnTo>
                <a:lnTo>
                  <a:pt x="2978686" y="6858000"/>
                </a:lnTo>
                <a:lnTo>
                  <a:pt x="0" y="6858000"/>
                </a:lnTo>
                <a:close/>
              </a:path>
            </a:pathLst>
          </a:custGeom>
          <a:solidFill>
            <a:schemeClr val="bg1">
              <a:alpha val="12000"/>
            </a:schemeClr>
          </a:soli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19" name="Picture Placeholder 18">
            <a:extLst>
              <a:ext uri="{FF2B5EF4-FFF2-40B4-BE49-F238E27FC236}">
                <a16:creationId xmlns:a16="http://schemas.microsoft.com/office/drawing/2014/main" id="{51C13554-BD37-B437-E7F4-CF52B6CAF0EB}"/>
              </a:ext>
            </a:extLst>
          </p:cNvPr>
          <p:cNvSpPr>
            <a:spLocks noGrp="1"/>
          </p:cNvSpPr>
          <p:nvPr>
            <p:ph type="pic" sz="quarter" idx="11"/>
          </p:nvPr>
        </p:nvSpPr>
        <p:spPr>
          <a:xfrm>
            <a:off x="5479422" y="0"/>
            <a:ext cx="6712578" cy="6858000"/>
          </a:xfrm>
          <a:custGeom>
            <a:avLst/>
            <a:gdLst>
              <a:gd name="connsiteX0" fmla="*/ 5705061 w 6712578"/>
              <a:gd name="connsiteY0" fmla="*/ 849673 h 6858000"/>
              <a:gd name="connsiteX1" fmla="*/ 5726003 w 6712578"/>
              <a:gd name="connsiteY1" fmla="*/ 863383 h 6858000"/>
              <a:gd name="connsiteX2" fmla="*/ 5714982 w 6712578"/>
              <a:gd name="connsiteY2" fmla="*/ 858453 h 6858000"/>
              <a:gd name="connsiteX3" fmla="*/ 6090208 w 6712578"/>
              <a:gd name="connsiteY3" fmla="*/ 582063 h 6858000"/>
              <a:gd name="connsiteX4" fmla="*/ 6090704 w 6712578"/>
              <a:gd name="connsiteY4" fmla="*/ 582063 h 6858000"/>
              <a:gd name="connsiteX5" fmla="*/ 6113245 w 6712578"/>
              <a:gd name="connsiteY5" fmla="*/ 647601 h 6858000"/>
              <a:gd name="connsiteX6" fmla="*/ 6066972 w 6712578"/>
              <a:gd name="connsiteY6" fmla="*/ 647601 h 6858000"/>
              <a:gd name="connsiteX7" fmla="*/ 6070745 w 6712578"/>
              <a:gd name="connsiteY7" fmla="*/ 538074 h 6858000"/>
              <a:gd name="connsiteX8" fmla="*/ 6003222 w 6712578"/>
              <a:gd name="connsiteY8" fmla="*/ 716614 h 6858000"/>
              <a:gd name="connsiteX9" fmla="*/ 6042743 w 6712578"/>
              <a:gd name="connsiteY9" fmla="*/ 716614 h 6858000"/>
              <a:gd name="connsiteX10" fmla="*/ 6056744 w 6712578"/>
              <a:gd name="connsiteY10" fmla="*/ 676894 h 6858000"/>
              <a:gd name="connsiteX11" fmla="*/ 6123473 w 6712578"/>
              <a:gd name="connsiteY11" fmla="*/ 676894 h 6858000"/>
              <a:gd name="connsiteX12" fmla="*/ 6136978 w 6712578"/>
              <a:gd name="connsiteY12" fmla="*/ 716614 h 6858000"/>
              <a:gd name="connsiteX13" fmla="*/ 6177690 w 6712578"/>
              <a:gd name="connsiteY13" fmla="*/ 716614 h 6858000"/>
              <a:gd name="connsiteX14" fmla="*/ 6110961 w 6712578"/>
              <a:gd name="connsiteY14" fmla="*/ 538074 h 6858000"/>
              <a:gd name="connsiteX15" fmla="*/ 5801446 w 6712578"/>
              <a:gd name="connsiteY15" fmla="*/ 538074 h 6858000"/>
              <a:gd name="connsiteX16" fmla="*/ 5801446 w 6712578"/>
              <a:gd name="connsiteY16" fmla="*/ 716514 h 6858000"/>
              <a:gd name="connsiteX17" fmla="*/ 5838187 w 6712578"/>
              <a:gd name="connsiteY17" fmla="*/ 716514 h 6858000"/>
              <a:gd name="connsiteX18" fmla="*/ 5838187 w 6712578"/>
              <a:gd name="connsiteY18" fmla="*/ 591298 h 6858000"/>
              <a:gd name="connsiteX19" fmla="*/ 5838683 w 6712578"/>
              <a:gd name="connsiteY19" fmla="*/ 591298 h 6858000"/>
              <a:gd name="connsiteX20" fmla="*/ 5882474 w 6712578"/>
              <a:gd name="connsiteY20" fmla="*/ 716514 h 6858000"/>
              <a:gd name="connsiteX21" fmla="*/ 5912760 w 6712578"/>
              <a:gd name="connsiteY21" fmla="*/ 716514 h 6858000"/>
              <a:gd name="connsiteX22" fmla="*/ 5956452 w 6712578"/>
              <a:gd name="connsiteY22" fmla="*/ 590007 h 6858000"/>
              <a:gd name="connsiteX23" fmla="*/ 5956948 w 6712578"/>
              <a:gd name="connsiteY23" fmla="*/ 590007 h 6858000"/>
              <a:gd name="connsiteX24" fmla="*/ 5956948 w 6712578"/>
              <a:gd name="connsiteY24" fmla="*/ 716514 h 6858000"/>
              <a:gd name="connsiteX25" fmla="*/ 5993689 w 6712578"/>
              <a:gd name="connsiteY25" fmla="*/ 716514 h 6858000"/>
              <a:gd name="connsiteX26" fmla="*/ 5993689 w 6712578"/>
              <a:gd name="connsiteY26" fmla="*/ 538074 h 6858000"/>
              <a:gd name="connsiteX27" fmla="*/ 5938479 w 6712578"/>
              <a:gd name="connsiteY27" fmla="*/ 538074 h 6858000"/>
              <a:gd name="connsiteX28" fmla="*/ 5898958 w 6712578"/>
              <a:gd name="connsiteY28" fmla="*/ 660808 h 6858000"/>
              <a:gd name="connsiteX29" fmla="*/ 5898461 w 6712578"/>
              <a:gd name="connsiteY29" fmla="*/ 660808 h 6858000"/>
              <a:gd name="connsiteX30" fmla="*/ 5856756 w 6712578"/>
              <a:gd name="connsiteY30" fmla="*/ 538074 h 6858000"/>
              <a:gd name="connsiteX31" fmla="*/ 6258321 w 6712578"/>
              <a:gd name="connsiteY31" fmla="*/ 533804 h 6858000"/>
              <a:gd name="connsiteX32" fmla="*/ 6221481 w 6712578"/>
              <a:gd name="connsiteY32" fmla="*/ 541053 h 6858000"/>
              <a:gd name="connsiteX33" fmla="*/ 6193876 w 6712578"/>
              <a:gd name="connsiteY33" fmla="*/ 561012 h 6858000"/>
              <a:gd name="connsiteX34" fmla="*/ 6176598 w 6712578"/>
              <a:gd name="connsiteY34" fmla="*/ 590901 h 6858000"/>
              <a:gd name="connsiteX35" fmla="*/ 6170640 w 6712578"/>
              <a:gd name="connsiteY35" fmla="*/ 628039 h 6858000"/>
              <a:gd name="connsiteX36" fmla="*/ 6176598 w 6712578"/>
              <a:gd name="connsiteY36" fmla="*/ 664382 h 6858000"/>
              <a:gd name="connsiteX37" fmla="*/ 6193876 w 6712578"/>
              <a:gd name="connsiteY37" fmla="*/ 693775 h 6858000"/>
              <a:gd name="connsiteX38" fmla="*/ 6221481 w 6712578"/>
              <a:gd name="connsiteY38" fmla="*/ 713436 h 6858000"/>
              <a:gd name="connsiteX39" fmla="*/ 6258321 w 6712578"/>
              <a:gd name="connsiteY39" fmla="*/ 720585 h 6858000"/>
              <a:gd name="connsiteX40" fmla="*/ 6284039 w 6712578"/>
              <a:gd name="connsiteY40" fmla="*/ 715223 h 6858000"/>
              <a:gd name="connsiteX41" fmla="*/ 6283940 w 6712578"/>
              <a:gd name="connsiteY41" fmla="*/ 715422 h 6858000"/>
              <a:gd name="connsiteX42" fmla="*/ 6307176 w 6712578"/>
              <a:gd name="connsiteY42" fmla="*/ 696555 h 6858000"/>
              <a:gd name="connsiteX43" fmla="*/ 6311148 w 6712578"/>
              <a:gd name="connsiteY43" fmla="*/ 716812 h 6858000"/>
              <a:gd name="connsiteX44" fmla="*/ 6336171 w 6712578"/>
              <a:gd name="connsiteY44" fmla="*/ 716812 h 6858000"/>
              <a:gd name="connsiteX45" fmla="*/ 6336171 w 6712578"/>
              <a:gd name="connsiteY45" fmla="*/ 620293 h 6858000"/>
              <a:gd name="connsiteX46" fmla="*/ 6261201 w 6712578"/>
              <a:gd name="connsiteY46" fmla="*/ 620293 h 6858000"/>
              <a:gd name="connsiteX47" fmla="*/ 6261201 w 6712578"/>
              <a:gd name="connsiteY47" fmla="*/ 649487 h 6858000"/>
              <a:gd name="connsiteX48" fmla="*/ 6300722 w 6712578"/>
              <a:gd name="connsiteY48" fmla="*/ 649487 h 6858000"/>
              <a:gd name="connsiteX49" fmla="*/ 6288309 w 6712578"/>
              <a:gd name="connsiteY49" fmla="*/ 678085 h 6858000"/>
              <a:gd name="connsiteX50" fmla="*/ 6258222 w 6712578"/>
              <a:gd name="connsiteY50" fmla="*/ 687916 h 6858000"/>
              <a:gd name="connsiteX51" fmla="*/ 6235681 w 6712578"/>
              <a:gd name="connsiteY51" fmla="*/ 682752 h 6858000"/>
              <a:gd name="connsiteX52" fmla="*/ 6220687 w 6712578"/>
              <a:gd name="connsiteY52" fmla="*/ 669149 h 6858000"/>
              <a:gd name="connsiteX53" fmla="*/ 6212346 w 6712578"/>
              <a:gd name="connsiteY53" fmla="*/ 649984 h 6858000"/>
              <a:gd name="connsiteX54" fmla="*/ 6209764 w 6712578"/>
              <a:gd name="connsiteY54" fmla="*/ 628138 h 6858000"/>
              <a:gd name="connsiteX55" fmla="*/ 6212346 w 6712578"/>
              <a:gd name="connsiteY55" fmla="*/ 605399 h 6858000"/>
              <a:gd name="connsiteX56" fmla="*/ 6220687 w 6712578"/>
              <a:gd name="connsiteY56" fmla="*/ 585737 h 6858000"/>
              <a:gd name="connsiteX57" fmla="*/ 6235681 w 6712578"/>
              <a:gd name="connsiteY57" fmla="*/ 572034 h 6858000"/>
              <a:gd name="connsiteX58" fmla="*/ 6258222 w 6712578"/>
              <a:gd name="connsiteY58" fmla="*/ 566871 h 6858000"/>
              <a:gd name="connsiteX59" fmla="*/ 6282451 w 6712578"/>
              <a:gd name="connsiteY59" fmla="*/ 574318 h 6858000"/>
              <a:gd name="connsiteX60" fmla="*/ 6295955 w 6712578"/>
              <a:gd name="connsiteY60" fmla="*/ 596859 h 6858000"/>
              <a:gd name="connsiteX61" fmla="*/ 6333490 w 6712578"/>
              <a:gd name="connsiteY61" fmla="*/ 596859 h 6858000"/>
              <a:gd name="connsiteX62" fmla="*/ 6325249 w 6712578"/>
              <a:gd name="connsiteY62" fmla="*/ 569850 h 6858000"/>
              <a:gd name="connsiteX63" fmla="*/ 6308169 w 6712578"/>
              <a:gd name="connsiteY63" fmla="*/ 550089 h 6858000"/>
              <a:gd name="connsiteX64" fmla="*/ 6284933 w 6712578"/>
              <a:gd name="connsiteY64" fmla="*/ 537975 h 6858000"/>
              <a:gd name="connsiteX65" fmla="*/ 6258321 w 6712578"/>
              <a:gd name="connsiteY65" fmla="*/ 533804 h 6858000"/>
              <a:gd name="connsiteX66" fmla="*/ 5841066 w 6712578"/>
              <a:gd name="connsiteY66" fmla="*/ 380785 h 6858000"/>
              <a:gd name="connsiteX67" fmla="*/ 5800255 w 6712578"/>
              <a:gd name="connsiteY67" fmla="*/ 390715 h 6858000"/>
              <a:gd name="connsiteX68" fmla="*/ 5800354 w 6712578"/>
              <a:gd name="connsiteY68" fmla="*/ 390715 h 6858000"/>
              <a:gd name="connsiteX69" fmla="*/ 5579612 w 6712578"/>
              <a:gd name="connsiteY69" fmla="*/ 572730 h 6858000"/>
              <a:gd name="connsiteX70" fmla="*/ 5685005 w 6712578"/>
              <a:gd name="connsiteY70" fmla="*/ 848024 h 6858000"/>
              <a:gd name="connsiteX71" fmla="*/ 5726446 w 6712578"/>
              <a:gd name="connsiteY71" fmla="*/ 863674 h 6858000"/>
              <a:gd name="connsiteX72" fmla="*/ 5726840 w 6712578"/>
              <a:gd name="connsiteY72" fmla="*/ 863932 h 6858000"/>
              <a:gd name="connsiteX73" fmla="*/ 5727227 w 6712578"/>
              <a:gd name="connsiteY73" fmla="*/ 863969 h 6858000"/>
              <a:gd name="connsiteX74" fmla="*/ 5727766 w 6712578"/>
              <a:gd name="connsiteY74" fmla="*/ 864172 h 6858000"/>
              <a:gd name="connsiteX75" fmla="*/ 5727334 w 6712578"/>
              <a:gd name="connsiteY75" fmla="*/ 863979 h 6858000"/>
              <a:gd name="connsiteX76" fmla="*/ 5751513 w 6712578"/>
              <a:gd name="connsiteY76" fmla="*/ 866290 h 6858000"/>
              <a:gd name="connsiteX77" fmla="*/ 5781090 w 6712578"/>
              <a:gd name="connsiteY77" fmla="*/ 860597 h 6858000"/>
              <a:gd name="connsiteX78" fmla="*/ 5854969 w 6712578"/>
              <a:gd name="connsiteY78" fmla="*/ 818097 h 6858000"/>
              <a:gd name="connsiteX79" fmla="*/ 5739390 w 6712578"/>
              <a:gd name="connsiteY79" fmla="*/ 732261 h 6858000"/>
              <a:gd name="connsiteX80" fmla="*/ 5689654 w 6712578"/>
              <a:gd name="connsiteY80" fmla="*/ 662968 h 6858000"/>
              <a:gd name="connsiteX81" fmla="*/ 5735338 w 6712578"/>
              <a:gd name="connsiteY81" fmla="*/ 574493 h 6858000"/>
              <a:gd name="connsiteX82" fmla="*/ 5838286 w 6712578"/>
              <a:gd name="connsiteY82" fmla="*/ 421895 h 6858000"/>
              <a:gd name="connsiteX83" fmla="*/ 5841066 w 6712578"/>
              <a:gd name="connsiteY83" fmla="*/ 380785 h 6858000"/>
              <a:gd name="connsiteX84" fmla="*/ 0 w 6712578"/>
              <a:gd name="connsiteY84" fmla="*/ 0 h 6858000"/>
              <a:gd name="connsiteX85" fmla="*/ 6712578 w 6712578"/>
              <a:gd name="connsiteY85" fmla="*/ 0 h 6858000"/>
              <a:gd name="connsiteX86" fmla="*/ 6712578 w 6712578"/>
              <a:gd name="connsiteY86" fmla="*/ 6858000 h 6858000"/>
              <a:gd name="connsiteX87" fmla="*/ 2316896 w 6712578"/>
              <a:gd name="connsiteY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712578" h="6858000">
                <a:moveTo>
                  <a:pt x="5705061" y="849673"/>
                </a:moveTo>
                <a:lnTo>
                  <a:pt x="5726003" y="863383"/>
                </a:lnTo>
                <a:lnTo>
                  <a:pt x="5714982" y="858453"/>
                </a:lnTo>
                <a:close/>
                <a:moveTo>
                  <a:pt x="6090208" y="582063"/>
                </a:moveTo>
                <a:lnTo>
                  <a:pt x="6090704" y="582063"/>
                </a:lnTo>
                <a:lnTo>
                  <a:pt x="6113245" y="647601"/>
                </a:lnTo>
                <a:lnTo>
                  <a:pt x="6066972" y="647601"/>
                </a:lnTo>
                <a:close/>
                <a:moveTo>
                  <a:pt x="6070745" y="538074"/>
                </a:moveTo>
                <a:lnTo>
                  <a:pt x="6003222" y="716614"/>
                </a:lnTo>
                <a:lnTo>
                  <a:pt x="6042743" y="716614"/>
                </a:lnTo>
                <a:lnTo>
                  <a:pt x="6056744" y="676894"/>
                </a:lnTo>
                <a:lnTo>
                  <a:pt x="6123473" y="676894"/>
                </a:lnTo>
                <a:lnTo>
                  <a:pt x="6136978" y="716614"/>
                </a:lnTo>
                <a:lnTo>
                  <a:pt x="6177690" y="716614"/>
                </a:lnTo>
                <a:lnTo>
                  <a:pt x="6110961" y="538074"/>
                </a:lnTo>
                <a:close/>
                <a:moveTo>
                  <a:pt x="5801446" y="538074"/>
                </a:moveTo>
                <a:lnTo>
                  <a:pt x="5801446" y="716514"/>
                </a:lnTo>
                <a:lnTo>
                  <a:pt x="5838187" y="716514"/>
                </a:lnTo>
                <a:lnTo>
                  <a:pt x="5838187" y="591298"/>
                </a:lnTo>
                <a:lnTo>
                  <a:pt x="5838683" y="591298"/>
                </a:lnTo>
                <a:lnTo>
                  <a:pt x="5882474" y="716514"/>
                </a:lnTo>
                <a:lnTo>
                  <a:pt x="5912760" y="716514"/>
                </a:lnTo>
                <a:lnTo>
                  <a:pt x="5956452" y="590007"/>
                </a:lnTo>
                <a:lnTo>
                  <a:pt x="5956948" y="590007"/>
                </a:lnTo>
                <a:lnTo>
                  <a:pt x="5956948" y="716514"/>
                </a:lnTo>
                <a:lnTo>
                  <a:pt x="5993689" y="716514"/>
                </a:lnTo>
                <a:lnTo>
                  <a:pt x="5993689" y="538074"/>
                </a:lnTo>
                <a:lnTo>
                  <a:pt x="5938479" y="538074"/>
                </a:lnTo>
                <a:lnTo>
                  <a:pt x="5898958" y="660808"/>
                </a:lnTo>
                <a:lnTo>
                  <a:pt x="5898461" y="660808"/>
                </a:lnTo>
                <a:lnTo>
                  <a:pt x="5856756" y="538074"/>
                </a:lnTo>
                <a:close/>
                <a:moveTo>
                  <a:pt x="6258321" y="533804"/>
                </a:moveTo>
                <a:cubicBezTo>
                  <a:pt x="6244717" y="533804"/>
                  <a:pt x="6232404" y="536187"/>
                  <a:pt x="6221481" y="541053"/>
                </a:cubicBezTo>
                <a:cubicBezTo>
                  <a:pt x="6210558" y="545819"/>
                  <a:pt x="6201423" y="552472"/>
                  <a:pt x="6193876" y="561012"/>
                </a:cubicBezTo>
                <a:cubicBezTo>
                  <a:pt x="6186329" y="569552"/>
                  <a:pt x="6180570" y="579482"/>
                  <a:pt x="6176598" y="590901"/>
                </a:cubicBezTo>
                <a:cubicBezTo>
                  <a:pt x="6172626" y="602320"/>
                  <a:pt x="6170640" y="615031"/>
                  <a:pt x="6170640" y="628039"/>
                </a:cubicBezTo>
                <a:cubicBezTo>
                  <a:pt x="6170640" y="641047"/>
                  <a:pt x="6172626" y="653161"/>
                  <a:pt x="6176598" y="664382"/>
                </a:cubicBezTo>
                <a:cubicBezTo>
                  <a:pt x="6180669" y="675702"/>
                  <a:pt x="6186329" y="685434"/>
                  <a:pt x="6193876" y="693775"/>
                </a:cubicBezTo>
                <a:cubicBezTo>
                  <a:pt x="6201323" y="702116"/>
                  <a:pt x="6210558" y="708670"/>
                  <a:pt x="6221481" y="713436"/>
                </a:cubicBezTo>
                <a:cubicBezTo>
                  <a:pt x="6232404" y="718202"/>
                  <a:pt x="6244618" y="720585"/>
                  <a:pt x="6258321" y="720585"/>
                </a:cubicBezTo>
                <a:cubicBezTo>
                  <a:pt x="6266960" y="720585"/>
                  <a:pt x="6275500" y="718798"/>
                  <a:pt x="6284039" y="715223"/>
                </a:cubicBezTo>
                <a:lnTo>
                  <a:pt x="6283940" y="715422"/>
                </a:lnTo>
                <a:cubicBezTo>
                  <a:pt x="6292480" y="711847"/>
                  <a:pt x="6300225" y="705591"/>
                  <a:pt x="6307176" y="696555"/>
                </a:cubicBezTo>
                <a:lnTo>
                  <a:pt x="6311148" y="716812"/>
                </a:lnTo>
                <a:lnTo>
                  <a:pt x="6336171" y="716812"/>
                </a:lnTo>
                <a:lnTo>
                  <a:pt x="6336171" y="620293"/>
                </a:lnTo>
                <a:lnTo>
                  <a:pt x="6261201" y="620293"/>
                </a:lnTo>
                <a:lnTo>
                  <a:pt x="6261201" y="649487"/>
                </a:lnTo>
                <a:lnTo>
                  <a:pt x="6300722" y="649487"/>
                </a:lnTo>
                <a:cubicBezTo>
                  <a:pt x="6299530" y="661999"/>
                  <a:pt x="6295359" y="671532"/>
                  <a:pt x="6288309" y="678085"/>
                </a:cubicBezTo>
                <a:cubicBezTo>
                  <a:pt x="6281259" y="684639"/>
                  <a:pt x="6271230" y="687916"/>
                  <a:pt x="6258222" y="687916"/>
                </a:cubicBezTo>
                <a:cubicBezTo>
                  <a:pt x="6249384" y="687916"/>
                  <a:pt x="6241837" y="686129"/>
                  <a:pt x="6235681" y="682752"/>
                </a:cubicBezTo>
                <a:cubicBezTo>
                  <a:pt x="6229524" y="679376"/>
                  <a:pt x="6224559" y="674809"/>
                  <a:pt x="6220687" y="669149"/>
                </a:cubicBezTo>
                <a:cubicBezTo>
                  <a:pt x="6216913" y="663488"/>
                  <a:pt x="6214133" y="657034"/>
                  <a:pt x="6212346" y="649984"/>
                </a:cubicBezTo>
                <a:cubicBezTo>
                  <a:pt x="6210657" y="642934"/>
                  <a:pt x="6209764" y="635983"/>
                  <a:pt x="6209764" y="628138"/>
                </a:cubicBezTo>
                <a:cubicBezTo>
                  <a:pt x="6209764" y="620293"/>
                  <a:pt x="6210558" y="612747"/>
                  <a:pt x="6212346" y="605399"/>
                </a:cubicBezTo>
                <a:cubicBezTo>
                  <a:pt x="6214034" y="598050"/>
                  <a:pt x="6216814" y="591497"/>
                  <a:pt x="6220687" y="585737"/>
                </a:cubicBezTo>
                <a:cubicBezTo>
                  <a:pt x="6224559" y="580077"/>
                  <a:pt x="6229524" y="575410"/>
                  <a:pt x="6235681" y="572034"/>
                </a:cubicBezTo>
                <a:cubicBezTo>
                  <a:pt x="6241837" y="568559"/>
                  <a:pt x="6249384" y="566871"/>
                  <a:pt x="6258222" y="566871"/>
                </a:cubicBezTo>
                <a:cubicBezTo>
                  <a:pt x="6267655" y="566871"/>
                  <a:pt x="6275798" y="569353"/>
                  <a:pt x="6282451" y="574318"/>
                </a:cubicBezTo>
                <a:cubicBezTo>
                  <a:pt x="6289104" y="579382"/>
                  <a:pt x="6293671" y="586830"/>
                  <a:pt x="6295955" y="596859"/>
                </a:cubicBezTo>
                <a:lnTo>
                  <a:pt x="6333490" y="596859"/>
                </a:lnTo>
                <a:cubicBezTo>
                  <a:pt x="6332497" y="586730"/>
                  <a:pt x="6329717" y="577694"/>
                  <a:pt x="6325249" y="569850"/>
                </a:cubicBezTo>
                <a:cubicBezTo>
                  <a:pt x="6320780" y="562005"/>
                  <a:pt x="6315120" y="555451"/>
                  <a:pt x="6308169" y="550089"/>
                </a:cubicBezTo>
                <a:cubicBezTo>
                  <a:pt x="6301317" y="544727"/>
                  <a:pt x="6293473" y="540755"/>
                  <a:pt x="6284933" y="537975"/>
                </a:cubicBezTo>
                <a:cubicBezTo>
                  <a:pt x="6276393" y="535194"/>
                  <a:pt x="6267457" y="533804"/>
                  <a:pt x="6258321" y="533804"/>
                </a:cubicBezTo>
                <a:close/>
                <a:moveTo>
                  <a:pt x="5841066" y="380785"/>
                </a:moveTo>
                <a:cubicBezTo>
                  <a:pt x="5829349" y="380785"/>
                  <a:pt x="5811575" y="387537"/>
                  <a:pt x="5800255" y="390715"/>
                </a:cubicBezTo>
                <a:lnTo>
                  <a:pt x="5800354" y="390715"/>
                </a:lnTo>
                <a:cubicBezTo>
                  <a:pt x="5776125" y="397666"/>
                  <a:pt x="5632241" y="446124"/>
                  <a:pt x="5579612" y="572730"/>
                </a:cubicBezTo>
                <a:cubicBezTo>
                  <a:pt x="5539731" y="668739"/>
                  <a:pt x="5591005" y="798200"/>
                  <a:pt x="5685005" y="848024"/>
                </a:cubicBezTo>
                <a:lnTo>
                  <a:pt x="5726446" y="863674"/>
                </a:lnTo>
                <a:lnTo>
                  <a:pt x="5726840" y="863932"/>
                </a:lnTo>
                <a:lnTo>
                  <a:pt x="5727227" y="863969"/>
                </a:lnTo>
                <a:lnTo>
                  <a:pt x="5727766" y="864172"/>
                </a:lnTo>
                <a:lnTo>
                  <a:pt x="5727334" y="863979"/>
                </a:lnTo>
                <a:lnTo>
                  <a:pt x="5751513" y="866290"/>
                </a:lnTo>
                <a:cubicBezTo>
                  <a:pt x="5760537" y="865809"/>
                  <a:pt x="5770378" y="863986"/>
                  <a:pt x="5781090" y="860597"/>
                </a:cubicBezTo>
                <a:cubicBezTo>
                  <a:pt x="5827066" y="846099"/>
                  <a:pt x="5854969" y="818097"/>
                  <a:pt x="5854969" y="818097"/>
                </a:cubicBezTo>
                <a:cubicBezTo>
                  <a:pt x="5854969" y="818097"/>
                  <a:pt x="5794645" y="792012"/>
                  <a:pt x="5739390" y="732261"/>
                </a:cubicBezTo>
                <a:lnTo>
                  <a:pt x="5689654" y="662968"/>
                </a:lnTo>
                <a:lnTo>
                  <a:pt x="5735338" y="574493"/>
                </a:lnTo>
                <a:cubicBezTo>
                  <a:pt x="5774660" y="509626"/>
                  <a:pt x="5819817" y="449947"/>
                  <a:pt x="5838286" y="421895"/>
                </a:cubicBezTo>
                <a:cubicBezTo>
                  <a:pt x="5859635" y="389523"/>
                  <a:pt x="5854373" y="380785"/>
                  <a:pt x="5841066" y="380785"/>
                </a:cubicBezTo>
                <a:close/>
                <a:moveTo>
                  <a:pt x="0" y="0"/>
                </a:moveTo>
                <a:lnTo>
                  <a:pt x="6712578" y="0"/>
                </a:lnTo>
                <a:lnTo>
                  <a:pt x="6712578" y="6858000"/>
                </a:lnTo>
                <a:lnTo>
                  <a:pt x="2316896" y="6858000"/>
                </a:lnTo>
                <a:close/>
              </a:path>
            </a:pathLst>
          </a:custGeom>
          <a:solidFill>
            <a:schemeClr val="bg1">
              <a:lumMod val="95000"/>
            </a:schemeClr>
          </a:solidFill>
        </p:spPr>
        <p:txBody>
          <a:bodyPr wrap="square">
            <a:noAutofit/>
          </a:bodyPr>
          <a:lstStyle/>
          <a:p>
            <a:endParaRPr lang="en-GB"/>
          </a:p>
        </p:txBody>
      </p:sp>
      <p:sp>
        <p:nvSpPr>
          <p:cNvPr id="3" name="Slide Number Placeholder 2">
            <a:extLst>
              <a:ext uri="{FF2B5EF4-FFF2-40B4-BE49-F238E27FC236}">
                <a16:creationId xmlns:a16="http://schemas.microsoft.com/office/drawing/2014/main" id="{21D5DAF1-2A67-0B54-C849-099703AB9571}"/>
              </a:ext>
            </a:extLst>
          </p:cNvPr>
          <p:cNvSpPr>
            <a:spLocks noGrp="1"/>
          </p:cNvSpPr>
          <p:nvPr>
            <p:ph type="sldNum" sz="quarter" idx="10"/>
          </p:nvPr>
        </p:nvSpPr>
        <p:spPr/>
        <p:txBody>
          <a:bodyPr/>
          <a:lstStyle/>
          <a:p>
            <a:fld id="{08F64A33-8291-4D33-9825-B38E89644A52}" type="slidenum">
              <a:rPr lang="en-GB" smtClean="0"/>
              <a:pPr/>
              <a:t>‹#›</a:t>
            </a:fld>
            <a:endParaRPr lang="en-GB"/>
          </a:p>
        </p:txBody>
      </p:sp>
      <p:pic>
        <p:nvPicPr>
          <p:cNvPr id="8" name="Graphic 7">
            <a:extLst>
              <a:ext uri="{FF2B5EF4-FFF2-40B4-BE49-F238E27FC236}">
                <a16:creationId xmlns:a16="http://schemas.microsoft.com/office/drawing/2014/main" id="{585F8AA3-1EEE-B511-42C0-C32A976341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1475" y="1031960"/>
            <a:ext cx="885276" cy="749080"/>
          </a:xfrm>
          <a:prstGeom prst="rect">
            <a:avLst/>
          </a:prstGeom>
        </p:spPr>
      </p:pic>
      <p:sp>
        <p:nvSpPr>
          <p:cNvPr id="10" name="Text Placeholder 9">
            <a:extLst>
              <a:ext uri="{FF2B5EF4-FFF2-40B4-BE49-F238E27FC236}">
                <a16:creationId xmlns:a16="http://schemas.microsoft.com/office/drawing/2014/main" id="{74CB6039-C798-3854-BC13-32CA35B7D2B4}"/>
              </a:ext>
            </a:extLst>
          </p:cNvPr>
          <p:cNvSpPr>
            <a:spLocks noGrp="1"/>
          </p:cNvSpPr>
          <p:nvPr>
            <p:ph type="body" sz="quarter" idx="12"/>
          </p:nvPr>
        </p:nvSpPr>
        <p:spPr>
          <a:xfrm>
            <a:off x="371475" y="2260600"/>
            <a:ext cx="5349875" cy="4048125"/>
          </a:xfrm>
        </p:spPr>
        <p:txBody>
          <a:bodyPr>
            <a:normAutofit/>
          </a:bodyPr>
          <a:lstStyle>
            <a:lvl1pPr>
              <a:defRPr sz="24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7413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and Stats">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6E8006A-4694-4358-2786-6814C7964FCA}"/>
              </a:ext>
            </a:extLst>
          </p:cNvPr>
          <p:cNvSpPr/>
          <p:nvPr userDrawn="1"/>
        </p:nvSpPr>
        <p:spPr>
          <a:xfrm>
            <a:off x="8578084" y="0"/>
            <a:ext cx="3613916" cy="6858000"/>
          </a:xfrm>
          <a:custGeom>
            <a:avLst/>
            <a:gdLst>
              <a:gd name="connsiteX0" fmla="*/ 2564343 w 3613916"/>
              <a:gd name="connsiteY0" fmla="*/ 0 h 6858000"/>
              <a:gd name="connsiteX1" fmla="*/ 3613916 w 3613916"/>
              <a:gd name="connsiteY1" fmla="*/ 0 h 6858000"/>
              <a:gd name="connsiteX2" fmla="*/ 3613916 w 3613916"/>
              <a:gd name="connsiteY2" fmla="*/ 3356818 h 6858000"/>
              <a:gd name="connsiteX3" fmla="*/ 3167717 w 3613916"/>
              <a:gd name="connsiteY3" fmla="*/ 4655712 h 6858000"/>
              <a:gd name="connsiteX4" fmla="*/ 3613916 w 3613916"/>
              <a:gd name="connsiteY4" fmla="*/ 4655712 h 6858000"/>
              <a:gd name="connsiteX5" fmla="*/ 3613916 w 3613916"/>
              <a:gd name="connsiteY5" fmla="*/ 6427426 h 6858000"/>
              <a:gd name="connsiteX6" fmla="*/ 2546593 w 3613916"/>
              <a:gd name="connsiteY6" fmla="*/ 6427426 h 6858000"/>
              <a:gd name="connsiteX7" fmla="*/ 2400425 w 3613916"/>
              <a:gd name="connsiteY7" fmla="*/ 6858000 h 6858000"/>
              <a:gd name="connsiteX8" fmla="*/ 0 w 361391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916" h="6858000">
                <a:moveTo>
                  <a:pt x="2564343" y="0"/>
                </a:moveTo>
                <a:lnTo>
                  <a:pt x="3613916" y="0"/>
                </a:lnTo>
                <a:lnTo>
                  <a:pt x="3613916" y="3356818"/>
                </a:lnTo>
                <a:lnTo>
                  <a:pt x="3167717" y="4655712"/>
                </a:lnTo>
                <a:lnTo>
                  <a:pt x="3613916" y="4655712"/>
                </a:lnTo>
                <a:lnTo>
                  <a:pt x="3613916" y="6427426"/>
                </a:lnTo>
                <a:lnTo>
                  <a:pt x="2546593" y="6427426"/>
                </a:lnTo>
                <a:lnTo>
                  <a:pt x="2400425" y="6858000"/>
                </a:lnTo>
                <a:lnTo>
                  <a:pt x="0" y="6858000"/>
                </a:lnTo>
                <a:close/>
              </a:path>
            </a:pathLst>
          </a:custGeom>
          <a:gradFill>
            <a:gsLst>
              <a:gs pos="56000">
                <a:schemeClr val="accent6">
                  <a:alpha val="38000"/>
                </a:schemeClr>
              </a:gs>
              <a:gs pos="100000">
                <a:schemeClr val="accent6">
                  <a:alpha val="29000"/>
                </a:schemeClr>
              </a:gs>
              <a:gs pos="0">
                <a:schemeClr val="accent6">
                  <a:alpha val="24000"/>
                </a:schemeClr>
              </a:gs>
            </a:gsLst>
            <a:lin ang="0" scaled="1"/>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31" name="Freeform: Shape 30">
            <a:extLst>
              <a:ext uri="{FF2B5EF4-FFF2-40B4-BE49-F238E27FC236}">
                <a16:creationId xmlns:a16="http://schemas.microsoft.com/office/drawing/2014/main" id="{F68ED40E-B2CB-CD04-380F-3D656ACE7157}"/>
              </a:ext>
            </a:extLst>
          </p:cNvPr>
          <p:cNvSpPr/>
          <p:nvPr userDrawn="1"/>
        </p:nvSpPr>
        <p:spPr>
          <a:xfrm>
            <a:off x="9590190" y="0"/>
            <a:ext cx="2601810" cy="6858000"/>
          </a:xfrm>
          <a:custGeom>
            <a:avLst/>
            <a:gdLst>
              <a:gd name="connsiteX0" fmla="*/ 0 w 2601810"/>
              <a:gd name="connsiteY0" fmla="*/ 0 h 6858000"/>
              <a:gd name="connsiteX1" fmla="*/ 2601810 w 2601810"/>
              <a:gd name="connsiteY1" fmla="*/ 0 h 6858000"/>
              <a:gd name="connsiteX2" fmla="*/ 2601810 w 2601810"/>
              <a:gd name="connsiteY2" fmla="*/ 4305765 h 6858000"/>
              <a:gd name="connsiteX3" fmla="*/ 1894855 w 2601810"/>
              <a:gd name="connsiteY3" fmla="*/ 2281848 h 6858000"/>
              <a:gd name="connsiteX4" fmla="*/ 1869404 w 2601810"/>
              <a:gd name="connsiteY4" fmla="*/ 2281848 h 6858000"/>
              <a:gd name="connsiteX5" fmla="*/ 1869404 w 2601810"/>
              <a:gd name="connsiteY5" fmla="*/ 6858000 h 6858000"/>
              <a:gd name="connsiteX6" fmla="*/ 0 w 26018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810" h="6858000">
                <a:moveTo>
                  <a:pt x="0" y="0"/>
                </a:moveTo>
                <a:lnTo>
                  <a:pt x="2601810" y="0"/>
                </a:lnTo>
                <a:lnTo>
                  <a:pt x="2601810" y="4305765"/>
                </a:lnTo>
                <a:lnTo>
                  <a:pt x="1894855" y="2281848"/>
                </a:lnTo>
                <a:lnTo>
                  <a:pt x="1869404" y="2281848"/>
                </a:lnTo>
                <a:lnTo>
                  <a:pt x="1869404" y="6858000"/>
                </a:lnTo>
                <a:lnTo>
                  <a:pt x="0" y="6858000"/>
                </a:lnTo>
                <a:close/>
              </a:path>
            </a:pathLst>
          </a:custGeom>
          <a:gradFill flip="none" rotWithShape="1">
            <a:gsLst>
              <a:gs pos="75000">
                <a:schemeClr val="tx1">
                  <a:alpha val="3000"/>
                </a:schemeClr>
              </a:gs>
              <a:gs pos="0">
                <a:schemeClr val="tx1">
                  <a:alpha val="10000"/>
                </a:schemeClr>
              </a:gs>
              <a:gs pos="100000">
                <a:schemeClr val="tx1">
                  <a:alpha val="12000"/>
                </a:schemeClr>
              </a:gs>
            </a:gsLst>
            <a:lin ang="16200000" scaled="1"/>
            <a:tileRect/>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23" name="Footer Placeholder 4">
            <a:extLst>
              <a:ext uri="{FF2B5EF4-FFF2-40B4-BE49-F238E27FC236}">
                <a16:creationId xmlns:a16="http://schemas.microsoft.com/office/drawing/2014/main" id="{B3C4F19C-5FA1-8C43-6D0B-4AF7E43E08AB}"/>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
        <p:nvSpPr>
          <p:cNvPr id="24" name="Slide Number Placeholder 2">
            <a:extLst>
              <a:ext uri="{FF2B5EF4-FFF2-40B4-BE49-F238E27FC236}">
                <a16:creationId xmlns:a16="http://schemas.microsoft.com/office/drawing/2014/main" id="{D7A12BB9-7D45-CB9E-1C54-0855B517EE46}"/>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
        <p:nvSpPr>
          <p:cNvPr id="4" name="Content Placeholder 2">
            <a:extLst>
              <a:ext uri="{FF2B5EF4-FFF2-40B4-BE49-F238E27FC236}">
                <a16:creationId xmlns:a16="http://schemas.microsoft.com/office/drawing/2014/main" id="{3B63A568-BAA9-D6A4-6F80-1429E908B5DD}"/>
              </a:ext>
            </a:extLst>
          </p:cNvPr>
          <p:cNvSpPr>
            <a:spLocks noGrp="1"/>
          </p:cNvSpPr>
          <p:nvPr>
            <p:ph idx="1"/>
          </p:nvPr>
        </p:nvSpPr>
        <p:spPr>
          <a:xfrm>
            <a:off x="383749"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14">
            <a:extLst>
              <a:ext uri="{FF2B5EF4-FFF2-40B4-BE49-F238E27FC236}">
                <a16:creationId xmlns:a16="http://schemas.microsoft.com/office/drawing/2014/main" id="{7D1F7B1B-FEAF-FFF0-11CB-B5605F4DE08A}"/>
              </a:ext>
            </a:extLst>
          </p:cNvPr>
          <p:cNvSpPr>
            <a:spLocks noGrp="1"/>
          </p:cNvSpPr>
          <p:nvPr>
            <p:ph type="body" sz="quarter" idx="14"/>
          </p:nvPr>
        </p:nvSpPr>
        <p:spPr>
          <a:xfrm>
            <a:off x="6465452" y="1651208"/>
            <a:ext cx="1806645" cy="642146"/>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6" name="Text Placeholder 14">
            <a:extLst>
              <a:ext uri="{FF2B5EF4-FFF2-40B4-BE49-F238E27FC236}">
                <a16:creationId xmlns:a16="http://schemas.microsoft.com/office/drawing/2014/main" id="{772EC6EE-53EE-5554-FC97-AC4D1EAB1D06}"/>
              </a:ext>
            </a:extLst>
          </p:cNvPr>
          <p:cNvSpPr>
            <a:spLocks noGrp="1"/>
          </p:cNvSpPr>
          <p:nvPr>
            <p:ph type="body" sz="quarter" idx="15"/>
          </p:nvPr>
        </p:nvSpPr>
        <p:spPr>
          <a:xfrm>
            <a:off x="6465452" y="2809562"/>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9" name="Text Placeholder 14">
            <a:extLst>
              <a:ext uri="{FF2B5EF4-FFF2-40B4-BE49-F238E27FC236}">
                <a16:creationId xmlns:a16="http://schemas.microsoft.com/office/drawing/2014/main" id="{6642378B-35BF-2C47-AC3F-C04EA7A4FF86}"/>
              </a:ext>
            </a:extLst>
          </p:cNvPr>
          <p:cNvSpPr>
            <a:spLocks noGrp="1"/>
          </p:cNvSpPr>
          <p:nvPr>
            <p:ph type="body" sz="quarter" idx="16"/>
          </p:nvPr>
        </p:nvSpPr>
        <p:spPr>
          <a:xfrm>
            <a:off x="8622067" y="1651208"/>
            <a:ext cx="1806645" cy="642146"/>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11" name="Text Placeholder 14">
            <a:extLst>
              <a:ext uri="{FF2B5EF4-FFF2-40B4-BE49-F238E27FC236}">
                <a16:creationId xmlns:a16="http://schemas.microsoft.com/office/drawing/2014/main" id="{F4729CC3-2CBD-7BE7-5D59-C88C7A0BE3F2}"/>
              </a:ext>
            </a:extLst>
          </p:cNvPr>
          <p:cNvSpPr>
            <a:spLocks noGrp="1"/>
          </p:cNvSpPr>
          <p:nvPr>
            <p:ph type="body" sz="quarter" idx="17"/>
          </p:nvPr>
        </p:nvSpPr>
        <p:spPr>
          <a:xfrm>
            <a:off x="8622067" y="2809562"/>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15" name="Text Placeholder 14">
            <a:extLst>
              <a:ext uri="{FF2B5EF4-FFF2-40B4-BE49-F238E27FC236}">
                <a16:creationId xmlns:a16="http://schemas.microsoft.com/office/drawing/2014/main" id="{CFE586BF-981E-5AB6-59EA-9985B43F3A33}"/>
              </a:ext>
            </a:extLst>
          </p:cNvPr>
          <p:cNvSpPr>
            <a:spLocks noGrp="1"/>
          </p:cNvSpPr>
          <p:nvPr>
            <p:ph type="body" sz="quarter" idx="19"/>
          </p:nvPr>
        </p:nvSpPr>
        <p:spPr>
          <a:xfrm>
            <a:off x="6465452" y="3971895"/>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18" name="Text Placeholder 14">
            <a:extLst>
              <a:ext uri="{FF2B5EF4-FFF2-40B4-BE49-F238E27FC236}">
                <a16:creationId xmlns:a16="http://schemas.microsoft.com/office/drawing/2014/main" id="{88BECBBF-0C5F-2271-5DFF-B2D4E031EB25}"/>
              </a:ext>
            </a:extLst>
          </p:cNvPr>
          <p:cNvSpPr>
            <a:spLocks noGrp="1"/>
          </p:cNvSpPr>
          <p:nvPr>
            <p:ph type="body" sz="quarter" idx="21"/>
          </p:nvPr>
        </p:nvSpPr>
        <p:spPr>
          <a:xfrm>
            <a:off x="8622067" y="3971895"/>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26" name="Text Placeholder 14">
            <a:extLst>
              <a:ext uri="{FF2B5EF4-FFF2-40B4-BE49-F238E27FC236}">
                <a16:creationId xmlns:a16="http://schemas.microsoft.com/office/drawing/2014/main" id="{AD582B87-BE26-FD49-C052-A636817B058F}"/>
              </a:ext>
            </a:extLst>
          </p:cNvPr>
          <p:cNvSpPr>
            <a:spLocks noGrp="1"/>
          </p:cNvSpPr>
          <p:nvPr>
            <p:ph type="body" sz="quarter" idx="24"/>
          </p:nvPr>
        </p:nvSpPr>
        <p:spPr>
          <a:xfrm>
            <a:off x="6465452" y="5134229"/>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28" name="Text Placeholder 14">
            <a:extLst>
              <a:ext uri="{FF2B5EF4-FFF2-40B4-BE49-F238E27FC236}">
                <a16:creationId xmlns:a16="http://schemas.microsoft.com/office/drawing/2014/main" id="{B092EE15-2EBF-5913-62F1-887E3964C6E2}"/>
              </a:ext>
            </a:extLst>
          </p:cNvPr>
          <p:cNvSpPr>
            <a:spLocks noGrp="1"/>
          </p:cNvSpPr>
          <p:nvPr>
            <p:ph type="body" sz="quarter" idx="25"/>
          </p:nvPr>
        </p:nvSpPr>
        <p:spPr>
          <a:xfrm>
            <a:off x="8622067" y="5134229"/>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Tree>
    <p:extLst>
      <p:ext uri="{BB962C8B-B14F-4D97-AF65-F5344CB8AC3E}">
        <p14:creationId xmlns:p14="http://schemas.microsoft.com/office/powerpoint/2010/main" val="16444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Stats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03B0853-293B-342A-8C63-B54B2EA493EA}"/>
              </a:ext>
            </a:extLst>
          </p:cNvPr>
          <p:cNvSpPr>
            <a:spLocks noGrp="1"/>
          </p:cNvSpPr>
          <p:nvPr>
            <p:ph type="pic" sz="quarter" idx="11"/>
          </p:nvPr>
        </p:nvSpPr>
        <p:spPr>
          <a:xfrm>
            <a:off x="4668592" y="1"/>
            <a:ext cx="7523408" cy="6858000"/>
          </a:xfrm>
          <a:custGeom>
            <a:avLst/>
            <a:gdLst>
              <a:gd name="connsiteX0" fmla="*/ 6515891 w 7523408"/>
              <a:gd name="connsiteY0" fmla="*/ 849672 h 6858000"/>
              <a:gd name="connsiteX1" fmla="*/ 6536833 w 7523408"/>
              <a:gd name="connsiteY1" fmla="*/ 863382 h 6858000"/>
              <a:gd name="connsiteX2" fmla="*/ 6525812 w 7523408"/>
              <a:gd name="connsiteY2" fmla="*/ 858452 h 6858000"/>
              <a:gd name="connsiteX3" fmla="*/ 6901038 w 7523408"/>
              <a:gd name="connsiteY3" fmla="*/ 582062 h 6858000"/>
              <a:gd name="connsiteX4" fmla="*/ 6901534 w 7523408"/>
              <a:gd name="connsiteY4" fmla="*/ 582062 h 6858000"/>
              <a:gd name="connsiteX5" fmla="*/ 6924075 w 7523408"/>
              <a:gd name="connsiteY5" fmla="*/ 647600 h 6858000"/>
              <a:gd name="connsiteX6" fmla="*/ 6877802 w 7523408"/>
              <a:gd name="connsiteY6" fmla="*/ 647600 h 6858000"/>
              <a:gd name="connsiteX7" fmla="*/ 6881575 w 7523408"/>
              <a:gd name="connsiteY7" fmla="*/ 538073 h 6858000"/>
              <a:gd name="connsiteX8" fmla="*/ 6814052 w 7523408"/>
              <a:gd name="connsiteY8" fmla="*/ 716613 h 6858000"/>
              <a:gd name="connsiteX9" fmla="*/ 6853573 w 7523408"/>
              <a:gd name="connsiteY9" fmla="*/ 716613 h 6858000"/>
              <a:gd name="connsiteX10" fmla="*/ 6867574 w 7523408"/>
              <a:gd name="connsiteY10" fmla="*/ 676893 h 6858000"/>
              <a:gd name="connsiteX11" fmla="*/ 6934303 w 7523408"/>
              <a:gd name="connsiteY11" fmla="*/ 676893 h 6858000"/>
              <a:gd name="connsiteX12" fmla="*/ 6947808 w 7523408"/>
              <a:gd name="connsiteY12" fmla="*/ 716613 h 6858000"/>
              <a:gd name="connsiteX13" fmla="*/ 6988520 w 7523408"/>
              <a:gd name="connsiteY13" fmla="*/ 716613 h 6858000"/>
              <a:gd name="connsiteX14" fmla="*/ 6921791 w 7523408"/>
              <a:gd name="connsiteY14" fmla="*/ 538073 h 6858000"/>
              <a:gd name="connsiteX15" fmla="*/ 6612276 w 7523408"/>
              <a:gd name="connsiteY15" fmla="*/ 538073 h 6858000"/>
              <a:gd name="connsiteX16" fmla="*/ 6612276 w 7523408"/>
              <a:gd name="connsiteY16" fmla="*/ 716513 h 6858000"/>
              <a:gd name="connsiteX17" fmla="*/ 6649017 w 7523408"/>
              <a:gd name="connsiteY17" fmla="*/ 716513 h 6858000"/>
              <a:gd name="connsiteX18" fmla="*/ 6649017 w 7523408"/>
              <a:gd name="connsiteY18" fmla="*/ 591297 h 6858000"/>
              <a:gd name="connsiteX19" fmla="*/ 6649513 w 7523408"/>
              <a:gd name="connsiteY19" fmla="*/ 591297 h 6858000"/>
              <a:gd name="connsiteX20" fmla="*/ 6693304 w 7523408"/>
              <a:gd name="connsiteY20" fmla="*/ 716513 h 6858000"/>
              <a:gd name="connsiteX21" fmla="*/ 6723590 w 7523408"/>
              <a:gd name="connsiteY21" fmla="*/ 716513 h 6858000"/>
              <a:gd name="connsiteX22" fmla="*/ 6767282 w 7523408"/>
              <a:gd name="connsiteY22" fmla="*/ 590006 h 6858000"/>
              <a:gd name="connsiteX23" fmla="*/ 6767778 w 7523408"/>
              <a:gd name="connsiteY23" fmla="*/ 590006 h 6858000"/>
              <a:gd name="connsiteX24" fmla="*/ 6767778 w 7523408"/>
              <a:gd name="connsiteY24" fmla="*/ 716513 h 6858000"/>
              <a:gd name="connsiteX25" fmla="*/ 6804519 w 7523408"/>
              <a:gd name="connsiteY25" fmla="*/ 716513 h 6858000"/>
              <a:gd name="connsiteX26" fmla="*/ 6804519 w 7523408"/>
              <a:gd name="connsiteY26" fmla="*/ 538073 h 6858000"/>
              <a:gd name="connsiteX27" fmla="*/ 6749309 w 7523408"/>
              <a:gd name="connsiteY27" fmla="*/ 538073 h 6858000"/>
              <a:gd name="connsiteX28" fmla="*/ 6709788 w 7523408"/>
              <a:gd name="connsiteY28" fmla="*/ 660807 h 6858000"/>
              <a:gd name="connsiteX29" fmla="*/ 6709291 w 7523408"/>
              <a:gd name="connsiteY29" fmla="*/ 660807 h 6858000"/>
              <a:gd name="connsiteX30" fmla="*/ 6667586 w 7523408"/>
              <a:gd name="connsiteY30" fmla="*/ 538073 h 6858000"/>
              <a:gd name="connsiteX31" fmla="*/ 7069151 w 7523408"/>
              <a:gd name="connsiteY31" fmla="*/ 533803 h 6858000"/>
              <a:gd name="connsiteX32" fmla="*/ 7032311 w 7523408"/>
              <a:gd name="connsiteY32" fmla="*/ 541052 h 6858000"/>
              <a:gd name="connsiteX33" fmla="*/ 7004706 w 7523408"/>
              <a:gd name="connsiteY33" fmla="*/ 561011 h 6858000"/>
              <a:gd name="connsiteX34" fmla="*/ 6987428 w 7523408"/>
              <a:gd name="connsiteY34" fmla="*/ 590900 h 6858000"/>
              <a:gd name="connsiteX35" fmla="*/ 6981470 w 7523408"/>
              <a:gd name="connsiteY35" fmla="*/ 628038 h 6858000"/>
              <a:gd name="connsiteX36" fmla="*/ 6987428 w 7523408"/>
              <a:gd name="connsiteY36" fmla="*/ 664381 h 6858000"/>
              <a:gd name="connsiteX37" fmla="*/ 7004706 w 7523408"/>
              <a:gd name="connsiteY37" fmla="*/ 693774 h 6858000"/>
              <a:gd name="connsiteX38" fmla="*/ 7032311 w 7523408"/>
              <a:gd name="connsiteY38" fmla="*/ 713435 h 6858000"/>
              <a:gd name="connsiteX39" fmla="*/ 7069151 w 7523408"/>
              <a:gd name="connsiteY39" fmla="*/ 720584 h 6858000"/>
              <a:gd name="connsiteX40" fmla="*/ 7094869 w 7523408"/>
              <a:gd name="connsiteY40" fmla="*/ 715222 h 6858000"/>
              <a:gd name="connsiteX41" fmla="*/ 7094770 w 7523408"/>
              <a:gd name="connsiteY41" fmla="*/ 715421 h 6858000"/>
              <a:gd name="connsiteX42" fmla="*/ 7118006 w 7523408"/>
              <a:gd name="connsiteY42" fmla="*/ 696554 h 6858000"/>
              <a:gd name="connsiteX43" fmla="*/ 7121978 w 7523408"/>
              <a:gd name="connsiteY43" fmla="*/ 716811 h 6858000"/>
              <a:gd name="connsiteX44" fmla="*/ 7147001 w 7523408"/>
              <a:gd name="connsiteY44" fmla="*/ 716811 h 6858000"/>
              <a:gd name="connsiteX45" fmla="*/ 7147001 w 7523408"/>
              <a:gd name="connsiteY45" fmla="*/ 620292 h 6858000"/>
              <a:gd name="connsiteX46" fmla="*/ 7072031 w 7523408"/>
              <a:gd name="connsiteY46" fmla="*/ 620292 h 6858000"/>
              <a:gd name="connsiteX47" fmla="*/ 7072031 w 7523408"/>
              <a:gd name="connsiteY47" fmla="*/ 649486 h 6858000"/>
              <a:gd name="connsiteX48" fmla="*/ 7111552 w 7523408"/>
              <a:gd name="connsiteY48" fmla="*/ 649486 h 6858000"/>
              <a:gd name="connsiteX49" fmla="*/ 7099139 w 7523408"/>
              <a:gd name="connsiteY49" fmla="*/ 678084 h 6858000"/>
              <a:gd name="connsiteX50" fmla="*/ 7069052 w 7523408"/>
              <a:gd name="connsiteY50" fmla="*/ 687915 h 6858000"/>
              <a:gd name="connsiteX51" fmla="*/ 7046511 w 7523408"/>
              <a:gd name="connsiteY51" fmla="*/ 682751 h 6858000"/>
              <a:gd name="connsiteX52" fmla="*/ 7031517 w 7523408"/>
              <a:gd name="connsiteY52" fmla="*/ 669148 h 6858000"/>
              <a:gd name="connsiteX53" fmla="*/ 7023176 w 7523408"/>
              <a:gd name="connsiteY53" fmla="*/ 649983 h 6858000"/>
              <a:gd name="connsiteX54" fmla="*/ 7020594 w 7523408"/>
              <a:gd name="connsiteY54" fmla="*/ 628137 h 6858000"/>
              <a:gd name="connsiteX55" fmla="*/ 7023176 w 7523408"/>
              <a:gd name="connsiteY55" fmla="*/ 605398 h 6858000"/>
              <a:gd name="connsiteX56" fmla="*/ 7031517 w 7523408"/>
              <a:gd name="connsiteY56" fmla="*/ 585736 h 6858000"/>
              <a:gd name="connsiteX57" fmla="*/ 7046511 w 7523408"/>
              <a:gd name="connsiteY57" fmla="*/ 572033 h 6858000"/>
              <a:gd name="connsiteX58" fmla="*/ 7069052 w 7523408"/>
              <a:gd name="connsiteY58" fmla="*/ 566870 h 6858000"/>
              <a:gd name="connsiteX59" fmla="*/ 7093281 w 7523408"/>
              <a:gd name="connsiteY59" fmla="*/ 574317 h 6858000"/>
              <a:gd name="connsiteX60" fmla="*/ 7106785 w 7523408"/>
              <a:gd name="connsiteY60" fmla="*/ 596858 h 6858000"/>
              <a:gd name="connsiteX61" fmla="*/ 7144320 w 7523408"/>
              <a:gd name="connsiteY61" fmla="*/ 596858 h 6858000"/>
              <a:gd name="connsiteX62" fmla="*/ 7136079 w 7523408"/>
              <a:gd name="connsiteY62" fmla="*/ 569849 h 6858000"/>
              <a:gd name="connsiteX63" fmla="*/ 7118999 w 7523408"/>
              <a:gd name="connsiteY63" fmla="*/ 550088 h 6858000"/>
              <a:gd name="connsiteX64" fmla="*/ 7095763 w 7523408"/>
              <a:gd name="connsiteY64" fmla="*/ 537974 h 6858000"/>
              <a:gd name="connsiteX65" fmla="*/ 7069151 w 7523408"/>
              <a:gd name="connsiteY65" fmla="*/ 533803 h 6858000"/>
              <a:gd name="connsiteX66" fmla="*/ 6651896 w 7523408"/>
              <a:gd name="connsiteY66" fmla="*/ 380784 h 6858000"/>
              <a:gd name="connsiteX67" fmla="*/ 6611085 w 7523408"/>
              <a:gd name="connsiteY67" fmla="*/ 390714 h 6858000"/>
              <a:gd name="connsiteX68" fmla="*/ 6611184 w 7523408"/>
              <a:gd name="connsiteY68" fmla="*/ 390714 h 6858000"/>
              <a:gd name="connsiteX69" fmla="*/ 6390442 w 7523408"/>
              <a:gd name="connsiteY69" fmla="*/ 572729 h 6858000"/>
              <a:gd name="connsiteX70" fmla="*/ 6495835 w 7523408"/>
              <a:gd name="connsiteY70" fmla="*/ 848023 h 6858000"/>
              <a:gd name="connsiteX71" fmla="*/ 6537276 w 7523408"/>
              <a:gd name="connsiteY71" fmla="*/ 863673 h 6858000"/>
              <a:gd name="connsiteX72" fmla="*/ 6537670 w 7523408"/>
              <a:gd name="connsiteY72" fmla="*/ 863931 h 6858000"/>
              <a:gd name="connsiteX73" fmla="*/ 6538057 w 7523408"/>
              <a:gd name="connsiteY73" fmla="*/ 863968 h 6858000"/>
              <a:gd name="connsiteX74" fmla="*/ 6538596 w 7523408"/>
              <a:gd name="connsiteY74" fmla="*/ 864171 h 6858000"/>
              <a:gd name="connsiteX75" fmla="*/ 6538164 w 7523408"/>
              <a:gd name="connsiteY75" fmla="*/ 863978 h 6858000"/>
              <a:gd name="connsiteX76" fmla="*/ 6562343 w 7523408"/>
              <a:gd name="connsiteY76" fmla="*/ 866289 h 6858000"/>
              <a:gd name="connsiteX77" fmla="*/ 6591920 w 7523408"/>
              <a:gd name="connsiteY77" fmla="*/ 860596 h 6858000"/>
              <a:gd name="connsiteX78" fmla="*/ 6665799 w 7523408"/>
              <a:gd name="connsiteY78" fmla="*/ 818096 h 6858000"/>
              <a:gd name="connsiteX79" fmla="*/ 6550220 w 7523408"/>
              <a:gd name="connsiteY79" fmla="*/ 732260 h 6858000"/>
              <a:gd name="connsiteX80" fmla="*/ 6500484 w 7523408"/>
              <a:gd name="connsiteY80" fmla="*/ 662967 h 6858000"/>
              <a:gd name="connsiteX81" fmla="*/ 6546168 w 7523408"/>
              <a:gd name="connsiteY81" fmla="*/ 574492 h 6858000"/>
              <a:gd name="connsiteX82" fmla="*/ 6649116 w 7523408"/>
              <a:gd name="connsiteY82" fmla="*/ 421894 h 6858000"/>
              <a:gd name="connsiteX83" fmla="*/ 6651896 w 7523408"/>
              <a:gd name="connsiteY83" fmla="*/ 380784 h 6858000"/>
              <a:gd name="connsiteX84" fmla="*/ 0 w 7523408"/>
              <a:gd name="connsiteY84" fmla="*/ 0 h 6858000"/>
              <a:gd name="connsiteX85" fmla="*/ 7523408 w 7523408"/>
              <a:gd name="connsiteY85" fmla="*/ 0 h 6858000"/>
              <a:gd name="connsiteX86" fmla="*/ 7523408 w 7523408"/>
              <a:gd name="connsiteY86" fmla="*/ 6858000 h 6858000"/>
              <a:gd name="connsiteX87" fmla="*/ 0 w 7523408"/>
              <a:gd name="connsiteY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23408" h="6858000">
                <a:moveTo>
                  <a:pt x="6515891" y="849672"/>
                </a:moveTo>
                <a:lnTo>
                  <a:pt x="6536833" y="863382"/>
                </a:lnTo>
                <a:lnTo>
                  <a:pt x="6525812" y="858452"/>
                </a:lnTo>
                <a:close/>
                <a:moveTo>
                  <a:pt x="6901038" y="582062"/>
                </a:moveTo>
                <a:lnTo>
                  <a:pt x="6901534" y="582062"/>
                </a:lnTo>
                <a:lnTo>
                  <a:pt x="6924075" y="647600"/>
                </a:lnTo>
                <a:lnTo>
                  <a:pt x="6877802" y="647600"/>
                </a:lnTo>
                <a:close/>
                <a:moveTo>
                  <a:pt x="6881575" y="538073"/>
                </a:moveTo>
                <a:lnTo>
                  <a:pt x="6814052" y="716613"/>
                </a:lnTo>
                <a:lnTo>
                  <a:pt x="6853573" y="716613"/>
                </a:lnTo>
                <a:lnTo>
                  <a:pt x="6867574" y="676893"/>
                </a:lnTo>
                <a:lnTo>
                  <a:pt x="6934303" y="676893"/>
                </a:lnTo>
                <a:lnTo>
                  <a:pt x="6947808" y="716613"/>
                </a:lnTo>
                <a:lnTo>
                  <a:pt x="6988520" y="716613"/>
                </a:lnTo>
                <a:lnTo>
                  <a:pt x="6921791" y="538073"/>
                </a:lnTo>
                <a:close/>
                <a:moveTo>
                  <a:pt x="6612276" y="538073"/>
                </a:moveTo>
                <a:lnTo>
                  <a:pt x="6612276" y="716513"/>
                </a:lnTo>
                <a:lnTo>
                  <a:pt x="6649017" y="716513"/>
                </a:lnTo>
                <a:lnTo>
                  <a:pt x="6649017" y="591297"/>
                </a:lnTo>
                <a:lnTo>
                  <a:pt x="6649513" y="591297"/>
                </a:lnTo>
                <a:lnTo>
                  <a:pt x="6693304" y="716513"/>
                </a:lnTo>
                <a:lnTo>
                  <a:pt x="6723590" y="716513"/>
                </a:lnTo>
                <a:lnTo>
                  <a:pt x="6767282" y="590006"/>
                </a:lnTo>
                <a:lnTo>
                  <a:pt x="6767778" y="590006"/>
                </a:lnTo>
                <a:lnTo>
                  <a:pt x="6767778" y="716513"/>
                </a:lnTo>
                <a:lnTo>
                  <a:pt x="6804519" y="716513"/>
                </a:lnTo>
                <a:lnTo>
                  <a:pt x="6804519" y="538073"/>
                </a:lnTo>
                <a:lnTo>
                  <a:pt x="6749309" y="538073"/>
                </a:lnTo>
                <a:lnTo>
                  <a:pt x="6709788" y="660807"/>
                </a:lnTo>
                <a:lnTo>
                  <a:pt x="6709291" y="660807"/>
                </a:lnTo>
                <a:lnTo>
                  <a:pt x="6667586" y="538073"/>
                </a:lnTo>
                <a:close/>
                <a:moveTo>
                  <a:pt x="7069151" y="533803"/>
                </a:moveTo>
                <a:cubicBezTo>
                  <a:pt x="7055547" y="533803"/>
                  <a:pt x="7043234" y="536186"/>
                  <a:pt x="7032311" y="541052"/>
                </a:cubicBezTo>
                <a:cubicBezTo>
                  <a:pt x="7021388" y="545818"/>
                  <a:pt x="7012253" y="552471"/>
                  <a:pt x="7004706" y="561011"/>
                </a:cubicBezTo>
                <a:cubicBezTo>
                  <a:pt x="6997159" y="569551"/>
                  <a:pt x="6991400" y="579481"/>
                  <a:pt x="6987428" y="590900"/>
                </a:cubicBezTo>
                <a:cubicBezTo>
                  <a:pt x="6983456" y="602319"/>
                  <a:pt x="6981470" y="615030"/>
                  <a:pt x="6981470" y="628038"/>
                </a:cubicBezTo>
                <a:cubicBezTo>
                  <a:pt x="6981470" y="641046"/>
                  <a:pt x="6983456" y="653160"/>
                  <a:pt x="6987428" y="664381"/>
                </a:cubicBezTo>
                <a:cubicBezTo>
                  <a:pt x="6991499" y="675701"/>
                  <a:pt x="6997159" y="685433"/>
                  <a:pt x="7004706" y="693774"/>
                </a:cubicBezTo>
                <a:cubicBezTo>
                  <a:pt x="7012153" y="702115"/>
                  <a:pt x="7021388" y="708669"/>
                  <a:pt x="7032311" y="713435"/>
                </a:cubicBezTo>
                <a:cubicBezTo>
                  <a:pt x="7043234" y="718201"/>
                  <a:pt x="7055448" y="720584"/>
                  <a:pt x="7069151" y="720584"/>
                </a:cubicBezTo>
                <a:cubicBezTo>
                  <a:pt x="7077790" y="720584"/>
                  <a:pt x="7086330" y="718797"/>
                  <a:pt x="7094869" y="715222"/>
                </a:cubicBezTo>
                <a:lnTo>
                  <a:pt x="7094770" y="715421"/>
                </a:lnTo>
                <a:cubicBezTo>
                  <a:pt x="7103310" y="711846"/>
                  <a:pt x="7111055" y="705590"/>
                  <a:pt x="7118006" y="696554"/>
                </a:cubicBezTo>
                <a:lnTo>
                  <a:pt x="7121978" y="716811"/>
                </a:lnTo>
                <a:lnTo>
                  <a:pt x="7147001" y="716811"/>
                </a:lnTo>
                <a:lnTo>
                  <a:pt x="7147001" y="620292"/>
                </a:lnTo>
                <a:lnTo>
                  <a:pt x="7072031" y="620292"/>
                </a:lnTo>
                <a:lnTo>
                  <a:pt x="7072031" y="649486"/>
                </a:lnTo>
                <a:lnTo>
                  <a:pt x="7111552" y="649486"/>
                </a:lnTo>
                <a:cubicBezTo>
                  <a:pt x="7110360" y="661998"/>
                  <a:pt x="7106189" y="671531"/>
                  <a:pt x="7099139" y="678084"/>
                </a:cubicBezTo>
                <a:cubicBezTo>
                  <a:pt x="7092089" y="684638"/>
                  <a:pt x="7082060" y="687915"/>
                  <a:pt x="7069052" y="687915"/>
                </a:cubicBezTo>
                <a:cubicBezTo>
                  <a:pt x="7060214" y="687915"/>
                  <a:pt x="7052667" y="686128"/>
                  <a:pt x="7046511" y="682751"/>
                </a:cubicBezTo>
                <a:cubicBezTo>
                  <a:pt x="7040354" y="679375"/>
                  <a:pt x="7035389" y="674808"/>
                  <a:pt x="7031517" y="669148"/>
                </a:cubicBezTo>
                <a:cubicBezTo>
                  <a:pt x="7027743" y="663487"/>
                  <a:pt x="7024963" y="657033"/>
                  <a:pt x="7023176" y="649983"/>
                </a:cubicBezTo>
                <a:cubicBezTo>
                  <a:pt x="7021487" y="642933"/>
                  <a:pt x="7020594" y="635982"/>
                  <a:pt x="7020594" y="628137"/>
                </a:cubicBezTo>
                <a:cubicBezTo>
                  <a:pt x="7020594" y="620292"/>
                  <a:pt x="7021388" y="612746"/>
                  <a:pt x="7023176" y="605398"/>
                </a:cubicBezTo>
                <a:cubicBezTo>
                  <a:pt x="7024864" y="598049"/>
                  <a:pt x="7027644" y="591496"/>
                  <a:pt x="7031517" y="585736"/>
                </a:cubicBezTo>
                <a:cubicBezTo>
                  <a:pt x="7035389" y="580076"/>
                  <a:pt x="7040354" y="575409"/>
                  <a:pt x="7046511" y="572033"/>
                </a:cubicBezTo>
                <a:cubicBezTo>
                  <a:pt x="7052667" y="568558"/>
                  <a:pt x="7060214" y="566870"/>
                  <a:pt x="7069052" y="566870"/>
                </a:cubicBezTo>
                <a:cubicBezTo>
                  <a:pt x="7078485" y="566870"/>
                  <a:pt x="7086628" y="569352"/>
                  <a:pt x="7093281" y="574317"/>
                </a:cubicBezTo>
                <a:cubicBezTo>
                  <a:pt x="7099934" y="579381"/>
                  <a:pt x="7104501" y="586829"/>
                  <a:pt x="7106785" y="596858"/>
                </a:cubicBezTo>
                <a:lnTo>
                  <a:pt x="7144320" y="596858"/>
                </a:lnTo>
                <a:cubicBezTo>
                  <a:pt x="7143327" y="586729"/>
                  <a:pt x="7140547" y="577693"/>
                  <a:pt x="7136079" y="569849"/>
                </a:cubicBezTo>
                <a:cubicBezTo>
                  <a:pt x="7131610" y="562004"/>
                  <a:pt x="7125950" y="555450"/>
                  <a:pt x="7118999" y="550088"/>
                </a:cubicBezTo>
                <a:cubicBezTo>
                  <a:pt x="7112147" y="544726"/>
                  <a:pt x="7104303" y="540754"/>
                  <a:pt x="7095763" y="537974"/>
                </a:cubicBezTo>
                <a:cubicBezTo>
                  <a:pt x="7087223" y="535193"/>
                  <a:pt x="7078287" y="533803"/>
                  <a:pt x="7069151" y="533803"/>
                </a:cubicBezTo>
                <a:close/>
                <a:moveTo>
                  <a:pt x="6651896" y="380784"/>
                </a:moveTo>
                <a:cubicBezTo>
                  <a:pt x="6640179" y="380784"/>
                  <a:pt x="6622405" y="387536"/>
                  <a:pt x="6611085" y="390714"/>
                </a:cubicBezTo>
                <a:lnTo>
                  <a:pt x="6611184" y="390714"/>
                </a:lnTo>
                <a:cubicBezTo>
                  <a:pt x="6586955" y="397665"/>
                  <a:pt x="6443071" y="446123"/>
                  <a:pt x="6390442" y="572729"/>
                </a:cubicBezTo>
                <a:cubicBezTo>
                  <a:pt x="6350561" y="668738"/>
                  <a:pt x="6401835" y="798199"/>
                  <a:pt x="6495835" y="848023"/>
                </a:cubicBezTo>
                <a:lnTo>
                  <a:pt x="6537276" y="863673"/>
                </a:lnTo>
                <a:lnTo>
                  <a:pt x="6537670" y="863931"/>
                </a:lnTo>
                <a:lnTo>
                  <a:pt x="6538057" y="863968"/>
                </a:lnTo>
                <a:lnTo>
                  <a:pt x="6538596" y="864171"/>
                </a:lnTo>
                <a:lnTo>
                  <a:pt x="6538164" y="863978"/>
                </a:lnTo>
                <a:lnTo>
                  <a:pt x="6562343" y="866289"/>
                </a:lnTo>
                <a:cubicBezTo>
                  <a:pt x="6571367" y="865808"/>
                  <a:pt x="6581208" y="863985"/>
                  <a:pt x="6591920" y="860596"/>
                </a:cubicBezTo>
                <a:cubicBezTo>
                  <a:pt x="6637896" y="846098"/>
                  <a:pt x="6665799" y="818096"/>
                  <a:pt x="6665799" y="818096"/>
                </a:cubicBezTo>
                <a:cubicBezTo>
                  <a:pt x="6665799" y="818096"/>
                  <a:pt x="6605475" y="792011"/>
                  <a:pt x="6550220" y="732260"/>
                </a:cubicBezTo>
                <a:lnTo>
                  <a:pt x="6500484" y="662967"/>
                </a:lnTo>
                <a:lnTo>
                  <a:pt x="6546168" y="574492"/>
                </a:lnTo>
                <a:cubicBezTo>
                  <a:pt x="6585490" y="509625"/>
                  <a:pt x="6630647" y="449946"/>
                  <a:pt x="6649116" y="421894"/>
                </a:cubicBezTo>
                <a:cubicBezTo>
                  <a:pt x="6670465" y="389522"/>
                  <a:pt x="6665203" y="380784"/>
                  <a:pt x="6651896" y="380784"/>
                </a:cubicBezTo>
                <a:close/>
                <a:moveTo>
                  <a:pt x="0" y="0"/>
                </a:moveTo>
                <a:lnTo>
                  <a:pt x="7523408" y="0"/>
                </a:lnTo>
                <a:lnTo>
                  <a:pt x="7523408" y="6858000"/>
                </a:lnTo>
                <a:lnTo>
                  <a:pt x="0" y="6858000"/>
                </a:lnTo>
                <a:close/>
              </a:path>
            </a:pathLst>
          </a:custGeom>
          <a:solidFill>
            <a:schemeClr val="bg1">
              <a:lumMod val="95000"/>
            </a:schemeClr>
          </a:solidFill>
        </p:spPr>
        <p:txBody>
          <a:bodyPr wrap="square">
            <a:noAutofit/>
          </a:bodyPr>
          <a:lstStyle/>
          <a:p>
            <a:endParaRPr lang="en-GB"/>
          </a:p>
        </p:txBody>
      </p:sp>
      <p:sp>
        <p:nvSpPr>
          <p:cNvPr id="2" name="Title 1">
            <a:extLst>
              <a:ext uri="{FF2B5EF4-FFF2-40B4-BE49-F238E27FC236}">
                <a16:creationId xmlns:a16="http://schemas.microsoft.com/office/drawing/2014/main" id="{10E236A4-4553-3C80-4E53-F1397EF49711}"/>
              </a:ext>
            </a:extLst>
          </p:cNvPr>
          <p:cNvSpPr>
            <a:spLocks noGrp="1"/>
          </p:cNvSpPr>
          <p:nvPr>
            <p:ph type="title"/>
          </p:nvPr>
        </p:nvSpPr>
        <p:spPr>
          <a:xfrm>
            <a:off x="383749" y="383750"/>
            <a:ext cx="6995845"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96CC8A9-B212-DC70-226C-15CD74D70D36}"/>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8" name="Text Placeholder 7">
            <a:extLst>
              <a:ext uri="{FF2B5EF4-FFF2-40B4-BE49-F238E27FC236}">
                <a16:creationId xmlns:a16="http://schemas.microsoft.com/office/drawing/2014/main" id="{4044D5F9-6FF1-062C-E4E0-DB3F34FEDC73}"/>
              </a:ext>
            </a:extLst>
          </p:cNvPr>
          <p:cNvSpPr>
            <a:spLocks noGrp="1"/>
          </p:cNvSpPr>
          <p:nvPr>
            <p:ph type="body" sz="quarter" idx="12"/>
          </p:nvPr>
        </p:nvSpPr>
        <p:spPr>
          <a:xfrm>
            <a:off x="383749" y="1646238"/>
            <a:ext cx="3904311"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14">
            <a:extLst>
              <a:ext uri="{FF2B5EF4-FFF2-40B4-BE49-F238E27FC236}">
                <a16:creationId xmlns:a16="http://schemas.microsoft.com/office/drawing/2014/main" id="{A65E5605-2F5F-7BE2-A958-B324F95926D0}"/>
              </a:ext>
            </a:extLst>
          </p:cNvPr>
          <p:cNvSpPr>
            <a:spLocks noGrp="1"/>
          </p:cNvSpPr>
          <p:nvPr>
            <p:ph type="body" sz="quarter" idx="19"/>
          </p:nvPr>
        </p:nvSpPr>
        <p:spPr>
          <a:xfrm>
            <a:off x="5049338" y="1656869"/>
            <a:ext cx="3112023" cy="943029"/>
          </a:xfrm>
        </p:spPr>
        <p:txBody>
          <a:bodyPr/>
          <a:lstStyle>
            <a:lvl1pPr>
              <a:spcAft>
                <a:spcPts val="600"/>
              </a:spcAft>
              <a:defRPr sz="1200" cap="all" baseline="0">
                <a:solidFill>
                  <a:schemeClr val="tx1"/>
                </a:solidFill>
              </a:defRPr>
            </a:lvl1pPr>
            <a:lvl2pPr>
              <a:defRPr sz="4800" b="1">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5" name="Text Placeholder 14">
            <a:extLst>
              <a:ext uri="{FF2B5EF4-FFF2-40B4-BE49-F238E27FC236}">
                <a16:creationId xmlns:a16="http://schemas.microsoft.com/office/drawing/2014/main" id="{0A33F1C5-02C1-CCE0-D5E0-3EAD409BDFB4}"/>
              </a:ext>
            </a:extLst>
          </p:cNvPr>
          <p:cNvSpPr>
            <a:spLocks noGrp="1"/>
          </p:cNvSpPr>
          <p:nvPr>
            <p:ph type="body" sz="quarter" idx="20"/>
          </p:nvPr>
        </p:nvSpPr>
        <p:spPr>
          <a:xfrm>
            <a:off x="5566012" y="3266218"/>
            <a:ext cx="3112023" cy="943029"/>
          </a:xfrm>
        </p:spPr>
        <p:txBody>
          <a:bodyPr/>
          <a:lstStyle>
            <a:lvl1pPr>
              <a:spcAft>
                <a:spcPts val="600"/>
              </a:spcAft>
              <a:defRPr sz="1200" cap="all" baseline="0">
                <a:solidFill>
                  <a:schemeClr val="tx1"/>
                </a:solidFill>
              </a:defRPr>
            </a:lvl1pPr>
            <a:lvl2pPr>
              <a:defRPr sz="4800" b="1">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7" name="Text Placeholder 14">
            <a:extLst>
              <a:ext uri="{FF2B5EF4-FFF2-40B4-BE49-F238E27FC236}">
                <a16:creationId xmlns:a16="http://schemas.microsoft.com/office/drawing/2014/main" id="{5BCF2DAF-F1CF-1A74-F337-94FA585A5132}"/>
              </a:ext>
            </a:extLst>
          </p:cNvPr>
          <p:cNvSpPr>
            <a:spLocks noGrp="1"/>
          </p:cNvSpPr>
          <p:nvPr>
            <p:ph type="body" sz="quarter" idx="21"/>
          </p:nvPr>
        </p:nvSpPr>
        <p:spPr>
          <a:xfrm>
            <a:off x="6102824" y="4881203"/>
            <a:ext cx="3112023" cy="943029"/>
          </a:xfrm>
        </p:spPr>
        <p:txBody>
          <a:bodyPr/>
          <a:lstStyle>
            <a:lvl1pPr>
              <a:spcAft>
                <a:spcPts val="600"/>
              </a:spcAft>
              <a:defRPr sz="1200" cap="all" baseline="0">
                <a:solidFill>
                  <a:schemeClr val="tx1"/>
                </a:solidFill>
              </a:defRPr>
            </a:lvl1pPr>
            <a:lvl2pPr>
              <a:defRPr sz="4800" b="1">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Tree>
    <p:extLst>
      <p:ext uri="{BB962C8B-B14F-4D97-AF65-F5344CB8AC3E}">
        <p14:creationId xmlns:p14="http://schemas.microsoft.com/office/powerpoint/2010/main" val="1494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and Stats - Blu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87E021C-46BD-4832-8F67-E94F1D10DFE6}"/>
              </a:ext>
            </a:extLst>
          </p:cNvPr>
          <p:cNvSpPr/>
          <p:nvPr userDrawn="1"/>
        </p:nvSpPr>
        <p:spPr>
          <a:xfrm>
            <a:off x="3720519" y="-1"/>
            <a:ext cx="8471482" cy="6858001"/>
          </a:xfrm>
          <a:custGeom>
            <a:avLst/>
            <a:gdLst>
              <a:gd name="connsiteX0" fmla="*/ 2928201 w 8471482"/>
              <a:gd name="connsiteY0" fmla="*/ 0 h 6858001"/>
              <a:gd name="connsiteX1" fmla="*/ 8471482 w 8471482"/>
              <a:gd name="connsiteY1" fmla="*/ 0 h 6858001"/>
              <a:gd name="connsiteX2" fmla="*/ 8471482 w 8471482"/>
              <a:gd name="connsiteY2" fmla="*/ 6858001 h 6858001"/>
              <a:gd name="connsiteX3" fmla="*/ 0 w 847148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471482" h="6858001">
                <a:moveTo>
                  <a:pt x="2928201" y="0"/>
                </a:moveTo>
                <a:lnTo>
                  <a:pt x="8471482" y="0"/>
                </a:lnTo>
                <a:lnTo>
                  <a:pt x="8471482" y="6858001"/>
                </a:lnTo>
                <a:lnTo>
                  <a:pt x="0" y="6858001"/>
                </a:lnTo>
                <a:close/>
              </a:path>
            </a:pathLst>
          </a:custGeom>
          <a:solidFill>
            <a:schemeClr val="accent6"/>
          </a:soli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 name="Title 1">
            <a:extLst>
              <a:ext uri="{FF2B5EF4-FFF2-40B4-BE49-F238E27FC236}">
                <a16:creationId xmlns:a16="http://schemas.microsoft.com/office/drawing/2014/main" id="{49677984-1184-D8E4-C10A-D4F7A136F336}"/>
              </a:ext>
            </a:extLst>
          </p:cNvPr>
          <p:cNvSpPr>
            <a:spLocks noGrp="1"/>
          </p:cNvSpPr>
          <p:nvPr>
            <p:ph type="title"/>
          </p:nvPr>
        </p:nvSpPr>
        <p:spPr>
          <a:xfrm>
            <a:off x="383749" y="383750"/>
            <a:ext cx="5350301"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E237A68-6419-C0B5-5010-BC14A4475457}"/>
              </a:ext>
            </a:extLst>
          </p:cNvPr>
          <p:cNvSpPr>
            <a:spLocks noGrp="1"/>
          </p:cNvSpPr>
          <p:nvPr>
            <p:ph type="sldNum" sz="quarter" idx="10"/>
          </p:nvPr>
        </p:nvSpPr>
        <p:spPr/>
        <p:txBody>
          <a:bodyPr/>
          <a:lstStyle/>
          <a:p>
            <a:fld id="{08F64A33-8291-4D33-9825-B38E89644A52}" type="slidenum">
              <a:rPr lang="en-GB" smtClean="0"/>
              <a:pPr/>
              <a:t>‹#›</a:t>
            </a:fld>
            <a:endParaRPr lang="en-GB"/>
          </a:p>
        </p:txBody>
      </p:sp>
      <p:pic>
        <p:nvPicPr>
          <p:cNvPr id="5" name="Graphic 4">
            <a:extLst>
              <a:ext uri="{FF2B5EF4-FFF2-40B4-BE49-F238E27FC236}">
                <a16:creationId xmlns:a16="http://schemas.microsoft.com/office/drawing/2014/main" id="{3FD558A6-A84D-19C2-E60C-BEA7447F4C7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6" name="Freeform: Shape 5">
            <a:extLst>
              <a:ext uri="{FF2B5EF4-FFF2-40B4-BE49-F238E27FC236}">
                <a16:creationId xmlns:a16="http://schemas.microsoft.com/office/drawing/2014/main" id="{49A2E531-13D6-EC19-4304-1ED10AD41359}"/>
              </a:ext>
            </a:extLst>
          </p:cNvPr>
          <p:cNvSpPr/>
          <p:nvPr userDrawn="1"/>
        </p:nvSpPr>
        <p:spPr>
          <a:xfrm flipH="1">
            <a:off x="0" y="1647826"/>
            <a:ext cx="6154322" cy="5210174"/>
          </a:xfrm>
          <a:custGeom>
            <a:avLst/>
            <a:gdLst>
              <a:gd name="connsiteX0" fmla="*/ 1676689 w 6154322"/>
              <a:gd name="connsiteY0" fmla="*/ 0 h 5210174"/>
              <a:gd name="connsiteX1" fmla="*/ 6154322 w 6154322"/>
              <a:gd name="connsiteY1" fmla="*/ 0 h 5210174"/>
              <a:gd name="connsiteX2" fmla="*/ 6154322 w 6154322"/>
              <a:gd name="connsiteY2" fmla="*/ 5210174 h 5210174"/>
              <a:gd name="connsiteX3" fmla="*/ 3176042 w 6154322"/>
              <a:gd name="connsiteY3" fmla="*/ 5210174 h 5210174"/>
              <a:gd name="connsiteX4" fmla="*/ 3176042 w 6154322"/>
              <a:gd name="connsiteY4" fmla="*/ 4214727 h 5210174"/>
              <a:gd name="connsiteX5" fmla="*/ 3135590 w 6154322"/>
              <a:gd name="connsiteY5" fmla="*/ 4214727 h 5210174"/>
              <a:gd name="connsiteX6" fmla="*/ 2791294 w 6154322"/>
              <a:gd name="connsiteY6" fmla="*/ 5210174 h 5210174"/>
              <a:gd name="connsiteX7" fmla="*/ 0 w 6154322"/>
              <a:gd name="connsiteY7" fmla="*/ 5210174 h 521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322" h="5210174">
                <a:moveTo>
                  <a:pt x="1676689" y="0"/>
                </a:moveTo>
                <a:lnTo>
                  <a:pt x="6154322" y="0"/>
                </a:lnTo>
                <a:lnTo>
                  <a:pt x="6154322" y="5210174"/>
                </a:lnTo>
                <a:lnTo>
                  <a:pt x="3176042" y="5210174"/>
                </a:lnTo>
                <a:lnTo>
                  <a:pt x="3176042" y="4214727"/>
                </a:lnTo>
                <a:lnTo>
                  <a:pt x="3135590" y="4214727"/>
                </a:lnTo>
                <a:lnTo>
                  <a:pt x="2791294" y="5210174"/>
                </a:lnTo>
                <a:lnTo>
                  <a:pt x="0" y="5210174"/>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Inter" panose="02000503000000020004" pitchFamily="2" charset="0"/>
            </a:endParaRPr>
          </a:p>
        </p:txBody>
      </p:sp>
      <p:sp>
        <p:nvSpPr>
          <p:cNvPr id="8" name="Content Placeholder 7">
            <a:extLst>
              <a:ext uri="{FF2B5EF4-FFF2-40B4-BE49-F238E27FC236}">
                <a16:creationId xmlns:a16="http://schemas.microsoft.com/office/drawing/2014/main" id="{EB9A00D3-8AF8-169F-4B2A-4F2A06A438D8}"/>
              </a:ext>
            </a:extLst>
          </p:cNvPr>
          <p:cNvSpPr>
            <a:spLocks noGrp="1"/>
          </p:cNvSpPr>
          <p:nvPr>
            <p:ph sz="quarter" idx="11"/>
          </p:nvPr>
        </p:nvSpPr>
        <p:spPr>
          <a:xfrm>
            <a:off x="6559550" y="1646238"/>
            <a:ext cx="5260975"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92B7C972-90F2-ADF6-3882-2DEF509F977E}"/>
              </a:ext>
            </a:extLst>
          </p:cNvPr>
          <p:cNvCxnSpPr>
            <a:cxnSpLocks/>
          </p:cNvCxnSpPr>
          <p:nvPr userDrawn="1"/>
        </p:nvCxnSpPr>
        <p:spPr>
          <a:xfrm>
            <a:off x="371475" y="3429000"/>
            <a:ext cx="4368305"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5679B2CA-280B-94FF-C4D7-88E8CF276BE1}"/>
              </a:ext>
            </a:extLst>
          </p:cNvPr>
          <p:cNvSpPr>
            <a:spLocks noGrp="1"/>
          </p:cNvSpPr>
          <p:nvPr>
            <p:ph type="body" sz="quarter" idx="12"/>
          </p:nvPr>
        </p:nvSpPr>
        <p:spPr>
          <a:xfrm>
            <a:off x="383749" y="1936750"/>
            <a:ext cx="3863975" cy="1200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D8064C52-9144-C453-07FA-F13DEC24B621}"/>
              </a:ext>
            </a:extLst>
          </p:cNvPr>
          <p:cNvSpPr>
            <a:spLocks noGrp="1"/>
          </p:cNvSpPr>
          <p:nvPr>
            <p:ph type="body" sz="quarter" idx="13"/>
          </p:nvPr>
        </p:nvSpPr>
        <p:spPr>
          <a:xfrm>
            <a:off x="371475" y="3721100"/>
            <a:ext cx="2251075" cy="2587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8E661D79-7EA9-9D16-CCEC-0485425553CE}"/>
              </a:ext>
            </a:extLst>
          </p:cNvPr>
          <p:cNvSpPr>
            <a:spLocks noGrp="1"/>
          </p:cNvSpPr>
          <p:nvPr>
            <p:ph type="body" sz="quarter" idx="14"/>
          </p:nvPr>
        </p:nvSpPr>
        <p:spPr>
          <a:xfrm>
            <a:off x="3022600" y="3721100"/>
            <a:ext cx="2019300" cy="679450"/>
          </a:xfrm>
        </p:spPr>
        <p:txBody>
          <a:bodyPr/>
          <a:lstStyle>
            <a:lvl1pPr>
              <a:spcAft>
                <a:spcPts val="600"/>
              </a:spcAft>
              <a:defRPr sz="1100" cap="all" baseline="0">
                <a:solidFill>
                  <a:schemeClr val="bg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16" name="Text Placeholder 14">
            <a:extLst>
              <a:ext uri="{FF2B5EF4-FFF2-40B4-BE49-F238E27FC236}">
                <a16:creationId xmlns:a16="http://schemas.microsoft.com/office/drawing/2014/main" id="{F35E3C3C-D0D1-7EB7-6905-108E5B2DC9C6}"/>
              </a:ext>
            </a:extLst>
          </p:cNvPr>
          <p:cNvSpPr>
            <a:spLocks noGrp="1"/>
          </p:cNvSpPr>
          <p:nvPr>
            <p:ph type="body" sz="quarter" idx="15"/>
          </p:nvPr>
        </p:nvSpPr>
        <p:spPr>
          <a:xfrm>
            <a:off x="3022600" y="4699000"/>
            <a:ext cx="2019300" cy="679450"/>
          </a:xfrm>
        </p:spPr>
        <p:txBody>
          <a:bodyPr/>
          <a:lstStyle>
            <a:lvl1pPr>
              <a:spcAft>
                <a:spcPts val="600"/>
              </a:spcAft>
              <a:defRPr sz="1100" cap="all" baseline="0">
                <a:solidFill>
                  <a:schemeClr val="bg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Tree>
    <p:extLst>
      <p:ext uri="{BB962C8B-B14F-4D97-AF65-F5344CB8AC3E}">
        <p14:creationId xmlns:p14="http://schemas.microsoft.com/office/powerpoint/2010/main" val="38368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and Stats">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23D7177-0A01-25DB-CF4E-3E38E596443D}"/>
              </a:ext>
            </a:extLst>
          </p:cNvPr>
          <p:cNvSpPr/>
          <p:nvPr userDrawn="1"/>
        </p:nvSpPr>
        <p:spPr>
          <a:xfrm>
            <a:off x="0" y="0"/>
            <a:ext cx="5502106" cy="7202710"/>
          </a:xfrm>
          <a:custGeom>
            <a:avLst/>
            <a:gdLst>
              <a:gd name="connsiteX0" fmla="*/ 137813 w 5502106"/>
              <a:gd name="connsiteY0" fmla="*/ 0 h 7202710"/>
              <a:gd name="connsiteX1" fmla="*/ 2768532 w 5502106"/>
              <a:gd name="connsiteY1" fmla="*/ 0 h 7202710"/>
              <a:gd name="connsiteX2" fmla="*/ 5502106 w 5502106"/>
              <a:gd name="connsiteY2" fmla="*/ 7202710 h 7202710"/>
              <a:gd name="connsiteX3" fmla="*/ 2676829 w 5502106"/>
              <a:gd name="connsiteY3" fmla="*/ 7202710 h 7202710"/>
              <a:gd name="connsiteX4" fmla="*/ 1681792 w 5502106"/>
              <a:gd name="connsiteY4" fmla="*/ 4377298 h 7202710"/>
              <a:gd name="connsiteX5" fmla="*/ 0 w 5502106"/>
              <a:gd name="connsiteY5" fmla="*/ 4377298 h 7202710"/>
              <a:gd name="connsiteX6" fmla="*/ 0 w 5502106"/>
              <a:gd name="connsiteY6" fmla="*/ 2298343 h 7202710"/>
              <a:gd name="connsiteX7" fmla="*/ 953385 w 5502106"/>
              <a:gd name="connsiteY7" fmla="*/ 2298343 h 7202710"/>
              <a:gd name="connsiteX8" fmla="*/ 953528 w 5502106"/>
              <a:gd name="connsiteY8" fmla="*/ 2298343 h 720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2106" h="7202710">
                <a:moveTo>
                  <a:pt x="137813" y="0"/>
                </a:moveTo>
                <a:lnTo>
                  <a:pt x="2768532" y="0"/>
                </a:lnTo>
                <a:lnTo>
                  <a:pt x="5502106" y="7202710"/>
                </a:lnTo>
                <a:lnTo>
                  <a:pt x="2676829" y="7202710"/>
                </a:lnTo>
                <a:lnTo>
                  <a:pt x="1681792" y="4377298"/>
                </a:lnTo>
                <a:lnTo>
                  <a:pt x="0" y="4377298"/>
                </a:lnTo>
                <a:lnTo>
                  <a:pt x="0" y="2298343"/>
                </a:lnTo>
                <a:lnTo>
                  <a:pt x="953385" y="2298343"/>
                </a:lnTo>
                <a:lnTo>
                  <a:pt x="953528" y="2298343"/>
                </a:lnTo>
                <a:close/>
              </a:path>
            </a:pathLst>
          </a:custGeom>
          <a:solidFill>
            <a:schemeClr val="tx1">
              <a:alpha val="4000"/>
            </a:schemeClr>
          </a:solidFill>
          <a:ln w="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E5F"/>
              </a:solidFill>
              <a:effectLst/>
              <a:uLnTx/>
              <a:uFillTx/>
              <a:latin typeface="Inter" panose="02000503000000020004" pitchFamily="2" charset="0"/>
              <a:ea typeface="+mn-ea"/>
              <a:cs typeface="+mn-cs"/>
            </a:endParaRPr>
          </a:p>
        </p:txBody>
      </p:sp>
      <p:sp>
        <p:nvSpPr>
          <p:cNvPr id="2" name="Title 1">
            <a:extLst>
              <a:ext uri="{FF2B5EF4-FFF2-40B4-BE49-F238E27FC236}">
                <a16:creationId xmlns:a16="http://schemas.microsoft.com/office/drawing/2014/main" id="{C99AEA54-2807-6410-D83D-726A56DFF315}"/>
              </a:ext>
            </a:extLst>
          </p:cNvPr>
          <p:cNvSpPr>
            <a:spLocks noGrp="1"/>
          </p:cNvSpPr>
          <p:nvPr>
            <p:ph type="title"/>
          </p:nvPr>
        </p:nvSpPr>
        <p:spPr>
          <a:xfrm>
            <a:off x="383749" y="383750"/>
            <a:ext cx="10436287"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4D3F79C-56E7-0085-86E4-8684976EB6EA}"/>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10" name="Chart Placeholder 9">
            <a:extLst>
              <a:ext uri="{FF2B5EF4-FFF2-40B4-BE49-F238E27FC236}">
                <a16:creationId xmlns:a16="http://schemas.microsoft.com/office/drawing/2014/main" id="{CCA00339-A63D-AD40-5D56-55CB9F97BB3A}"/>
              </a:ext>
            </a:extLst>
          </p:cNvPr>
          <p:cNvSpPr>
            <a:spLocks noGrp="1"/>
          </p:cNvSpPr>
          <p:nvPr>
            <p:ph type="chart" sz="quarter" idx="11"/>
          </p:nvPr>
        </p:nvSpPr>
        <p:spPr>
          <a:xfrm>
            <a:off x="5512981" y="1924493"/>
            <a:ext cx="6307544" cy="4384232"/>
          </a:xfrm>
        </p:spPr>
        <p:txBody>
          <a:bodyPr/>
          <a:lstStyle/>
          <a:p>
            <a:endParaRPr lang="en-GB"/>
          </a:p>
        </p:txBody>
      </p:sp>
      <p:sp>
        <p:nvSpPr>
          <p:cNvPr id="13" name="Text Placeholder 12">
            <a:extLst>
              <a:ext uri="{FF2B5EF4-FFF2-40B4-BE49-F238E27FC236}">
                <a16:creationId xmlns:a16="http://schemas.microsoft.com/office/drawing/2014/main" id="{6C6AEC0E-F27F-4640-0210-DABC4C3E2F5B}"/>
              </a:ext>
            </a:extLst>
          </p:cNvPr>
          <p:cNvSpPr>
            <a:spLocks noGrp="1"/>
          </p:cNvSpPr>
          <p:nvPr>
            <p:ph type="body" sz="quarter" idx="12"/>
          </p:nvPr>
        </p:nvSpPr>
        <p:spPr>
          <a:xfrm>
            <a:off x="5512982" y="1656870"/>
            <a:ext cx="6307544" cy="235725"/>
          </a:xfrm>
        </p:spPr>
        <p:txBody>
          <a:bodyPr>
            <a:noAutofit/>
          </a:bodyPr>
          <a:lstStyle>
            <a:lvl1pPr>
              <a:defRPr sz="1200" cap="all" baseline="0"/>
            </a:lvl1pPr>
          </a:lstStyle>
          <a:p>
            <a:pPr lvl="0"/>
            <a:r>
              <a:rPr lang="en-US"/>
              <a:t>Click to edit Master text styles</a:t>
            </a:r>
          </a:p>
        </p:txBody>
      </p:sp>
      <p:sp>
        <p:nvSpPr>
          <p:cNvPr id="15" name="Text Placeholder 14">
            <a:extLst>
              <a:ext uri="{FF2B5EF4-FFF2-40B4-BE49-F238E27FC236}">
                <a16:creationId xmlns:a16="http://schemas.microsoft.com/office/drawing/2014/main" id="{71361E80-F20E-6769-2305-F6BFAA255E18}"/>
              </a:ext>
            </a:extLst>
          </p:cNvPr>
          <p:cNvSpPr>
            <a:spLocks noGrp="1"/>
          </p:cNvSpPr>
          <p:nvPr>
            <p:ph type="body" sz="quarter" idx="13"/>
          </p:nvPr>
        </p:nvSpPr>
        <p:spPr>
          <a:xfrm>
            <a:off x="383749" y="1646238"/>
            <a:ext cx="3607594" cy="2498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4">
            <a:extLst>
              <a:ext uri="{FF2B5EF4-FFF2-40B4-BE49-F238E27FC236}">
                <a16:creationId xmlns:a16="http://schemas.microsoft.com/office/drawing/2014/main" id="{1D6C4FAF-08C9-62DA-9470-E1859CD6696B}"/>
              </a:ext>
            </a:extLst>
          </p:cNvPr>
          <p:cNvSpPr>
            <a:spLocks noGrp="1"/>
          </p:cNvSpPr>
          <p:nvPr>
            <p:ph type="body" sz="quarter" idx="14"/>
          </p:nvPr>
        </p:nvSpPr>
        <p:spPr>
          <a:xfrm>
            <a:off x="383749" y="4579935"/>
            <a:ext cx="1806645" cy="642146"/>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17" name="Text Placeholder 14">
            <a:extLst>
              <a:ext uri="{FF2B5EF4-FFF2-40B4-BE49-F238E27FC236}">
                <a16:creationId xmlns:a16="http://schemas.microsoft.com/office/drawing/2014/main" id="{E8D5000C-F637-20B7-4316-6BAA9412A272}"/>
              </a:ext>
            </a:extLst>
          </p:cNvPr>
          <p:cNvSpPr>
            <a:spLocks noGrp="1"/>
          </p:cNvSpPr>
          <p:nvPr>
            <p:ph type="body" sz="quarter" idx="15"/>
          </p:nvPr>
        </p:nvSpPr>
        <p:spPr>
          <a:xfrm>
            <a:off x="383749" y="5736435"/>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cxnSp>
        <p:nvCxnSpPr>
          <p:cNvPr id="18" name="Straight Connector 17">
            <a:extLst>
              <a:ext uri="{FF2B5EF4-FFF2-40B4-BE49-F238E27FC236}">
                <a16:creationId xmlns:a16="http://schemas.microsoft.com/office/drawing/2014/main" id="{4F6EE319-6749-8B1D-056B-314E9EBB29DE}"/>
              </a:ext>
            </a:extLst>
          </p:cNvPr>
          <p:cNvCxnSpPr>
            <a:cxnSpLocks/>
          </p:cNvCxnSpPr>
          <p:nvPr userDrawn="1"/>
        </p:nvCxnSpPr>
        <p:spPr>
          <a:xfrm>
            <a:off x="383749" y="5450440"/>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8C8A912-6C1E-8CFF-FDAB-0DBCE5B43991}"/>
              </a:ext>
            </a:extLst>
          </p:cNvPr>
          <p:cNvCxnSpPr>
            <a:cxnSpLocks/>
          </p:cNvCxnSpPr>
          <p:nvPr userDrawn="1"/>
        </p:nvCxnSpPr>
        <p:spPr>
          <a:xfrm>
            <a:off x="2543594" y="5450440"/>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 Placeholder 14">
            <a:extLst>
              <a:ext uri="{FF2B5EF4-FFF2-40B4-BE49-F238E27FC236}">
                <a16:creationId xmlns:a16="http://schemas.microsoft.com/office/drawing/2014/main" id="{217C16FA-028C-50E3-752F-77166D5F9DDA}"/>
              </a:ext>
            </a:extLst>
          </p:cNvPr>
          <p:cNvSpPr>
            <a:spLocks noGrp="1"/>
          </p:cNvSpPr>
          <p:nvPr>
            <p:ph type="body" sz="quarter" idx="16"/>
          </p:nvPr>
        </p:nvSpPr>
        <p:spPr>
          <a:xfrm>
            <a:off x="2543594" y="4579935"/>
            <a:ext cx="1806645" cy="642146"/>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
        <p:nvSpPr>
          <p:cNvPr id="22" name="Text Placeholder 14">
            <a:extLst>
              <a:ext uri="{FF2B5EF4-FFF2-40B4-BE49-F238E27FC236}">
                <a16:creationId xmlns:a16="http://schemas.microsoft.com/office/drawing/2014/main" id="{2F60BD69-0E83-AC24-7F24-57AB7617C028}"/>
              </a:ext>
            </a:extLst>
          </p:cNvPr>
          <p:cNvSpPr>
            <a:spLocks noGrp="1"/>
          </p:cNvSpPr>
          <p:nvPr>
            <p:ph type="body" sz="quarter" idx="17"/>
          </p:nvPr>
        </p:nvSpPr>
        <p:spPr>
          <a:xfrm>
            <a:off x="2543594" y="5736435"/>
            <a:ext cx="1806645" cy="679450"/>
          </a:xfrm>
        </p:spPr>
        <p:txBody>
          <a:bodyPr/>
          <a:lstStyle>
            <a:lvl1pPr>
              <a:spcAft>
                <a:spcPts val="600"/>
              </a:spcAft>
              <a:defRPr sz="1100" cap="all" baseline="0">
                <a:solidFill>
                  <a:schemeClr val="tx1"/>
                </a:solidFill>
              </a:defRPr>
            </a:lvl1pPr>
            <a:lvl2pPr>
              <a:defRPr sz="3200" b="1">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p>
          <a:p>
            <a:pPr lvl="1"/>
            <a:r>
              <a:rPr lang="en-US"/>
              <a:t>XXX</a:t>
            </a:r>
          </a:p>
        </p:txBody>
      </p:sp>
    </p:spTree>
    <p:extLst>
      <p:ext uri="{BB962C8B-B14F-4D97-AF65-F5344CB8AC3E}">
        <p14:creationId xmlns:p14="http://schemas.microsoft.com/office/powerpoint/2010/main" val="14650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Three Chart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ED8915C-5B2C-0F97-2C6D-360EF08EEF42}"/>
              </a:ext>
            </a:extLst>
          </p:cNvPr>
          <p:cNvSpPr>
            <a:spLocks noGrp="1"/>
          </p:cNvSpPr>
          <p:nvPr>
            <p:ph type="pic" sz="quarter" idx="11"/>
          </p:nvPr>
        </p:nvSpPr>
        <p:spPr>
          <a:xfrm>
            <a:off x="4668592" y="1"/>
            <a:ext cx="7523408" cy="6858000"/>
          </a:xfrm>
          <a:custGeom>
            <a:avLst/>
            <a:gdLst>
              <a:gd name="connsiteX0" fmla="*/ 6515891 w 7523408"/>
              <a:gd name="connsiteY0" fmla="*/ 849672 h 6858000"/>
              <a:gd name="connsiteX1" fmla="*/ 6536833 w 7523408"/>
              <a:gd name="connsiteY1" fmla="*/ 863382 h 6858000"/>
              <a:gd name="connsiteX2" fmla="*/ 6525812 w 7523408"/>
              <a:gd name="connsiteY2" fmla="*/ 858452 h 6858000"/>
              <a:gd name="connsiteX3" fmla="*/ 6901038 w 7523408"/>
              <a:gd name="connsiteY3" fmla="*/ 582062 h 6858000"/>
              <a:gd name="connsiteX4" fmla="*/ 6901534 w 7523408"/>
              <a:gd name="connsiteY4" fmla="*/ 582062 h 6858000"/>
              <a:gd name="connsiteX5" fmla="*/ 6924075 w 7523408"/>
              <a:gd name="connsiteY5" fmla="*/ 647600 h 6858000"/>
              <a:gd name="connsiteX6" fmla="*/ 6877802 w 7523408"/>
              <a:gd name="connsiteY6" fmla="*/ 647600 h 6858000"/>
              <a:gd name="connsiteX7" fmla="*/ 6881575 w 7523408"/>
              <a:gd name="connsiteY7" fmla="*/ 538073 h 6858000"/>
              <a:gd name="connsiteX8" fmla="*/ 6814052 w 7523408"/>
              <a:gd name="connsiteY8" fmla="*/ 716613 h 6858000"/>
              <a:gd name="connsiteX9" fmla="*/ 6853573 w 7523408"/>
              <a:gd name="connsiteY9" fmla="*/ 716613 h 6858000"/>
              <a:gd name="connsiteX10" fmla="*/ 6867574 w 7523408"/>
              <a:gd name="connsiteY10" fmla="*/ 676893 h 6858000"/>
              <a:gd name="connsiteX11" fmla="*/ 6934303 w 7523408"/>
              <a:gd name="connsiteY11" fmla="*/ 676893 h 6858000"/>
              <a:gd name="connsiteX12" fmla="*/ 6947808 w 7523408"/>
              <a:gd name="connsiteY12" fmla="*/ 716613 h 6858000"/>
              <a:gd name="connsiteX13" fmla="*/ 6988520 w 7523408"/>
              <a:gd name="connsiteY13" fmla="*/ 716613 h 6858000"/>
              <a:gd name="connsiteX14" fmla="*/ 6921791 w 7523408"/>
              <a:gd name="connsiteY14" fmla="*/ 538073 h 6858000"/>
              <a:gd name="connsiteX15" fmla="*/ 6612276 w 7523408"/>
              <a:gd name="connsiteY15" fmla="*/ 538073 h 6858000"/>
              <a:gd name="connsiteX16" fmla="*/ 6612276 w 7523408"/>
              <a:gd name="connsiteY16" fmla="*/ 716513 h 6858000"/>
              <a:gd name="connsiteX17" fmla="*/ 6649017 w 7523408"/>
              <a:gd name="connsiteY17" fmla="*/ 716513 h 6858000"/>
              <a:gd name="connsiteX18" fmla="*/ 6649017 w 7523408"/>
              <a:gd name="connsiteY18" fmla="*/ 591297 h 6858000"/>
              <a:gd name="connsiteX19" fmla="*/ 6649513 w 7523408"/>
              <a:gd name="connsiteY19" fmla="*/ 591297 h 6858000"/>
              <a:gd name="connsiteX20" fmla="*/ 6693304 w 7523408"/>
              <a:gd name="connsiteY20" fmla="*/ 716513 h 6858000"/>
              <a:gd name="connsiteX21" fmla="*/ 6723590 w 7523408"/>
              <a:gd name="connsiteY21" fmla="*/ 716513 h 6858000"/>
              <a:gd name="connsiteX22" fmla="*/ 6767282 w 7523408"/>
              <a:gd name="connsiteY22" fmla="*/ 590006 h 6858000"/>
              <a:gd name="connsiteX23" fmla="*/ 6767778 w 7523408"/>
              <a:gd name="connsiteY23" fmla="*/ 590006 h 6858000"/>
              <a:gd name="connsiteX24" fmla="*/ 6767778 w 7523408"/>
              <a:gd name="connsiteY24" fmla="*/ 716513 h 6858000"/>
              <a:gd name="connsiteX25" fmla="*/ 6804519 w 7523408"/>
              <a:gd name="connsiteY25" fmla="*/ 716513 h 6858000"/>
              <a:gd name="connsiteX26" fmla="*/ 6804519 w 7523408"/>
              <a:gd name="connsiteY26" fmla="*/ 538073 h 6858000"/>
              <a:gd name="connsiteX27" fmla="*/ 6749309 w 7523408"/>
              <a:gd name="connsiteY27" fmla="*/ 538073 h 6858000"/>
              <a:gd name="connsiteX28" fmla="*/ 6709788 w 7523408"/>
              <a:gd name="connsiteY28" fmla="*/ 660807 h 6858000"/>
              <a:gd name="connsiteX29" fmla="*/ 6709291 w 7523408"/>
              <a:gd name="connsiteY29" fmla="*/ 660807 h 6858000"/>
              <a:gd name="connsiteX30" fmla="*/ 6667586 w 7523408"/>
              <a:gd name="connsiteY30" fmla="*/ 538073 h 6858000"/>
              <a:gd name="connsiteX31" fmla="*/ 7069151 w 7523408"/>
              <a:gd name="connsiteY31" fmla="*/ 533803 h 6858000"/>
              <a:gd name="connsiteX32" fmla="*/ 7032311 w 7523408"/>
              <a:gd name="connsiteY32" fmla="*/ 541052 h 6858000"/>
              <a:gd name="connsiteX33" fmla="*/ 7004706 w 7523408"/>
              <a:gd name="connsiteY33" fmla="*/ 561011 h 6858000"/>
              <a:gd name="connsiteX34" fmla="*/ 6987428 w 7523408"/>
              <a:gd name="connsiteY34" fmla="*/ 590900 h 6858000"/>
              <a:gd name="connsiteX35" fmla="*/ 6981470 w 7523408"/>
              <a:gd name="connsiteY35" fmla="*/ 628038 h 6858000"/>
              <a:gd name="connsiteX36" fmla="*/ 6987428 w 7523408"/>
              <a:gd name="connsiteY36" fmla="*/ 664381 h 6858000"/>
              <a:gd name="connsiteX37" fmla="*/ 7004706 w 7523408"/>
              <a:gd name="connsiteY37" fmla="*/ 693774 h 6858000"/>
              <a:gd name="connsiteX38" fmla="*/ 7032311 w 7523408"/>
              <a:gd name="connsiteY38" fmla="*/ 713435 h 6858000"/>
              <a:gd name="connsiteX39" fmla="*/ 7069151 w 7523408"/>
              <a:gd name="connsiteY39" fmla="*/ 720584 h 6858000"/>
              <a:gd name="connsiteX40" fmla="*/ 7094869 w 7523408"/>
              <a:gd name="connsiteY40" fmla="*/ 715222 h 6858000"/>
              <a:gd name="connsiteX41" fmla="*/ 7094770 w 7523408"/>
              <a:gd name="connsiteY41" fmla="*/ 715421 h 6858000"/>
              <a:gd name="connsiteX42" fmla="*/ 7118006 w 7523408"/>
              <a:gd name="connsiteY42" fmla="*/ 696554 h 6858000"/>
              <a:gd name="connsiteX43" fmla="*/ 7121978 w 7523408"/>
              <a:gd name="connsiteY43" fmla="*/ 716811 h 6858000"/>
              <a:gd name="connsiteX44" fmla="*/ 7147001 w 7523408"/>
              <a:gd name="connsiteY44" fmla="*/ 716811 h 6858000"/>
              <a:gd name="connsiteX45" fmla="*/ 7147001 w 7523408"/>
              <a:gd name="connsiteY45" fmla="*/ 620292 h 6858000"/>
              <a:gd name="connsiteX46" fmla="*/ 7072031 w 7523408"/>
              <a:gd name="connsiteY46" fmla="*/ 620292 h 6858000"/>
              <a:gd name="connsiteX47" fmla="*/ 7072031 w 7523408"/>
              <a:gd name="connsiteY47" fmla="*/ 649486 h 6858000"/>
              <a:gd name="connsiteX48" fmla="*/ 7111552 w 7523408"/>
              <a:gd name="connsiteY48" fmla="*/ 649486 h 6858000"/>
              <a:gd name="connsiteX49" fmla="*/ 7099139 w 7523408"/>
              <a:gd name="connsiteY49" fmla="*/ 678084 h 6858000"/>
              <a:gd name="connsiteX50" fmla="*/ 7069052 w 7523408"/>
              <a:gd name="connsiteY50" fmla="*/ 687915 h 6858000"/>
              <a:gd name="connsiteX51" fmla="*/ 7046511 w 7523408"/>
              <a:gd name="connsiteY51" fmla="*/ 682751 h 6858000"/>
              <a:gd name="connsiteX52" fmla="*/ 7031517 w 7523408"/>
              <a:gd name="connsiteY52" fmla="*/ 669148 h 6858000"/>
              <a:gd name="connsiteX53" fmla="*/ 7023176 w 7523408"/>
              <a:gd name="connsiteY53" fmla="*/ 649983 h 6858000"/>
              <a:gd name="connsiteX54" fmla="*/ 7020594 w 7523408"/>
              <a:gd name="connsiteY54" fmla="*/ 628137 h 6858000"/>
              <a:gd name="connsiteX55" fmla="*/ 7023176 w 7523408"/>
              <a:gd name="connsiteY55" fmla="*/ 605398 h 6858000"/>
              <a:gd name="connsiteX56" fmla="*/ 7031517 w 7523408"/>
              <a:gd name="connsiteY56" fmla="*/ 585736 h 6858000"/>
              <a:gd name="connsiteX57" fmla="*/ 7046511 w 7523408"/>
              <a:gd name="connsiteY57" fmla="*/ 572033 h 6858000"/>
              <a:gd name="connsiteX58" fmla="*/ 7069052 w 7523408"/>
              <a:gd name="connsiteY58" fmla="*/ 566870 h 6858000"/>
              <a:gd name="connsiteX59" fmla="*/ 7093281 w 7523408"/>
              <a:gd name="connsiteY59" fmla="*/ 574317 h 6858000"/>
              <a:gd name="connsiteX60" fmla="*/ 7106785 w 7523408"/>
              <a:gd name="connsiteY60" fmla="*/ 596858 h 6858000"/>
              <a:gd name="connsiteX61" fmla="*/ 7144320 w 7523408"/>
              <a:gd name="connsiteY61" fmla="*/ 596858 h 6858000"/>
              <a:gd name="connsiteX62" fmla="*/ 7136079 w 7523408"/>
              <a:gd name="connsiteY62" fmla="*/ 569849 h 6858000"/>
              <a:gd name="connsiteX63" fmla="*/ 7118999 w 7523408"/>
              <a:gd name="connsiteY63" fmla="*/ 550088 h 6858000"/>
              <a:gd name="connsiteX64" fmla="*/ 7095763 w 7523408"/>
              <a:gd name="connsiteY64" fmla="*/ 537974 h 6858000"/>
              <a:gd name="connsiteX65" fmla="*/ 7069151 w 7523408"/>
              <a:gd name="connsiteY65" fmla="*/ 533803 h 6858000"/>
              <a:gd name="connsiteX66" fmla="*/ 6651896 w 7523408"/>
              <a:gd name="connsiteY66" fmla="*/ 380784 h 6858000"/>
              <a:gd name="connsiteX67" fmla="*/ 6611085 w 7523408"/>
              <a:gd name="connsiteY67" fmla="*/ 390714 h 6858000"/>
              <a:gd name="connsiteX68" fmla="*/ 6611184 w 7523408"/>
              <a:gd name="connsiteY68" fmla="*/ 390714 h 6858000"/>
              <a:gd name="connsiteX69" fmla="*/ 6390442 w 7523408"/>
              <a:gd name="connsiteY69" fmla="*/ 572729 h 6858000"/>
              <a:gd name="connsiteX70" fmla="*/ 6495835 w 7523408"/>
              <a:gd name="connsiteY70" fmla="*/ 848023 h 6858000"/>
              <a:gd name="connsiteX71" fmla="*/ 6537276 w 7523408"/>
              <a:gd name="connsiteY71" fmla="*/ 863673 h 6858000"/>
              <a:gd name="connsiteX72" fmla="*/ 6537670 w 7523408"/>
              <a:gd name="connsiteY72" fmla="*/ 863931 h 6858000"/>
              <a:gd name="connsiteX73" fmla="*/ 6538057 w 7523408"/>
              <a:gd name="connsiteY73" fmla="*/ 863968 h 6858000"/>
              <a:gd name="connsiteX74" fmla="*/ 6538596 w 7523408"/>
              <a:gd name="connsiteY74" fmla="*/ 864171 h 6858000"/>
              <a:gd name="connsiteX75" fmla="*/ 6538164 w 7523408"/>
              <a:gd name="connsiteY75" fmla="*/ 863978 h 6858000"/>
              <a:gd name="connsiteX76" fmla="*/ 6562343 w 7523408"/>
              <a:gd name="connsiteY76" fmla="*/ 866289 h 6858000"/>
              <a:gd name="connsiteX77" fmla="*/ 6591920 w 7523408"/>
              <a:gd name="connsiteY77" fmla="*/ 860596 h 6858000"/>
              <a:gd name="connsiteX78" fmla="*/ 6665799 w 7523408"/>
              <a:gd name="connsiteY78" fmla="*/ 818096 h 6858000"/>
              <a:gd name="connsiteX79" fmla="*/ 6550220 w 7523408"/>
              <a:gd name="connsiteY79" fmla="*/ 732260 h 6858000"/>
              <a:gd name="connsiteX80" fmla="*/ 6500484 w 7523408"/>
              <a:gd name="connsiteY80" fmla="*/ 662967 h 6858000"/>
              <a:gd name="connsiteX81" fmla="*/ 6546168 w 7523408"/>
              <a:gd name="connsiteY81" fmla="*/ 574492 h 6858000"/>
              <a:gd name="connsiteX82" fmla="*/ 6649116 w 7523408"/>
              <a:gd name="connsiteY82" fmla="*/ 421894 h 6858000"/>
              <a:gd name="connsiteX83" fmla="*/ 6651896 w 7523408"/>
              <a:gd name="connsiteY83" fmla="*/ 380784 h 6858000"/>
              <a:gd name="connsiteX84" fmla="*/ 0 w 7523408"/>
              <a:gd name="connsiteY84" fmla="*/ 0 h 6858000"/>
              <a:gd name="connsiteX85" fmla="*/ 7523408 w 7523408"/>
              <a:gd name="connsiteY85" fmla="*/ 0 h 6858000"/>
              <a:gd name="connsiteX86" fmla="*/ 7523408 w 7523408"/>
              <a:gd name="connsiteY86" fmla="*/ 6858000 h 6858000"/>
              <a:gd name="connsiteX87" fmla="*/ 0 w 7523408"/>
              <a:gd name="connsiteY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23408" h="6858000">
                <a:moveTo>
                  <a:pt x="6515891" y="849672"/>
                </a:moveTo>
                <a:lnTo>
                  <a:pt x="6536833" y="863382"/>
                </a:lnTo>
                <a:lnTo>
                  <a:pt x="6525812" y="858452"/>
                </a:lnTo>
                <a:close/>
                <a:moveTo>
                  <a:pt x="6901038" y="582062"/>
                </a:moveTo>
                <a:lnTo>
                  <a:pt x="6901534" y="582062"/>
                </a:lnTo>
                <a:lnTo>
                  <a:pt x="6924075" y="647600"/>
                </a:lnTo>
                <a:lnTo>
                  <a:pt x="6877802" y="647600"/>
                </a:lnTo>
                <a:close/>
                <a:moveTo>
                  <a:pt x="6881575" y="538073"/>
                </a:moveTo>
                <a:lnTo>
                  <a:pt x="6814052" y="716613"/>
                </a:lnTo>
                <a:lnTo>
                  <a:pt x="6853573" y="716613"/>
                </a:lnTo>
                <a:lnTo>
                  <a:pt x="6867574" y="676893"/>
                </a:lnTo>
                <a:lnTo>
                  <a:pt x="6934303" y="676893"/>
                </a:lnTo>
                <a:lnTo>
                  <a:pt x="6947808" y="716613"/>
                </a:lnTo>
                <a:lnTo>
                  <a:pt x="6988520" y="716613"/>
                </a:lnTo>
                <a:lnTo>
                  <a:pt x="6921791" y="538073"/>
                </a:lnTo>
                <a:close/>
                <a:moveTo>
                  <a:pt x="6612276" y="538073"/>
                </a:moveTo>
                <a:lnTo>
                  <a:pt x="6612276" y="716513"/>
                </a:lnTo>
                <a:lnTo>
                  <a:pt x="6649017" y="716513"/>
                </a:lnTo>
                <a:lnTo>
                  <a:pt x="6649017" y="591297"/>
                </a:lnTo>
                <a:lnTo>
                  <a:pt x="6649513" y="591297"/>
                </a:lnTo>
                <a:lnTo>
                  <a:pt x="6693304" y="716513"/>
                </a:lnTo>
                <a:lnTo>
                  <a:pt x="6723590" y="716513"/>
                </a:lnTo>
                <a:lnTo>
                  <a:pt x="6767282" y="590006"/>
                </a:lnTo>
                <a:lnTo>
                  <a:pt x="6767778" y="590006"/>
                </a:lnTo>
                <a:lnTo>
                  <a:pt x="6767778" y="716513"/>
                </a:lnTo>
                <a:lnTo>
                  <a:pt x="6804519" y="716513"/>
                </a:lnTo>
                <a:lnTo>
                  <a:pt x="6804519" y="538073"/>
                </a:lnTo>
                <a:lnTo>
                  <a:pt x="6749309" y="538073"/>
                </a:lnTo>
                <a:lnTo>
                  <a:pt x="6709788" y="660807"/>
                </a:lnTo>
                <a:lnTo>
                  <a:pt x="6709291" y="660807"/>
                </a:lnTo>
                <a:lnTo>
                  <a:pt x="6667586" y="538073"/>
                </a:lnTo>
                <a:close/>
                <a:moveTo>
                  <a:pt x="7069151" y="533803"/>
                </a:moveTo>
                <a:cubicBezTo>
                  <a:pt x="7055547" y="533803"/>
                  <a:pt x="7043234" y="536186"/>
                  <a:pt x="7032311" y="541052"/>
                </a:cubicBezTo>
                <a:cubicBezTo>
                  <a:pt x="7021388" y="545818"/>
                  <a:pt x="7012253" y="552471"/>
                  <a:pt x="7004706" y="561011"/>
                </a:cubicBezTo>
                <a:cubicBezTo>
                  <a:pt x="6997159" y="569551"/>
                  <a:pt x="6991400" y="579481"/>
                  <a:pt x="6987428" y="590900"/>
                </a:cubicBezTo>
                <a:cubicBezTo>
                  <a:pt x="6983456" y="602319"/>
                  <a:pt x="6981470" y="615030"/>
                  <a:pt x="6981470" y="628038"/>
                </a:cubicBezTo>
                <a:cubicBezTo>
                  <a:pt x="6981470" y="641046"/>
                  <a:pt x="6983456" y="653160"/>
                  <a:pt x="6987428" y="664381"/>
                </a:cubicBezTo>
                <a:cubicBezTo>
                  <a:pt x="6991499" y="675701"/>
                  <a:pt x="6997159" y="685433"/>
                  <a:pt x="7004706" y="693774"/>
                </a:cubicBezTo>
                <a:cubicBezTo>
                  <a:pt x="7012153" y="702115"/>
                  <a:pt x="7021388" y="708669"/>
                  <a:pt x="7032311" y="713435"/>
                </a:cubicBezTo>
                <a:cubicBezTo>
                  <a:pt x="7043234" y="718201"/>
                  <a:pt x="7055448" y="720584"/>
                  <a:pt x="7069151" y="720584"/>
                </a:cubicBezTo>
                <a:cubicBezTo>
                  <a:pt x="7077790" y="720584"/>
                  <a:pt x="7086330" y="718797"/>
                  <a:pt x="7094869" y="715222"/>
                </a:cubicBezTo>
                <a:lnTo>
                  <a:pt x="7094770" y="715421"/>
                </a:lnTo>
                <a:cubicBezTo>
                  <a:pt x="7103310" y="711846"/>
                  <a:pt x="7111055" y="705590"/>
                  <a:pt x="7118006" y="696554"/>
                </a:cubicBezTo>
                <a:lnTo>
                  <a:pt x="7121978" y="716811"/>
                </a:lnTo>
                <a:lnTo>
                  <a:pt x="7147001" y="716811"/>
                </a:lnTo>
                <a:lnTo>
                  <a:pt x="7147001" y="620292"/>
                </a:lnTo>
                <a:lnTo>
                  <a:pt x="7072031" y="620292"/>
                </a:lnTo>
                <a:lnTo>
                  <a:pt x="7072031" y="649486"/>
                </a:lnTo>
                <a:lnTo>
                  <a:pt x="7111552" y="649486"/>
                </a:lnTo>
                <a:cubicBezTo>
                  <a:pt x="7110360" y="661998"/>
                  <a:pt x="7106189" y="671531"/>
                  <a:pt x="7099139" y="678084"/>
                </a:cubicBezTo>
                <a:cubicBezTo>
                  <a:pt x="7092089" y="684638"/>
                  <a:pt x="7082060" y="687915"/>
                  <a:pt x="7069052" y="687915"/>
                </a:cubicBezTo>
                <a:cubicBezTo>
                  <a:pt x="7060214" y="687915"/>
                  <a:pt x="7052667" y="686128"/>
                  <a:pt x="7046511" y="682751"/>
                </a:cubicBezTo>
                <a:cubicBezTo>
                  <a:pt x="7040354" y="679375"/>
                  <a:pt x="7035389" y="674808"/>
                  <a:pt x="7031517" y="669148"/>
                </a:cubicBezTo>
                <a:cubicBezTo>
                  <a:pt x="7027743" y="663487"/>
                  <a:pt x="7024963" y="657033"/>
                  <a:pt x="7023176" y="649983"/>
                </a:cubicBezTo>
                <a:cubicBezTo>
                  <a:pt x="7021487" y="642933"/>
                  <a:pt x="7020594" y="635982"/>
                  <a:pt x="7020594" y="628137"/>
                </a:cubicBezTo>
                <a:cubicBezTo>
                  <a:pt x="7020594" y="620292"/>
                  <a:pt x="7021388" y="612746"/>
                  <a:pt x="7023176" y="605398"/>
                </a:cubicBezTo>
                <a:cubicBezTo>
                  <a:pt x="7024864" y="598049"/>
                  <a:pt x="7027644" y="591496"/>
                  <a:pt x="7031517" y="585736"/>
                </a:cubicBezTo>
                <a:cubicBezTo>
                  <a:pt x="7035389" y="580076"/>
                  <a:pt x="7040354" y="575409"/>
                  <a:pt x="7046511" y="572033"/>
                </a:cubicBezTo>
                <a:cubicBezTo>
                  <a:pt x="7052667" y="568558"/>
                  <a:pt x="7060214" y="566870"/>
                  <a:pt x="7069052" y="566870"/>
                </a:cubicBezTo>
                <a:cubicBezTo>
                  <a:pt x="7078485" y="566870"/>
                  <a:pt x="7086628" y="569352"/>
                  <a:pt x="7093281" y="574317"/>
                </a:cubicBezTo>
                <a:cubicBezTo>
                  <a:pt x="7099934" y="579381"/>
                  <a:pt x="7104501" y="586829"/>
                  <a:pt x="7106785" y="596858"/>
                </a:cubicBezTo>
                <a:lnTo>
                  <a:pt x="7144320" y="596858"/>
                </a:lnTo>
                <a:cubicBezTo>
                  <a:pt x="7143327" y="586729"/>
                  <a:pt x="7140547" y="577693"/>
                  <a:pt x="7136079" y="569849"/>
                </a:cubicBezTo>
                <a:cubicBezTo>
                  <a:pt x="7131610" y="562004"/>
                  <a:pt x="7125950" y="555450"/>
                  <a:pt x="7118999" y="550088"/>
                </a:cubicBezTo>
                <a:cubicBezTo>
                  <a:pt x="7112147" y="544726"/>
                  <a:pt x="7104303" y="540754"/>
                  <a:pt x="7095763" y="537974"/>
                </a:cubicBezTo>
                <a:cubicBezTo>
                  <a:pt x="7087223" y="535193"/>
                  <a:pt x="7078287" y="533803"/>
                  <a:pt x="7069151" y="533803"/>
                </a:cubicBezTo>
                <a:close/>
                <a:moveTo>
                  <a:pt x="6651896" y="380784"/>
                </a:moveTo>
                <a:cubicBezTo>
                  <a:pt x="6640179" y="380784"/>
                  <a:pt x="6622405" y="387536"/>
                  <a:pt x="6611085" y="390714"/>
                </a:cubicBezTo>
                <a:lnTo>
                  <a:pt x="6611184" y="390714"/>
                </a:lnTo>
                <a:cubicBezTo>
                  <a:pt x="6586955" y="397665"/>
                  <a:pt x="6443071" y="446123"/>
                  <a:pt x="6390442" y="572729"/>
                </a:cubicBezTo>
                <a:cubicBezTo>
                  <a:pt x="6350561" y="668738"/>
                  <a:pt x="6401835" y="798199"/>
                  <a:pt x="6495835" y="848023"/>
                </a:cubicBezTo>
                <a:lnTo>
                  <a:pt x="6537276" y="863673"/>
                </a:lnTo>
                <a:lnTo>
                  <a:pt x="6537670" y="863931"/>
                </a:lnTo>
                <a:lnTo>
                  <a:pt x="6538057" y="863968"/>
                </a:lnTo>
                <a:lnTo>
                  <a:pt x="6538596" y="864171"/>
                </a:lnTo>
                <a:lnTo>
                  <a:pt x="6538164" y="863978"/>
                </a:lnTo>
                <a:lnTo>
                  <a:pt x="6562343" y="866289"/>
                </a:lnTo>
                <a:cubicBezTo>
                  <a:pt x="6571367" y="865808"/>
                  <a:pt x="6581208" y="863985"/>
                  <a:pt x="6591920" y="860596"/>
                </a:cubicBezTo>
                <a:cubicBezTo>
                  <a:pt x="6637896" y="846098"/>
                  <a:pt x="6665799" y="818096"/>
                  <a:pt x="6665799" y="818096"/>
                </a:cubicBezTo>
                <a:cubicBezTo>
                  <a:pt x="6665799" y="818096"/>
                  <a:pt x="6605475" y="792011"/>
                  <a:pt x="6550220" y="732260"/>
                </a:cubicBezTo>
                <a:lnTo>
                  <a:pt x="6500484" y="662967"/>
                </a:lnTo>
                <a:lnTo>
                  <a:pt x="6546168" y="574492"/>
                </a:lnTo>
                <a:cubicBezTo>
                  <a:pt x="6585490" y="509625"/>
                  <a:pt x="6630647" y="449946"/>
                  <a:pt x="6649116" y="421894"/>
                </a:cubicBezTo>
                <a:cubicBezTo>
                  <a:pt x="6670465" y="389522"/>
                  <a:pt x="6665203" y="380784"/>
                  <a:pt x="6651896" y="380784"/>
                </a:cubicBezTo>
                <a:close/>
                <a:moveTo>
                  <a:pt x="0" y="0"/>
                </a:moveTo>
                <a:lnTo>
                  <a:pt x="7523408" y="0"/>
                </a:lnTo>
                <a:lnTo>
                  <a:pt x="7523408" y="6858000"/>
                </a:lnTo>
                <a:lnTo>
                  <a:pt x="0" y="6858000"/>
                </a:lnTo>
                <a:close/>
              </a:path>
            </a:pathLst>
          </a:custGeom>
          <a:solidFill>
            <a:schemeClr val="bg1">
              <a:lumMod val="95000"/>
            </a:schemeClr>
          </a:solidFill>
        </p:spPr>
        <p:txBody>
          <a:bodyPr wrap="square">
            <a:noAutofit/>
          </a:bodyPr>
          <a:lstStyle/>
          <a:p>
            <a:endParaRPr lang="en-GB"/>
          </a:p>
        </p:txBody>
      </p:sp>
      <p:sp>
        <p:nvSpPr>
          <p:cNvPr id="9" name="Freeform: Shape 8">
            <a:extLst>
              <a:ext uri="{FF2B5EF4-FFF2-40B4-BE49-F238E27FC236}">
                <a16:creationId xmlns:a16="http://schemas.microsoft.com/office/drawing/2014/main" id="{1F47CC24-B1E6-5C4D-68A4-F81A5FBBA416}"/>
              </a:ext>
            </a:extLst>
          </p:cNvPr>
          <p:cNvSpPr/>
          <p:nvPr userDrawn="1"/>
        </p:nvSpPr>
        <p:spPr>
          <a:xfrm>
            <a:off x="458300" y="-1"/>
            <a:ext cx="9585870" cy="6858002"/>
          </a:xfrm>
          <a:custGeom>
            <a:avLst/>
            <a:gdLst>
              <a:gd name="connsiteX0" fmla="*/ 0 w 9585870"/>
              <a:gd name="connsiteY0" fmla="*/ 0 h 6858002"/>
              <a:gd name="connsiteX1" fmla="*/ 7253406 w 9585870"/>
              <a:gd name="connsiteY1" fmla="*/ 0 h 6858002"/>
              <a:gd name="connsiteX2" fmla="*/ 9585870 w 9585870"/>
              <a:gd name="connsiteY2" fmla="*/ 6858002 h 6858002"/>
              <a:gd name="connsiteX3" fmla="*/ 5490911 w 9585870"/>
              <a:gd name="connsiteY3" fmla="*/ 6858002 h 6858002"/>
              <a:gd name="connsiteX4" fmla="*/ 4257948 w 9585870"/>
              <a:gd name="connsiteY4" fmla="*/ 3328274 h 6858002"/>
              <a:gd name="connsiteX5" fmla="*/ 4200829 w 9585870"/>
              <a:gd name="connsiteY5" fmla="*/ 3328274 h 6858002"/>
              <a:gd name="connsiteX6" fmla="*/ 4200829 w 9585870"/>
              <a:gd name="connsiteY6" fmla="*/ 6858002 h 6858002"/>
              <a:gd name="connsiteX7" fmla="*/ 0 w 9585870"/>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5870" h="6858002">
                <a:moveTo>
                  <a:pt x="0" y="0"/>
                </a:moveTo>
                <a:lnTo>
                  <a:pt x="7253406" y="0"/>
                </a:lnTo>
                <a:lnTo>
                  <a:pt x="9585870" y="6858002"/>
                </a:lnTo>
                <a:lnTo>
                  <a:pt x="5490911" y="6858002"/>
                </a:lnTo>
                <a:lnTo>
                  <a:pt x="4257948" y="3328274"/>
                </a:lnTo>
                <a:lnTo>
                  <a:pt x="4200829" y="3328274"/>
                </a:lnTo>
                <a:lnTo>
                  <a:pt x="4200829" y="6858002"/>
                </a:lnTo>
                <a:lnTo>
                  <a:pt x="0" y="6858002"/>
                </a:lnTo>
                <a:close/>
              </a:path>
            </a:pathLst>
          </a:custGeom>
          <a:solidFill>
            <a:schemeClr val="bg1">
              <a:alpha val="92000"/>
            </a:schemeClr>
          </a:solidFill>
          <a:ln w="0" cap="flat">
            <a:noFill/>
            <a:prstDash val="solid"/>
            <a:miter/>
          </a:ln>
        </p:spPr>
        <p:txBody>
          <a:bodyPr rtlCol="0" anchor="ctr"/>
          <a:lstStyle/>
          <a:p>
            <a:endParaRPr lang="en-GB">
              <a:latin typeface="Inter" panose="02000503000000020004" pitchFamily="2" charset="0"/>
            </a:endParaRPr>
          </a:p>
        </p:txBody>
      </p:sp>
      <p:sp>
        <p:nvSpPr>
          <p:cNvPr id="2" name="Title 1">
            <a:extLst>
              <a:ext uri="{FF2B5EF4-FFF2-40B4-BE49-F238E27FC236}">
                <a16:creationId xmlns:a16="http://schemas.microsoft.com/office/drawing/2014/main" id="{10E236A4-4553-3C80-4E53-F1397EF49711}"/>
              </a:ext>
            </a:extLst>
          </p:cNvPr>
          <p:cNvSpPr>
            <a:spLocks noGrp="1"/>
          </p:cNvSpPr>
          <p:nvPr>
            <p:ph type="title"/>
          </p:nvPr>
        </p:nvSpPr>
        <p:spPr>
          <a:xfrm>
            <a:off x="383749" y="383750"/>
            <a:ext cx="6995845" cy="935448"/>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96CC8A9-B212-DC70-226C-15CD74D70D36}"/>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8" name="Text Placeholder 7">
            <a:extLst>
              <a:ext uri="{FF2B5EF4-FFF2-40B4-BE49-F238E27FC236}">
                <a16:creationId xmlns:a16="http://schemas.microsoft.com/office/drawing/2014/main" id="{4044D5F9-6FF1-062C-E4E0-DB3F34FEDC73}"/>
              </a:ext>
            </a:extLst>
          </p:cNvPr>
          <p:cNvSpPr>
            <a:spLocks noGrp="1"/>
          </p:cNvSpPr>
          <p:nvPr>
            <p:ph type="body" sz="quarter" idx="12"/>
          </p:nvPr>
        </p:nvSpPr>
        <p:spPr>
          <a:xfrm>
            <a:off x="383749" y="1646238"/>
            <a:ext cx="3904311"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hart Placeholder 9">
            <a:extLst>
              <a:ext uri="{FF2B5EF4-FFF2-40B4-BE49-F238E27FC236}">
                <a16:creationId xmlns:a16="http://schemas.microsoft.com/office/drawing/2014/main" id="{FCBA7DE4-42E8-7C10-5E6C-F50DC0DAED54}"/>
              </a:ext>
            </a:extLst>
          </p:cNvPr>
          <p:cNvSpPr>
            <a:spLocks noGrp="1"/>
          </p:cNvSpPr>
          <p:nvPr>
            <p:ph type="chart" sz="quarter" idx="13"/>
          </p:nvPr>
        </p:nvSpPr>
        <p:spPr>
          <a:xfrm>
            <a:off x="5049338" y="1924494"/>
            <a:ext cx="3105199" cy="1156442"/>
          </a:xfrm>
        </p:spPr>
        <p:txBody>
          <a:bodyPr/>
          <a:lstStyle/>
          <a:p>
            <a:endParaRPr lang="en-GB"/>
          </a:p>
        </p:txBody>
      </p:sp>
      <p:sp>
        <p:nvSpPr>
          <p:cNvPr id="11" name="Text Placeholder 12">
            <a:extLst>
              <a:ext uri="{FF2B5EF4-FFF2-40B4-BE49-F238E27FC236}">
                <a16:creationId xmlns:a16="http://schemas.microsoft.com/office/drawing/2014/main" id="{0F912887-BCAC-833C-30F7-AB99DCD50519}"/>
              </a:ext>
            </a:extLst>
          </p:cNvPr>
          <p:cNvSpPr>
            <a:spLocks noGrp="1"/>
          </p:cNvSpPr>
          <p:nvPr>
            <p:ph type="body" sz="quarter" idx="14"/>
          </p:nvPr>
        </p:nvSpPr>
        <p:spPr>
          <a:xfrm>
            <a:off x="5049339" y="1656870"/>
            <a:ext cx="2965108" cy="235725"/>
          </a:xfrm>
        </p:spPr>
        <p:txBody>
          <a:bodyPr>
            <a:noAutofit/>
          </a:bodyPr>
          <a:lstStyle>
            <a:lvl1pPr>
              <a:defRPr sz="1200" cap="all" baseline="0"/>
            </a:lvl1pPr>
          </a:lstStyle>
          <a:p>
            <a:pPr lvl="0"/>
            <a:r>
              <a:rPr lang="en-US"/>
              <a:t>Click to edit Master text styles</a:t>
            </a:r>
          </a:p>
        </p:txBody>
      </p:sp>
      <p:sp>
        <p:nvSpPr>
          <p:cNvPr id="12" name="Chart Placeholder 9">
            <a:extLst>
              <a:ext uri="{FF2B5EF4-FFF2-40B4-BE49-F238E27FC236}">
                <a16:creationId xmlns:a16="http://schemas.microsoft.com/office/drawing/2014/main" id="{2822FB4D-BC90-1FC7-8890-7088EC8A0B28}"/>
              </a:ext>
            </a:extLst>
          </p:cNvPr>
          <p:cNvSpPr>
            <a:spLocks noGrp="1"/>
          </p:cNvSpPr>
          <p:nvPr>
            <p:ph type="chart" sz="quarter" idx="15"/>
          </p:nvPr>
        </p:nvSpPr>
        <p:spPr>
          <a:xfrm>
            <a:off x="6102823" y="5148827"/>
            <a:ext cx="3105199" cy="1156442"/>
          </a:xfrm>
        </p:spPr>
        <p:txBody>
          <a:bodyPr/>
          <a:lstStyle/>
          <a:p>
            <a:endParaRPr lang="en-GB"/>
          </a:p>
        </p:txBody>
      </p:sp>
      <p:sp>
        <p:nvSpPr>
          <p:cNvPr id="13" name="Text Placeholder 12">
            <a:extLst>
              <a:ext uri="{FF2B5EF4-FFF2-40B4-BE49-F238E27FC236}">
                <a16:creationId xmlns:a16="http://schemas.microsoft.com/office/drawing/2014/main" id="{B886308D-05DE-42BB-8F30-8FB5F95B7496}"/>
              </a:ext>
            </a:extLst>
          </p:cNvPr>
          <p:cNvSpPr>
            <a:spLocks noGrp="1"/>
          </p:cNvSpPr>
          <p:nvPr>
            <p:ph type="body" sz="quarter" idx="16"/>
          </p:nvPr>
        </p:nvSpPr>
        <p:spPr>
          <a:xfrm>
            <a:off x="6102824" y="4881203"/>
            <a:ext cx="2965108" cy="235725"/>
          </a:xfrm>
        </p:spPr>
        <p:txBody>
          <a:bodyPr>
            <a:noAutofit/>
          </a:bodyPr>
          <a:lstStyle>
            <a:lvl1pPr>
              <a:defRPr sz="1200" cap="all" baseline="0"/>
            </a:lvl1pPr>
          </a:lstStyle>
          <a:p>
            <a:pPr lvl="0"/>
            <a:r>
              <a:rPr lang="en-US"/>
              <a:t>Click to edit Master text styles</a:t>
            </a:r>
          </a:p>
        </p:txBody>
      </p:sp>
      <p:sp>
        <p:nvSpPr>
          <p:cNvPr id="16" name="Chart Placeholder 9">
            <a:extLst>
              <a:ext uri="{FF2B5EF4-FFF2-40B4-BE49-F238E27FC236}">
                <a16:creationId xmlns:a16="http://schemas.microsoft.com/office/drawing/2014/main" id="{8500727E-3E58-0C4A-D437-9AE1197B588B}"/>
              </a:ext>
            </a:extLst>
          </p:cNvPr>
          <p:cNvSpPr>
            <a:spLocks noGrp="1"/>
          </p:cNvSpPr>
          <p:nvPr>
            <p:ph type="chart" sz="quarter" idx="17"/>
          </p:nvPr>
        </p:nvSpPr>
        <p:spPr>
          <a:xfrm>
            <a:off x="5566011" y="3533842"/>
            <a:ext cx="3105199" cy="1156442"/>
          </a:xfrm>
        </p:spPr>
        <p:txBody>
          <a:bodyPr/>
          <a:lstStyle/>
          <a:p>
            <a:endParaRPr lang="en-GB"/>
          </a:p>
        </p:txBody>
      </p:sp>
      <p:sp>
        <p:nvSpPr>
          <p:cNvPr id="17" name="Text Placeholder 12">
            <a:extLst>
              <a:ext uri="{FF2B5EF4-FFF2-40B4-BE49-F238E27FC236}">
                <a16:creationId xmlns:a16="http://schemas.microsoft.com/office/drawing/2014/main" id="{B9A217E5-7F98-DD16-224F-616B9825EFF7}"/>
              </a:ext>
            </a:extLst>
          </p:cNvPr>
          <p:cNvSpPr>
            <a:spLocks noGrp="1"/>
          </p:cNvSpPr>
          <p:nvPr>
            <p:ph type="body" sz="quarter" idx="18"/>
          </p:nvPr>
        </p:nvSpPr>
        <p:spPr>
          <a:xfrm>
            <a:off x="5566012" y="3266218"/>
            <a:ext cx="2965108" cy="235725"/>
          </a:xfrm>
        </p:spPr>
        <p:txBody>
          <a:bodyPr>
            <a:noAutofit/>
          </a:bodyPr>
          <a:lstStyle>
            <a:lvl1pPr>
              <a:defRPr sz="1200" cap="all" baseline="0"/>
            </a:lvl1pPr>
          </a:lstStyle>
          <a:p>
            <a:pPr lvl="0"/>
            <a:r>
              <a:rPr lang="en-US"/>
              <a:t>Click to edit Master text styles</a:t>
            </a:r>
          </a:p>
        </p:txBody>
      </p:sp>
    </p:spTree>
    <p:extLst>
      <p:ext uri="{BB962C8B-B14F-4D97-AF65-F5344CB8AC3E}">
        <p14:creationId xmlns:p14="http://schemas.microsoft.com/office/powerpoint/2010/main" val="39481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E055-8C4F-08D9-E20D-5CCB8FF8CA06}"/>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24D8A838-7E3C-ACF7-4790-F377076A24FE}"/>
              </a:ext>
            </a:extLst>
          </p:cNvPr>
          <p:cNvSpPr>
            <a:spLocks noGrp="1"/>
          </p:cNvSpPr>
          <p:nvPr>
            <p:ph type="sldNum" sz="quarter" idx="12"/>
          </p:nvPr>
        </p:nvSpPr>
        <p:spPr/>
        <p:txBody>
          <a:bodyPr/>
          <a:lstStyle/>
          <a:p>
            <a:fld id="{08F64A33-8291-4D33-9825-B38E89644A52}" type="slidenum">
              <a:rPr lang="en-GB" smtClean="0"/>
              <a:t>‹#›</a:t>
            </a:fld>
            <a:endParaRPr lang="en-GB"/>
          </a:p>
        </p:txBody>
      </p:sp>
      <p:sp>
        <p:nvSpPr>
          <p:cNvPr id="6" name="Footer Placeholder 4">
            <a:extLst>
              <a:ext uri="{FF2B5EF4-FFF2-40B4-BE49-F238E27FC236}">
                <a16:creationId xmlns:a16="http://schemas.microsoft.com/office/drawing/2014/main" id="{B000BA29-DCB2-5C98-501B-7F4B103ECC8C}"/>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Tree>
    <p:extLst>
      <p:ext uri="{BB962C8B-B14F-4D97-AF65-F5344CB8AC3E}">
        <p14:creationId xmlns:p14="http://schemas.microsoft.com/office/powerpoint/2010/main" val="18693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 Light 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E055-8C4F-08D9-E20D-5CCB8FF8CA06}"/>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24D8A838-7E3C-ACF7-4790-F377076A24FE}"/>
              </a:ext>
            </a:extLst>
          </p:cNvPr>
          <p:cNvSpPr>
            <a:spLocks noGrp="1"/>
          </p:cNvSpPr>
          <p:nvPr>
            <p:ph type="sldNum" sz="quarter" idx="12"/>
          </p:nvPr>
        </p:nvSpPr>
        <p:spPr/>
        <p:txBody>
          <a:bodyPr/>
          <a:lstStyle/>
          <a:p>
            <a:fld id="{08F64A33-8291-4D33-9825-B38E89644A52}" type="slidenum">
              <a:rPr lang="en-GB" smtClean="0"/>
              <a:t>‹#›</a:t>
            </a:fld>
            <a:endParaRPr lang="en-GB"/>
          </a:p>
        </p:txBody>
      </p:sp>
      <p:sp>
        <p:nvSpPr>
          <p:cNvPr id="6" name="Footer Placeholder 4">
            <a:extLst>
              <a:ext uri="{FF2B5EF4-FFF2-40B4-BE49-F238E27FC236}">
                <a16:creationId xmlns:a16="http://schemas.microsoft.com/office/drawing/2014/main" id="{B000BA29-DCB2-5C98-501B-7F4B103ECC8C}"/>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Tree>
    <p:extLst>
      <p:ext uri="{BB962C8B-B14F-4D97-AF65-F5344CB8AC3E}">
        <p14:creationId xmlns:p14="http://schemas.microsoft.com/office/powerpoint/2010/main" val="376395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 Dark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E055-8C4F-08D9-E20D-5CCB8FF8CA0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24D8A838-7E3C-ACF7-4790-F377076A24FE}"/>
              </a:ext>
            </a:extLst>
          </p:cNvPr>
          <p:cNvSpPr>
            <a:spLocks noGrp="1"/>
          </p:cNvSpPr>
          <p:nvPr>
            <p:ph type="sldNum" sz="quarter" idx="12"/>
          </p:nvPr>
        </p:nvSpPr>
        <p:spPr/>
        <p:txBody>
          <a:bodyPr/>
          <a:lstStyle>
            <a:lvl1pPr>
              <a:defRPr>
                <a:solidFill>
                  <a:schemeClr val="bg1"/>
                </a:solidFill>
              </a:defRPr>
            </a:lvl1pPr>
          </a:lstStyle>
          <a:p>
            <a:fld id="{08F64A33-8291-4D33-9825-B38E89644A52}" type="slidenum">
              <a:rPr lang="en-GB" smtClean="0"/>
              <a:pPr/>
              <a:t>‹#›</a:t>
            </a:fld>
            <a:endParaRPr lang="en-GB"/>
          </a:p>
        </p:txBody>
      </p:sp>
      <p:sp>
        <p:nvSpPr>
          <p:cNvPr id="6" name="Footer Placeholder 4">
            <a:extLst>
              <a:ext uri="{FF2B5EF4-FFF2-40B4-BE49-F238E27FC236}">
                <a16:creationId xmlns:a16="http://schemas.microsoft.com/office/drawing/2014/main" id="{B000BA29-DCB2-5C98-501B-7F4B103ECC8C}"/>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bg1"/>
                </a:solidFill>
              </a:defRPr>
            </a:lvl1pPr>
          </a:lstStyle>
          <a:p>
            <a:endParaRPr lang="en-GB"/>
          </a:p>
        </p:txBody>
      </p:sp>
      <p:grpSp>
        <p:nvGrpSpPr>
          <p:cNvPr id="3" name="Group 2">
            <a:extLst>
              <a:ext uri="{FF2B5EF4-FFF2-40B4-BE49-F238E27FC236}">
                <a16:creationId xmlns:a16="http://schemas.microsoft.com/office/drawing/2014/main" id="{103FF2C5-F205-EC43-C5A2-9EF37C67F9A2}"/>
              </a:ext>
            </a:extLst>
          </p:cNvPr>
          <p:cNvGrpSpPr/>
          <p:nvPr userDrawn="1"/>
        </p:nvGrpSpPr>
        <p:grpSpPr>
          <a:xfrm>
            <a:off x="11044952" y="378996"/>
            <a:ext cx="775573" cy="487220"/>
            <a:chOff x="371475" y="371474"/>
            <a:chExt cx="1211848" cy="761290"/>
          </a:xfrm>
        </p:grpSpPr>
        <p:pic>
          <p:nvPicPr>
            <p:cNvPr id="4" name="Graphic 3">
              <a:extLst>
                <a:ext uri="{FF2B5EF4-FFF2-40B4-BE49-F238E27FC236}">
                  <a16:creationId xmlns:a16="http://schemas.microsoft.com/office/drawing/2014/main" id="{E64607CE-1509-4287-5A2C-EAD2F5E926F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7" name="Graphic 6">
              <a:extLst>
                <a:ext uri="{FF2B5EF4-FFF2-40B4-BE49-F238E27FC236}">
                  <a16:creationId xmlns:a16="http://schemas.microsoft.com/office/drawing/2014/main" id="{18C5DEAB-B84C-EABD-EA5A-0CCB9D196E89}"/>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Tree>
    <p:extLst>
      <p:ext uri="{BB962C8B-B14F-4D97-AF65-F5344CB8AC3E}">
        <p14:creationId xmlns:p14="http://schemas.microsoft.com/office/powerpoint/2010/main" val="26521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7C7CC02-1C8A-AD15-D62C-914271CBD528}"/>
              </a:ext>
            </a:extLst>
          </p:cNvPr>
          <p:cNvSpPr>
            <a:spLocks noGrp="1"/>
          </p:cNvSpPr>
          <p:nvPr>
            <p:ph type="pic" sz="quarter" idx="13"/>
          </p:nvPr>
        </p:nvSpPr>
        <p:spPr>
          <a:xfrm>
            <a:off x="3959866" y="0"/>
            <a:ext cx="8232135" cy="6858000"/>
          </a:xfrm>
          <a:custGeom>
            <a:avLst/>
            <a:gdLst>
              <a:gd name="connsiteX0" fmla="*/ 0 w 8232135"/>
              <a:gd name="connsiteY0" fmla="*/ 4867483 h 6858000"/>
              <a:gd name="connsiteX1" fmla="*/ 45733 w 8232135"/>
              <a:gd name="connsiteY1" fmla="*/ 4867483 h 6858000"/>
              <a:gd name="connsiteX2" fmla="*/ 741644 w 8232135"/>
              <a:gd name="connsiteY2" fmla="*/ 6858000 h 6858000"/>
              <a:gd name="connsiteX3" fmla="*/ 0 w 8232135"/>
              <a:gd name="connsiteY3" fmla="*/ 6858000 h 6858000"/>
              <a:gd name="connsiteX4" fmla="*/ 1692680 w 8232135"/>
              <a:gd name="connsiteY4" fmla="*/ 0 h 6858000"/>
              <a:gd name="connsiteX5" fmla="*/ 8232135 w 8232135"/>
              <a:gd name="connsiteY5" fmla="*/ 0 h 6858000"/>
              <a:gd name="connsiteX6" fmla="*/ 8232135 w 8232135"/>
              <a:gd name="connsiteY6" fmla="*/ 2915888 h 6858000"/>
              <a:gd name="connsiteX7" fmla="*/ 6962524 w 8232135"/>
              <a:gd name="connsiteY7" fmla="*/ 6858000 h 6858000"/>
              <a:gd name="connsiteX8" fmla="*/ 4026908 w 823213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135" h="6858000">
                <a:moveTo>
                  <a:pt x="0" y="4867483"/>
                </a:moveTo>
                <a:lnTo>
                  <a:pt x="45733" y="4867483"/>
                </a:lnTo>
                <a:lnTo>
                  <a:pt x="741644" y="6858000"/>
                </a:lnTo>
                <a:lnTo>
                  <a:pt x="0" y="6858000"/>
                </a:lnTo>
                <a:close/>
                <a:moveTo>
                  <a:pt x="1692680" y="0"/>
                </a:moveTo>
                <a:lnTo>
                  <a:pt x="8232135" y="0"/>
                </a:lnTo>
                <a:lnTo>
                  <a:pt x="8232135" y="2915888"/>
                </a:lnTo>
                <a:lnTo>
                  <a:pt x="6962524" y="6858000"/>
                </a:lnTo>
                <a:lnTo>
                  <a:pt x="4026908" y="6858000"/>
                </a:lnTo>
                <a:close/>
              </a:path>
            </a:pathLst>
          </a:custGeom>
          <a:solidFill>
            <a:schemeClr val="bg1">
              <a:lumMod val="95000"/>
            </a:schemeClr>
          </a:solidFill>
        </p:spPr>
        <p:txBody>
          <a:bodyPr wrap="square">
            <a:noAutofit/>
          </a:bodyPr>
          <a:lstStyle/>
          <a:p>
            <a:endParaRPr lang="en-GB"/>
          </a:p>
        </p:txBody>
      </p:sp>
      <p:sp>
        <p:nvSpPr>
          <p:cNvPr id="9" name="Freeform: Shape 8">
            <a:extLst>
              <a:ext uri="{FF2B5EF4-FFF2-40B4-BE49-F238E27FC236}">
                <a16:creationId xmlns:a16="http://schemas.microsoft.com/office/drawing/2014/main" id="{646D55E4-AAB7-3FF1-1AA2-0F9A3DE89146}"/>
              </a:ext>
            </a:extLst>
          </p:cNvPr>
          <p:cNvSpPr/>
          <p:nvPr userDrawn="1"/>
        </p:nvSpPr>
        <p:spPr>
          <a:xfrm>
            <a:off x="597804" y="0"/>
            <a:ext cx="11594197" cy="6858001"/>
          </a:xfrm>
          <a:custGeom>
            <a:avLst/>
            <a:gdLst>
              <a:gd name="connsiteX0" fmla="*/ 11594197 w 11594197"/>
              <a:gd name="connsiteY0" fmla="*/ 2915885 h 6858001"/>
              <a:gd name="connsiteX1" fmla="*/ 11594197 w 11594197"/>
              <a:gd name="connsiteY1" fmla="*/ 6858001 h 6858001"/>
              <a:gd name="connsiteX2" fmla="*/ 10324585 w 11594197"/>
              <a:gd name="connsiteY2" fmla="*/ 6858001 h 6858001"/>
              <a:gd name="connsiteX3" fmla="*/ 0 w 11594197"/>
              <a:gd name="connsiteY3" fmla="*/ 0 h 6858001"/>
              <a:gd name="connsiteX4" fmla="*/ 5054741 w 11594197"/>
              <a:gd name="connsiteY4" fmla="*/ 0 h 6858001"/>
              <a:gd name="connsiteX5" fmla="*/ 7388969 w 11594197"/>
              <a:gd name="connsiteY5" fmla="*/ 6858001 h 6858001"/>
              <a:gd name="connsiteX6" fmla="*/ 4103705 w 11594197"/>
              <a:gd name="connsiteY6" fmla="*/ 6858001 h 6858001"/>
              <a:gd name="connsiteX7" fmla="*/ 3407794 w 11594197"/>
              <a:gd name="connsiteY7" fmla="*/ 4867483 h 6858001"/>
              <a:gd name="connsiteX8" fmla="*/ 3362061 w 11594197"/>
              <a:gd name="connsiteY8" fmla="*/ 4867483 h 6858001"/>
              <a:gd name="connsiteX9" fmla="*/ 3362061 w 11594197"/>
              <a:gd name="connsiteY9" fmla="*/ 6858001 h 6858001"/>
              <a:gd name="connsiteX10" fmla="*/ 0 w 11594197"/>
              <a:gd name="connsiteY1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94197" h="6858001">
                <a:moveTo>
                  <a:pt x="11594197" y="2915885"/>
                </a:moveTo>
                <a:lnTo>
                  <a:pt x="11594197" y="6858001"/>
                </a:lnTo>
                <a:lnTo>
                  <a:pt x="10324585" y="6858001"/>
                </a:lnTo>
                <a:close/>
                <a:moveTo>
                  <a:pt x="0" y="0"/>
                </a:moveTo>
                <a:lnTo>
                  <a:pt x="5054741" y="0"/>
                </a:lnTo>
                <a:lnTo>
                  <a:pt x="7388969" y="6858001"/>
                </a:lnTo>
                <a:lnTo>
                  <a:pt x="4103705" y="6858001"/>
                </a:lnTo>
                <a:lnTo>
                  <a:pt x="3407794" y="4867483"/>
                </a:lnTo>
                <a:lnTo>
                  <a:pt x="3362061" y="4867483"/>
                </a:lnTo>
                <a:lnTo>
                  <a:pt x="3362061" y="6858001"/>
                </a:lnTo>
                <a:lnTo>
                  <a:pt x="0" y="6858001"/>
                </a:lnTo>
                <a:close/>
              </a:path>
            </a:pathLst>
          </a:custGeom>
          <a:solidFill>
            <a:schemeClr val="tx1"/>
          </a:solidFill>
          <a:ln w="0" cap="flat">
            <a:noFill/>
            <a:prstDash val="solid"/>
            <a:miter/>
          </a:ln>
        </p:spPr>
        <p:txBody>
          <a:bodyPr rtlCol="0" anchor="ctr"/>
          <a:lstStyle/>
          <a:p>
            <a:endParaRPr lang="en-GB"/>
          </a:p>
        </p:txBody>
      </p:sp>
      <p:sp>
        <p:nvSpPr>
          <p:cNvPr id="5" name="Rectangle 4">
            <a:extLst>
              <a:ext uri="{FF2B5EF4-FFF2-40B4-BE49-F238E27FC236}">
                <a16:creationId xmlns:a16="http://schemas.microsoft.com/office/drawing/2014/main" id="{F982361E-8552-9D9E-1F3A-9BC3FE51FAEE}"/>
              </a:ext>
            </a:extLst>
          </p:cNvPr>
          <p:cNvSpPr/>
          <p:nvPr userDrawn="1"/>
        </p:nvSpPr>
        <p:spPr>
          <a:xfrm>
            <a:off x="0" y="0"/>
            <a:ext cx="228086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16">
            <a:extLst>
              <a:ext uri="{FF2B5EF4-FFF2-40B4-BE49-F238E27FC236}">
                <a16:creationId xmlns:a16="http://schemas.microsoft.com/office/drawing/2014/main" id="{1F6083C7-ED9A-2B8A-238C-94A1633383E0}"/>
              </a:ext>
            </a:extLst>
          </p:cNvPr>
          <p:cNvSpPr>
            <a:spLocks noGrp="1"/>
          </p:cNvSpPr>
          <p:nvPr>
            <p:ph type="body" sz="quarter" idx="11"/>
          </p:nvPr>
        </p:nvSpPr>
        <p:spPr>
          <a:xfrm>
            <a:off x="371476" y="3840799"/>
            <a:ext cx="3385878" cy="1520910"/>
          </a:xfrm>
        </p:spPr>
        <p:txBody>
          <a:bodyPr/>
          <a:lstStyle>
            <a:lvl1pPr>
              <a:defRPr sz="1400">
                <a:solidFill>
                  <a:schemeClr val="bg1"/>
                </a:solidFill>
              </a:defRPr>
            </a:lvl1pPr>
            <a:lvl2pPr>
              <a:defRPr sz="1200">
                <a:solidFill>
                  <a:schemeClr val="bg1"/>
                </a:solidFill>
              </a:defRPr>
            </a:lvl2pPr>
          </a:lstStyle>
          <a:p>
            <a:pPr lvl="0"/>
            <a:r>
              <a:rPr lang="en-US"/>
              <a:t>Click to edit Master text styles</a:t>
            </a:r>
          </a:p>
          <a:p>
            <a:pPr lvl="1"/>
            <a:r>
              <a:rPr lang="en-US"/>
              <a:t>Second level</a:t>
            </a:r>
          </a:p>
        </p:txBody>
      </p:sp>
      <p:sp>
        <p:nvSpPr>
          <p:cNvPr id="19" name="Text Placeholder 18">
            <a:extLst>
              <a:ext uri="{FF2B5EF4-FFF2-40B4-BE49-F238E27FC236}">
                <a16:creationId xmlns:a16="http://schemas.microsoft.com/office/drawing/2014/main" id="{24EFEFD6-4D1D-B2FD-FA0B-749DC5BE3C4D}"/>
              </a:ext>
            </a:extLst>
          </p:cNvPr>
          <p:cNvSpPr>
            <a:spLocks noGrp="1"/>
          </p:cNvSpPr>
          <p:nvPr>
            <p:ph type="body" sz="quarter" idx="12" hasCustomPrompt="1"/>
          </p:nvPr>
        </p:nvSpPr>
        <p:spPr>
          <a:xfrm>
            <a:off x="346536" y="2337232"/>
            <a:ext cx="5749464" cy="1004484"/>
          </a:xfrm>
        </p:spPr>
        <p:txBody>
          <a:bodyPr/>
          <a:lstStyle>
            <a:lvl1pPr>
              <a:defRPr sz="7200">
                <a:solidFill>
                  <a:schemeClr val="bg1"/>
                </a:solidFill>
              </a:defRPr>
            </a:lvl1pPr>
          </a:lstStyle>
          <a:p>
            <a:pPr lvl="0"/>
            <a:r>
              <a:rPr lang="en-US"/>
              <a:t>Thank You</a:t>
            </a:r>
          </a:p>
        </p:txBody>
      </p:sp>
      <p:sp>
        <p:nvSpPr>
          <p:cNvPr id="25" name="Slide Number Placeholder 2">
            <a:extLst>
              <a:ext uri="{FF2B5EF4-FFF2-40B4-BE49-F238E27FC236}">
                <a16:creationId xmlns:a16="http://schemas.microsoft.com/office/drawing/2014/main" id="{DA16058C-4B93-0E07-2DF6-CADFA7A62EA3}"/>
              </a:ext>
            </a:extLst>
          </p:cNvPr>
          <p:cNvSpPr>
            <a:spLocks noGrp="1"/>
          </p:cNvSpPr>
          <p:nvPr>
            <p:ph type="sldNum" sz="quarter" idx="10"/>
          </p:nvPr>
        </p:nvSpPr>
        <p:spPr>
          <a:xfrm>
            <a:off x="11085443" y="6320999"/>
            <a:ext cx="735081" cy="537001"/>
          </a:xfrm>
        </p:spPr>
        <p:txBody>
          <a:bodyPr/>
          <a:lstStyle>
            <a:lvl1pPr>
              <a:defRPr>
                <a:solidFill>
                  <a:schemeClr val="bg1"/>
                </a:solidFill>
              </a:defRPr>
            </a:lvl1pPr>
          </a:lstStyle>
          <a:p>
            <a:fld id="{08F64A33-8291-4D33-9825-B38E89644A52}" type="slidenum">
              <a:rPr lang="en-GB" smtClean="0"/>
              <a:pPr/>
              <a:t>‹#›</a:t>
            </a:fld>
            <a:endParaRPr lang="en-GB"/>
          </a:p>
        </p:txBody>
      </p:sp>
    </p:spTree>
    <p:extLst>
      <p:ext uri="{BB962C8B-B14F-4D97-AF65-F5344CB8AC3E}">
        <p14:creationId xmlns:p14="http://schemas.microsoft.com/office/powerpoint/2010/main" val="384348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240375-152E-256B-01F8-6E91C0F393C1}"/>
              </a:ext>
            </a:extLst>
          </p:cNvPr>
          <p:cNvSpPr>
            <a:spLocks noGrp="1"/>
          </p:cNvSpPr>
          <p:nvPr>
            <p:ph type="pic" sz="quarter" idx="10"/>
          </p:nvPr>
        </p:nvSpPr>
        <p:spPr>
          <a:xfrm>
            <a:off x="4472586" y="2"/>
            <a:ext cx="7719414" cy="6857998"/>
          </a:xfrm>
          <a:custGeom>
            <a:avLst/>
            <a:gdLst>
              <a:gd name="connsiteX0" fmla="*/ 2928198 w 7719414"/>
              <a:gd name="connsiteY0" fmla="*/ 0 h 6857998"/>
              <a:gd name="connsiteX1" fmla="*/ 7719414 w 7719414"/>
              <a:gd name="connsiteY1" fmla="*/ 0 h 6857998"/>
              <a:gd name="connsiteX2" fmla="*/ 7719414 w 7719414"/>
              <a:gd name="connsiteY2" fmla="*/ 3752637 h 6857998"/>
              <a:gd name="connsiteX3" fmla="*/ 7037961 w 7719414"/>
              <a:gd name="connsiteY3" fmla="*/ 1989543 h 6857998"/>
              <a:gd name="connsiteX4" fmla="*/ 6970627 w 7719414"/>
              <a:gd name="connsiteY4" fmla="*/ 1989543 h 6857998"/>
              <a:gd name="connsiteX5" fmla="*/ 5026418 w 7719414"/>
              <a:gd name="connsiteY5" fmla="*/ 6857998 h 6857998"/>
              <a:gd name="connsiteX6" fmla="*/ 0 w 7719414"/>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414" h="6857998">
                <a:moveTo>
                  <a:pt x="2928198" y="0"/>
                </a:moveTo>
                <a:lnTo>
                  <a:pt x="7719414" y="0"/>
                </a:lnTo>
                <a:lnTo>
                  <a:pt x="7719414" y="3752637"/>
                </a:lnTo>
                <a:lnTo>
                  <a:pt x="7037961" y="1989543"/>
                </a:lnTo>
                <a:lnTo>
                  <a:pt x="6970627" y="1989543"/>
                </a:lnTo>
                <a:lnTo>
                  <a:pt x="5026418" y="6857998"/>
                </a:lnTo>
                <a:lnTo>
                  <a:pt x="0" y="6857998"/>
                </a:lnTo>
                <a:close/>
              </a:path>
            </a:pathLst>
          </a:custGeom>
          <a:solidFill>
            <a:schemeClr val="bg1">
              <a:lumMod val="95000"/>
            </a:schemeClr>
          </a:solidFill>
        </p:spPr>
        <p:txBody>
          <a:bodyPr wrap="square">
            <a:noAutofit/>
          </a:bodyPr>
          <a:lstStyle/>
          <a:p>
            <a:endParaRPr lang="en-GB"/>
          </a:p>
        </p:txBody>
      </p:sp>
      <p:grpSp>
        <p:nvGrpSpPr>
          <p:cNvPr id="4" name="Group 3">
            <a:extLst>
              <a:ext uri="{FF2B5EF4-FFF2-40B4-BE49-F238E27FC236}">
                <a16:creationId xmlns:a16="http://schemas.microsoft.com/office/drawing/2014/main" id="{31AECD21-D8B6-F749-7454-2CF793990BE2}"/>
              </a:ext>
            </a:extLst>
          </p:cNvPr>
          <p:cNvGrpSpPr/>
          <p:nvPr userDrawn="1"/>
        </p:nvGrpSpPr>
        <p:grpSpPr>
          <a:xfrm>
            <a:off x="371475" y="371474"/>
            <a:ext cx="1211848" cy="761290"/>
            <a:chOff x="371475" y="371474"/>
            <a:chExt cx="1211848" cy="761290"/>
          </a:xfrm>
        </p:grpSpPr>
        <p:pic>
          <p:nvPicPr>
            <p:cNvPr id="5" name="Graphic 4">
              <a:extLst>
                <a:ext uri="{FF2B5EF4-FFF2-40B4-BE49-F238E27FC236}">
                  <a16:creationId xmlns:a16="http://schemas.microsoft.com/office/drawing/2014/main" id="{9E0F8917-F8AB-A96C-9B19-90879ACD41E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6" name="Graphic 5">
              <a:extLst>
                <a:ext uri="{FF2B5EF4-FFF2-40B4-BE49-F238E27FC236}">
                  <a16:creationId xmlns:a16="http://schemas.microsoft.com/office/drawing/2014/main" id="{EA3E35DE-51FA-978E-60BB-48748EDCE410}"/>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
        <p:nvSpPr>
          <p:cNvPr id="13" name="Subtitle 2">
            <a:extLst>
              <a:ext uri="{FF2B5EF4-FFF2-40B4-BE49-F238E27FC236}">
                <a16:creationId xmlns:a16="http://schemas.microsoft.com/office/drawing/2014/main" id="{091BA022-8276-3626-E3EE-95D6EB6180D4}"/>
              </a:ext>
            </a:extLst>
          </p:cNvPr>
          <p:cNvSpPr>
            <a:spLocks noGrp="1"/>
          </p:cNvSpPr>
          <p:nvPr>
            <p:ph type="subTitle" idx="1"/>
          </p:nvPr>
        </p:nvSpPr>
        <p:spPr>
          <a:xfrm>
            <a:off x="371475" y="4695338"/>
            <a:ext cx="4856508" cy="427078"/>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4" name="Title 1">
            <a:extLst>
              <a:ext uri="{FF2B5EF4-FFF2-40B4-BE49-F238E27FC236}">
                <a16:creationId xmlns:a16="http://schemas.microsoft.com/office/drawing/2014/main" id="{937D5907-478E-0E26-B834-3C171177C90A}"/>
              </a:ext>
            </a:extLst>
          </p:cNvPr>
          <p:cNvSpPr>
            <a:spLocks noGrp="1"/>
          </p:cNvSpPr>
          <p:nvPr>
            <p:ph type="ctrTitle"/>
          </p:nvPr>
        </p:nvSpPr>
        <p:spPr>
          <a:xfrm>
            <a:off x="371475" y="2136817"/>
            <a:ext cx="6206878" cy="2171697"/>
          </a:xfrm>
        </p:spPr>
        <p:txBody>
          <a:bodyPr anchor="b">
            <a:normAutofit/>
          </a:bodyPr>
          <a:lstStyle>
            <a:lvl1pPr algn="l">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8851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9C54F5-F52E-FFB8-0C0D-120A8351E538}"/>
              </a:ext>
            </a:extLst>
          </p:cNvPr>
          <p:cNvSpPr>
            <a:spLocks noGrp="1"/>
          </p:cNvSpPr>
          <p:nvPr>
            <p:ph type="pic" sz="quarter" idx="11"/>
          </p:nvPr>
        </p:nvSpPr>
        <p:spPr>
          <a:xfrm>
            <a:off x="0" y="0"/>
            <a:ext cx="6340626" cy="6858000"/>
          </a:xfrm>
          <a:custGeom>
            <a:avLst/>
            <a:gdLst>
              <a:gd name="connsiteX0" fmla="*/ 0 w 6340626"/>
              <a:gd name="connsiteY0" fmla="*/ 0 h 6858000"/>
              <a:gd name="connsiteX1" fmla="*/ 3776126 w 6340626"/>
              <a:gd name="connsiteY1" fmla="*/ 0 h 6858000"/>
              <a:gd name="connsiteX2" fmla="*/ 6340626 w 6340626"/>
              <a:gd name="connsiteY2" fmla="*/ 6858000 h 6858000"/>
              <a:gd name="connsiteX3" fmla="*/ 2800300 w 6340626"/>
              <a:gd name="connsiteY3" fmla="*/ 6858000 h 6858000"/>
              <a:gd name="connsiteX4" fmla="*/ 977064 w 6340626"/>
              <a:gd name="connsiteY4" fmla="*/ 1550801 h 6858000"/>
              <a:gd name="connsiteX5" fmla="*/ 931192 w 6340626"/>
              <a:gd name="connsiteY5" fmla="*/ 1550801 h 6858000"/>
              <a:gd name="connsiteX6" fmla="*/ 0 w 6340626"/>
              <a:gd name="connsiteY6" fmla="*/ 4174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0626" h="6858000">
                <a:moveTo>
                  <a:pt x="0" y="0"/>
                </a:moveTo>
                <a:lnTo>
                  <a:pt x="3776126" y="0"/>
                </a:lnTo>
                <a:lnTo>
                  <a:pt x="6340626" y="6858000"/>
                </a:lnTo>
                <a:lnTo>
                  <a:pt x="2800300" y="6858000"/>
                </a:lnTo>
                <a:lnTo>
                  <a:pt x="977064" y="1550801"/>
                </a:lnTo>
                <a:lnTo>
                  <a:pt x="931192" y="1550801"/>
                </a:lnTo>
                <a:lnTo>
                  <a:pt x="0" y="4174232"/>
                </a:lnTo>
                <a:close/>
              </a:path>
            </a:pathLst>
          </a:custGeom>
          <a:solidFill>
            <a:schemeClr val="bg1">
              <a:lumMod val="95000"/>
            </a:schemeClr>
          </a:solidFill>
        </p:spPr>
        <p:txBody>
          <a:bodyPr wrap="square">
            <a:noAutofit/>
          </a:bodyPr>
          <a:lstStyle/>
          <a:p>
            <a:endParaRPr lang="en-GB"/>
          </a:p>
        </p:txBody>
      </p:sp>
      <p:sp>
        <p:nvSpPr>
          <p:cNvPr id="3" name="Slide Number Placeholder 2">
            <a:extLst>
              <a:ext uri="{FF2B5EF4-FFF2-40B4-BE49-F238E27FC236}">
                <a16:creationId xmlns:a16="http://schemas.microsoft.com/office/drawing/2014/main" id="{3C358ED1-41C9-A3E7-9AFA-AAE81652630B}"/>
              </a:ext>
            </a:extLst>
          </p:cNvPr>
          <p:cNvSpPr>
            <a:spLocks noGrp="1"/>
          </p:cNvSpPr>
          <p:nvPr>
            <p:ph type="sldNum" sz="quarter" idx="10"/>
          </p:nvPr>
        </p:nvSpPr>
        <p:spPr/>
        <p:txBody>
          <a:bodyPr/>
          <a:lstStyle/>
          <a:p>
            <a:fld id="{08F64A33-8291-4D33-9825-B38E89644A52}" type="slidenum">
              <a:rPr lang="en-GB" smtClean="0"/>
              <a:pPr/>
              <a:t>‹#›</a:t>
            </a:fld>
            <a:endParaRPr lang="en-GB"/>
          </a:p>
        </p:txBody>
      </p:sp>
      <p:sp>
        <p:nvSpPr>
          <p:cNvPr id="11" name="Text Placeholder 10">
            <a:extLst>
              <a:ext uri="{FF2B5EF4-FFF2-40B4-BE49-F238E27FC236}">
                <a16:creationId xmlns:a16="http://schemas.microsoft.com/office/drawing/2014/main" id="{B0DDC174-12BB-7EBB-CCB3-49346C7EC63E}"/>
              </a:ext>
            </a:extLst>
          </p:cNvPr>
          <p:cNvSpPr>
            <a:spLocks noGrp="1"/>
          </p:cNvSpPr>
          <p:nvPr>
            <p:ph type="body" sz="quarter" idx="12" hasCustomPrompt="1"/>
          </p:nvPr>
        </p:nvSpPr>
        <p:spPr>
          <a:xfrm>
            <a:off x="6517621" y="2672135"/>
            <a:ext cx="5302904" cy="1003394"/>
          </a:xfrm>
        </p:spPr>
        <p:txBody>
          <a:bodyPr/>
          <a:lstStyle>
            <a:lvl1pPr>
              <a:defRPr sz="7200"/>
            </a:lvl1pPr>
          </a:lstStyle>
          <a:p>
            <a:pPr lvl="0"/>
            <a:r>
              <a:rPr lang="en-US"/>
              <a:t>Questions</a:t>
            </a:r>
          </a:p>
        </p:txBody>
      </p:sp>
      <p:sp>
        <p:nvSpPr>
          <p:cNvPr id="13" name="Text Placeholder 12">
            <a:extLst>
              <a:ext uri="{FF2B5EF4-FFF2-40B4-BE49-F238E27FC236}">
                <a16:creationId xmlns:a16="http://schemas.microsoft.com/office/drawing/2014/main" id="{9D6963CD-10BB-0351-E3DE-2DCE9B0DE728}"/>
              </a:ext>
            </a:extLst>
          </p:cNvPr>
          <p:cNvSpPr>
            <a:spLocks noGrp="1"/>
          </p:cNvSpPr>
          <p:nvPr>
            <p:ph type="body" sz="quarter" idx="13"/>
          </p:nvPr>
        </p:nvSpPr>
        <p:spPr>
          <a:xfrm>
            <a:off x="6517622" y="3905670"/>
            <a:ext cx="5302904" cy="899413"/>
          </a:xfrm>
        </p:spPr>
        <p:txBody>
          <a:bodyPr/>
          <a:lstStyle>
            <a:lvl1pPr>
              <a:defRPr sz="1400" b="0"/>
            </a:lvl1pPr>
          </a:lstStyle>
          <a:p>
            <a:pPr lvl="0"/>
            <a:r>
              <a:rPr lang="en-US"/>
              <a:t>Click to edit Master text styles</a:t>
            </a:r>
          </a:p>
        </p:txBody>
      </p:sp>
    </p:spTree>
    <p:extLst>
      <p:ext uri="{BB962C8B-B14F-4D97-AF65-F5344CB8AC3E}">
        <p14:creationId xmlns:p14="http://schemas.microsoft.com/office/powerpoint/2010/main" val="6968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A4324-EB5D-D038-A56E-5C2CDA685F59}"/>
              </a:ext>
            </a:extLst>
          </p:cNvPr>
          <p:cNvSpPr>
            <a:spLocks noGrp="1"/>
          </p:cNvSpPr>
          <p:nvPr>
            <p:ph type="sldNum" sz="quarter" idx="12"/>
          </p:nvPr>
        </p:nvSpPr>
        <p:spPr/>
        <p:txBody>
          <a:bodyPr/>
          <a:lstStyle/>
          <a:p>
            <a:fld id="{08F64A33-8291-4D33-9825-B38E89644A52}" type="slidenum">
              <a:rPr lang="en-GB" smtClean="0"/>
              <a:t>‹#›</a:t>
            </a:fld>
            <a:endParaRPr lang="en-GB"/>
          </a:p>
        </p:txBody>
      </p:sp>
      <p:sp>
        <p:nvSpPr>
          <p:cNvPr id="5" name="Footer Placeholder 4">
            <a:extLst>
              <a:ext uri="{FF2B5EF4-FFF2-40B4-BE49-F238E27FC236}">
                <a16:creationId xmlns:a16="http://schemas.microsoft.com/office/drawing/2014/main" id="{1D4217E0-0E5E-C5E2-62C4-52F6DDC4E418}"/>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Tree>
    <p:extLst>
      <p:ext uri="{BB962C8B-B14F-4D97-AF65-F5344CB8AC3E}">
        <p14:creationId xmlns:p14="http://schemas.microsoft.com/office/powerpoint/2010/main" val="19316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OF TEMPLA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D79695-6798-333F-AEAA-89F2632BFE99}"/>
              </a:ext>
            </a:extLst>
          </p:cNvPr>
          <p:cNvSpPr txBox="1"/>
          <p:nvPr userDrawn="1"/>
        </p:nvSpPr>
        <p:spPr>
          <a:xfrm>
            <a:off x="3337699" y="1251945"/>
            <a:ext cx="5516574" cy="1670522"/>
          </a:xfrm>
          <a:prstGeom prst="rect">
            <a:avLst/>
          </a:prstGeom>
          <a:noFill/>
        </p:spPr>
        <p:txBody>
          <a:bodyPr wrap="none" lIns="0" tIns="0" rIns="0" bIns="0" rtlCol="0" anchor="b">
            <a:spAutoFit/>
          </a:bodyPr>
          <a:lstStyle/>
          <a:p>
            <a:pPr marL="0" marR="0" indent="0" algn="ctr" defTabSz="914400" rtl="0" eaLnBrk="1" fontAlgn="auto" latinLnBrk="0" hangingPunct="1">
              <a:lnSpc>
                <a:spcPct val="120000"/>
              </a:lnSpc>
              <a:spcBef>
                <a:spcPts val="200"/>
              </a:spcBef>
              <a:spcAft>
                <a:spcPts val="0"/>
              </a:spcAft>
              <a:buClrTx/>
              <a:buSzTx/>
              <a:buFont typeface="Tenorite" panose="020B0604020202020204" pitchFamily="34" charset="0"/>
              <a:buNone/>
              <a:tabLst/>
            </a:pPr>
            <a:r>
              <a:rPr kumimoji="0" lang="en-US" sz="9600" b="1" i="0" u="none" strike="noStrike" kern="0" cap="none" spc="-10" normalizeH="0" baseline="0" noProof="0">
                <a:ln>
                  <a:noFill/>
                </a:ln>
                <a:solidFill>
                  <a:schemeClr val="accent1"/>
                </a:solidFill>
                <a:effectLst/>
                <a:uLnTx/>
                <a:uFillTx/>
                <a:latin typeface="+mj-lt"/>
                <a:ea typeface="+mn-ea"/>
                <a:cs typeface="+mn-cs"/>
              </a:rPr>
              <a:t>WARNING</a:t>
            </a:r>
          </a:p>
        </p:txBody>
      </p:sp>
      <p:sp>
        <p:nvSpPr>
          <p:cNvPr id="5" name="TextBox 4">
            <a:extLst>
              <a:ext uri="{FF2B5EF4-FFF2-40B4-BE49-F238E27FC236}">
                <a16:creationId xmlns:a16="http://schemas.microsoft.com/office/drawing/2014/main" id="{E70A1F0A-F18D-CE29-F8FB-0DE9D9C1812F}"/>
              </a:ext>
            </a:extLst>
          </p:cNvPr>
          <p:cNvSpPr txBox="1"/>
          <p:nvPr userDrawn="1"/>
        </p:nvSpPr>
        <p:spPr>
          <a:xfrm>
            <a:off x="2002891" y="2963458"/>
            <a:ext cx="8186215" cy="1477328"/>
          </a:xfrm>
          <a:prstGeom prst="rect">
            <a:avLst/>
          </a:prstGeom>
          <a:noFill/>
        </p:spPr>
        <p:txBody>
          <a:bodyPr wrap="none" lIns="0" tIns="0" rIns="0" bIns="0" rtlCol="0">
            <a:spAutoFit/>
          </a:bodyPr>
          <a:lstStyle/>
          <a:p>
            <a:pPr marL="0" marR="0" indent="0" algn="ctr" defTabSz="914400" rtl="0" eaLnBrk="1" fontAlgn="auto" latinLnBrk="0" hangingPunct="1">
              <a:lnSpc>
                <a:spcPct val="100000"/>
              </a:lnSpc>
              <a:spcBef>
                <a:spcPts val="200"/>
              </a:spcBef>
              <a:spcAft>
                <a:spcPts val="0"/>
              </a:spcAft>
              <a:buClrTx/>
              <a:buSzTx/>
              <a:buFont typeface="Tenorite" panose="020B0604020202020204" pitchFamily="34" charset="0"/>
              <a:buNone/>
              <a:tabLst/>
            </a:pPr>
            <a:r>
              <a:rPr kumimoji="0" lang="en-US" sz="4800" b="1" i="0" u="none" strike="noStrike" kern="0" cap="none" spc="-10" normalizeH="0" baseline="0" noProof="0">
                <a:ln>
                  <a:noFill/>
                </a:ln>
                <a:solidFill>
                  <a:schemeClr val="tx2"/>
                </a:solidFill>
                <a:effectLst/>
                <a:uLnTx/>
                <a:uFillTx/>
                <a:latin typeface="+mn-lt"/>
                <a:ea typeface="+mn-ea"/>
                <a:cs typeface="+mn-cs"/>
              </a:rPr>
              <a:t>Do not use this slide or any </a:t>
            </a:r>
            <a:br>
              <a:rPr kumimoji="0" lang="en-US" sz="4800" b="1" i="0" u="none" strike="noStrike" kern="0" cap="none" spc="-10" normalizeH="0" baseline="0" noProof="0">
                <a:ln>
                  <a:noFill/>
                </a:ln>
                <a:solidFill>
                  <a:schemeClr val="tx2"/>
                </a:solidFill>
                <a:effectLst/>
                <a:uLnTx/>
                <a:uFillTx/>
                <a:latin typeface="+mn-lt"/>
                <a:ea typeface="+mn-ea"/>
                <a:cs typeface="+mn-cs"/>
              </a:rPr>
            </a:br>
            <a:r>
              <a:rPr kumimoji="0" lang="en-US" sz="4800" b="1" i="0" u="none" strike="noStrike" kern="0" cap="none" spc="-10" normalizeH="0" baseline="0" noProof="0">
                <a:ln>
                  <a:noFill/>
                </a:ln>
                <a:solidFill>
                  <a:schemeClr val="tx2"/>
                </a:solidFill>
                <a:effectLst/>
                <a:uLnTx/>
                <a:uFillTx/>
                <a:latin typeface="+mn-lt"/>
                <a:ea typeface="+mn-ea"/>
                <a:cs typeface="+mn-cs"/>
              </a:rPr>
              <a:t>template layouts after it!</a:t>
            </a:r>
          </a:p>
        </p:txBody>
      </p:sp>
      <p:sp>
        <p:nvSpPr>
          <p:cNvPr id="6" name="TextBox 5">
            <a:extLst>
              <a:ext uri="{FF2B5EF4-FFF2-40B4-BE49-F238E27FC236}">
                <a16:creationId xmlns:a16="http://schemas.microsoft.com/office/drawing/2014/main" id="{B9683AA5-3D14-812B-B943-01FD26AB6617}"/>
              </a:ext>
            </a:extLst>
          </p:cNvPr>
          <p:cNvSpPr txBox="1"/>
          <p:nvPr userDrawn="1"/>
        </p:nvSpPr>
        <p:spPr>
          <a:xfrm>
            <a:off x="2660788" y="5172703"/>
            <a:ext cx="6870472" cy="276999"/>
          </a:xfrm>
          <a:prstGeom prst="rect">
            <a:avLst/>
          </a:prstGeom>
          <a:noFill/>
        </p:spPr>
        <p:txBody>
          <a:bodyPr wrap="none" lIns="0" tIns="0" rIns="0" bIns="0" rtlCol="0">
            <a:spAutoFit/>
          </a:bodyPr>
          <a:lstStyle/>
          <a:p>
            <a:pPr marL="0" marR="0" indent="0" algn="ctr" defTabSz="914400" rtl="0" eaLnBrk="1" fontAlgn="auto" latinLnBrk="0" hangingPunct="1">
              <a:lnSpc>
                <a:spcPct val="100000"/>
              </a:lnSpc>
              <a:spcBef>
                <a:spcPts val="200"/>
              </a:spcBef>
              <a:spcAft>
                <a:spcPts val="0"/>
              </a:spcAft>
              <a:buClrTx/>
              <a:buSzTx/>
              <a:buFont typeface="Tenorite" panose="020B0604020202020204" pitchFamily="34" charset="0"/>
              <a:buNone/>
              <a:tabLst/>
            </a:pPr>
            <a:r>
              <a:rPr kumimoji="0" lang="en-US" sz="1800" b="0" i="0" u="none" strike="noStrike" kern="0" cap="none" spc="-10" normalizeH="0" baseline="0" noProof="0">
                <a:ln>
                  <a:noFill/>
                </a:ln>
                <a:solidFill>
                  <a:schemeClr val="tx2"/>
                </a:solidFill>
                <a:effectLst/>
                <a:uLnTx/>
                <a:uFillTx/>
                <a:latin typeface="+mn-lt"/>
                <a:ea typeface="+mn-ea"/>
                <a:cs typeface="+mn-cs"/>
              </a:rPr>
              <a:t>They are not part of the template and have been incorrectly added</a:t>
            </a:r>
          </a:p>
        </p:txBody>
      </p:sp>
    </p:spTree>
    <p:extLst>
      <p:ext uri="{BB962C8B-B14F-4D97-AF65-F5344CB8AC3E}">
        <p14:creationId xmlns:p14="http://schemas.microsoft.com/office/powerpoint/2010/main" val="38426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3512-F959-0799-711D-C7445C6BE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E6745F-C363-960F-FDF6-7B7145B16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A9D0C6-2161-F378-AC39-490642489BC6}"/>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66277099-ED2E-9E5C-CF45-82350B186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B2BD5E-385B-9F43-1F96-36CE26158553}"/>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653971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7C47-9012-6261-8D34-A62A0D1E5C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F5DB4-95A8-ECDF-9213-F5D949B5E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72DDA7-0FFA-2AA7-DB60-20654644DF5C}"/>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7C1838BA-DD56-43BB-4060-2D0A6A55EF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FF902C-18A7-32D8-D074-90516CB313BC}"/>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690313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17B8-7E12-5605-6AEE-2B3243CA5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F49496-6138-BDCE-4A61-293AF85F78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B9DDDA-6BAD-5557-3B04-CBA5EC310863}"/>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EA51E6CC-E3DB-F96A-096B-192E6D0831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50AE27-2274-52D1-4426-E195ED76F6D4}"/>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203732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1A6C-94B6-E9C5-2915-0F96FEC590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50AF24-05B7-6685-40C8-BA86017EC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6929C2-E500-1AD3-7245-5C068E381C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FC21E2-10AC-2647-AC9B-00059144F50C}"/>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6" name="Footer Placeholder 5">
            <a:extLst>
              <a:ext uri="{FF2B5EF4-FFF2-40B4-BE49-F238E27FC236}">
                <a16:creationId xmlns:a16="http://schemas.microsoft.com/office/drawing/2014/main" id="{0456810D-CF8D-FAD0-1130-83F6584108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366B86-4CC1-EE80-B357-F1B96448FA67}"/>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47311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A18D-B041-A01F-A81A-8F81F8639B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BDEA6C-C86C-ED98-1E1D-087BE59BC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4709F-02FC-1139-D6BA-20F47E9168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DE7E16-57FD-C9C0-16EC-E58BEB190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8FF21F-37BD-DE89-E971-C65CD938E5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14A969-822F-0AEA-37EE-2C6CB5147CF8}"/>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8" name="Footer Placeholder 7">
            <a:extLst>
              <a:ext uri="{FF2B5EF4-FFF2-40B4-BE49-F238E27FC236}">
                <a16:creationId xmlns:a16="http://schemas.microsoft.com/office/drawing/2014/main" id="{03B0792C-E1B1-3902-1164-481BD14556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A36C52-F16A-96C4-90FB-4614E0B84C39}"/>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974200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1D55-BC1B-37CD-A196-1DF2CEB16C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1FFAE3-A47B-F8D4-7DAC-89DADDB3D1BA}"/>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4" name="Footer Placeholder 3">
            <a:extLst>
              <a:ext uri="{FF2B5EF4-FFF2-40B4-BE49-F238E27FC236}">
                <a16:creationId xmlns:a16="http://schemas.microsoft.com/office/drawing/2014/main" id="{A2432F24-2A7D-05E3-09BC-E336D3277F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438BE1-9C97-6E8D-8EF5-981D7E0CB141}"/>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915937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76D2D-47FD-F322-EB45-8412C0628F88}"/>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3" name="Footer Placeholder 2">
            <a:extLst>
              <a:ext uri="{FF2B5EF4-FFF2-40B4-BE49-F238E27FC236}">
                <a16:creationId xmlns:a16="http://schemas.microsoft.com/office/drawing/2014/main" id="{40E1F0BD-774F-0552-3481-5BD3ACCAD3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DEFBB3-60DD-E1FE-1824-DEF58C018B4A}"/>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15170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8C80315-D603-9EC9-ABE5-F48A44F6091A}"/>
              </a:ext>
            </a:extLst>
          </p:cNvPr>
          <p:cNvSpPr>
            <a:spLocks noGrp="1"/>
          </p:cNvSpPr>
          <p:nvPr>
            <p:ph type="pic" sz="quarter" idx="10"/>
          </p:nvPr>
        </p:nvSpPr>
        <p:spPr>
          <a:xfrm>
            <a:off x="7909096" y="0"/>
            <a:ext cx="4282905" cy="6858000"/>
          </a:xfrm>
          <a:custGeom>
            <a:avLst/>
            <a:gdLst>
              <a:gd name="connsiteX0" fmla="*/ 2017967 w 4282905"/>
              <a:gd name="connsiteY0" fmla="*/ 0 h 6858000"/>
              <a:gd name="connsiteX1" fmla="*/ 4282905 w 4282905"/>
              <a:gd name="connsiteY1" fmla="*/ 0 h 6858000"/>
              <a:gd name="connsiteX2" fmla="*/ 4282905 w 4282905"/>
              <a:gd name="connsiteY2" fmla="*/ 3629819 h 6858000"/>
              <a:gd name="connsiteX3" fmla="*/ 3851387 w 4282905"/>
              <a:gd name="connsiteY3" fmla="*/ 3629819 h 6858000"/>
              <a:gd name="connsiteX4" fmla="*/ 3851387 w 4282905"/>
              <a:gd name="connsiteY4" fmla="*/ 5817243 h 6858000"/>
              <a:gd name="connsiteX5" fmla="*/ 4282905 w 4282905"/>
              <a:gd name="connsiteY5" fmla="*/ 5817243 h 6858000"/>
              <a:gd name="connsiteX6" fmla="*/ 4282905 w 4282905"/>
              <a:gd name="connsiteY6" fmla="*/ 6858000 h 6858000"/>
              <a:gd name="connsiteX7" fmla="*/ 545626 w 4282905"/>
              <a:gd name="connsiteY7" fmla="*/ 6858000 h 6858000"/>
              <a:gd name="connsiteX8" fmla="*/ 452458 w 4282905"/>
              <a:gd name="connsiteY8" fmla="*/ 6669090 h 6858000"/>
              <a:gd name="connsiteX9" fmla="*/ 0 w 4282905"/>
              <a:gd name="connsiteY9" fmla="*/ 4228068 h 6858000"/>
              <a:gd name="connsiteX10" fmla="*/ 1948009 w 4282905"/>
              <a:gd name="connsiteY10" fmla="*/ 34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2905" h="6858000">
                <a:moveTo>
                  <a:pt x="2017967" y="0"/>
                </a:moveTo>
                <a:lnTo>
                  <a:pt x="4282905" y="0"/>
                </a:lnTo>
                <a:lnTo>
                  <a:pt x="4282905" y="3629819"/>
                </a:lnTo>
                <a:lnTo>
                  <a:pt x="3851387" y="3629819"/>
                </a:lnTo>
                <a:lnTo>
                  <a:pt x="3851387" y="5817243"/>
                </a:lnTo>
                <a:lnTo>
                  <a:pt x="4282905" y="5817243"/>
                </a:lnTo>
                <a:lnTo>
                  <a:pt x="4282905" y="6858000"/>
                </a:lnTo>
                <a:lnTo>
                  <a:pt x="545626" y="6858000"/>
                </a:lnTo>
                <a:lnTo>
                  <a:pt x="452458" y="6669090"/>
                </a:lnTo>
                <a:cubicBezTo>
                  <a:pt x="139308" y="5952044"/>
                  <a:pt x="0" y="5104518"/>
                  <a:pt x="0" y="4228068"/>
                </a:cubicBezTo>
                <a:cubicBezTo>
                  <a:pt x="0" y="2475172"/>
                  <a:pt x="557283" y="774923"/>
                  <a:pt x="1948009" y="34353"/>
                </a:cubicBezTo>
                <a:close/>
              </a:path>
            </a:pathLst>
          </a:custGeom>
          <a:solidFill>
            <a:schemeClr val="bg1">
              <a:lumMod val="95000"/>
            </a:schemeClr>
          </a:solidFill>
        </p:spPr>
        <p:txBody>
          <a:bodyPr wrap="square">
            <a:noAutofit/>
          </a:bodyPr>
          <a:lstStyle/>
          <a:p>
            <a:endParaRPr lang="en-GB"/>
          </a:p>
        </p:txBody>
      </p:sp>
      <p:sp>
        <p:nvSpPr>
          <p:cNvPr id="9" name="Freeform: Shape 8">
            <a:extLst>
              <a:ext uri="{FF2B5EF4-FFF2-40B4-BE49-F238E27FC236}">
                <a16:creationId xmlns:a16="http://schemas.microsoft.com/office/drawing/2014/main" id="{457955F0-ABA9-CDFD-9CE7-F5B19C192206}"/>
              </a:ext>
            </a:extLst>
          </p:cNvPr>
          <p:cNvSpPr/>
          <p:nvPr userDrawn="1"/>
        </p:nvSpPr>
        <p:spPr>
          <a:xfrm>
            <a:off x="4973782" y="0"/>
            <a:ext cx="7218218" cy="6858000"/>
          </a:xfrm>
          <a:custGeom>
            <a:avLst/>
            <a:gdLst>
              <a:gd name="connsiteX0" fmla="*/ 6786700 w 7218218"/>
              <a:gd name="connsiteY0" fmla="*/ 3629820 h 6858000"/>
              <a:gd name="connsiteX1" fmla="*/ 7218218 w 7218218"/>
              <a:gd name="connsiteY1" fmla="*/ 3629820 h 6858000"/>
              <a:gd name="connsiteX2" fmla="*/ 7218218 w 7218218"/>
              <a:gd name="connsiteY2" fmla="*/ 5817243 h 6858000"/>
              <a:gd name="connsiteX3" fmla="*/ 6786700 w 7218218"/>
              <a:gd name="connsiteY3" fmla="*/ 5817243 h 6858000"/>
              <a:gd name="connsiteX4" fmla="*/ 1173657 w 7218218"/>
              <a:gd name="connsiteY4" fmla="*/ 0 h 6858000"/>
              <a:gd name="connsiteX5" fmla="*/ 4953280 w 7218218"/>
              <a:gd name="connsiteY5" fmla="*/ 0 h 6858000"/>
              <a:gd name="connsiteX6" fmla="*/ 4883321 w 7218218"/>
              <a:gd name="connsiteY6" fmla="*/ 34354 h 6858000"/>
              <a:gd name="connsiteX7" fmla="*/ 2935312 w 7218218"/>
              <a:gd name="connsiteY7" fmla="*/ 4228069 h 6858000"/>
              <a:gd name="connsiteX8" fmla="*/ 3387770 w 7218218"/>
              <a:gd name="connsiteY8" fmla="*/ 6669090 h 6858000"/>
              <a:gd name="connsiteX9" fmla="*/ 3480937 w 7218218"/>
              <a:gd name="connsiteY9" fmla="*/ 6858000 h 6858000"/>
              <a:gd name="connsiteX10" fmla="*/ 419069 w 7218218"/>
              <a:gd name="connsiteY10" fmla="*/ 6858000 h 6858000"/>
              <a:gd name="connsiteX11" fmla="*/ 391129 w 7218218"/>
              <a:gd name="connsiteY11" fmla="*/ 6780037 h 6858000"/>
              <a:gd name="connsiteX12" fmla="*/ 0 w 7218218"/>
              <a:gd name="connsiteY12" fmla="*/ 4228069 h 6858000"/>
              <a:gd name="connsiteX13" fmla="*/ 1154444 w 7218218"/>
              <a:gd name="connsiteY13" fmla="*/ 284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8218" h="6858000">
                <a:moveTo>
                  <a:pt x="6786700" y="3629820"/>
                </a:moveTo>
                <a:lnTo>
                  <a:pt x="7218218" y="3629820"/>
                </a:lnTo>
                <a:lnTo>
                  <a:pt x="7218218" y="5817243"/>
                </a:lnTo>
                <a:lnTo>
                  <a:pt x="6786700" y="5817243"/>
                </a:lnTo>
                <a:close/>
                <a:moveTo>
                  <a:pt x="1173657" y="0"/>
                </a:moveTo>
                <a:lnTo>
                  <a:pt x="4953280" y="0"/>
                </a:lnTo>
                <a:lnTo>
                  <a:pt x="4883321" y="34354"/>
                </a:lnTo>
                <a:cubicBezTo>
                  <a:pt x="3492595" y="774923"/>
                  <a:pt x="2935312" y="2475172"/>
                  <a:pt x="2935312" y="4228069"/>
                </a:cubicBezTo>
                <a:cubicBezTo>
                  <a:pt x="2935312" y="5104518"/>
                  <a:pt x="3074620" y="5952044"/>
                  <a:pt x="3387770" y="6669090"/>
                </a:cubicBezTo>
                <a:lnTo>
                  <a:pt x="3480937" y="6858000"/>
                </a:lnTo>
                <a:lnTo>
                  <a:pt x="419069" y="6858000"/>
                </a:lnTo>
                <a:lnTo>
                  <a:pt x="391129" y="6780037"/>
                </a:lnTo>
                <a:cubicBezTo>
                  <a:pt x="133506" y="5991398"/>
                  <a:pt x="0" y="5130794"/>
                  <a:pt x="0" y="4228069"/>
                </a:cubicBezTo>
                <a:cubicBezTo>
                  <a:pt x="0" y="2663347"/>
                  <a:pt x="401110" y="1206662"/>
                  <a:pt x="1154444" y="28473"/>
                </a:cubicBezTo>
                <a:close/>
              </a:path>
            </a:pathLst>
          </a:custGeom>
          <a:solidFill>
            <a:schemeClr val="bg1">
              <a:alpha val="27000"/>
            </a:schemeClr>
          </a:solidFill>
          <a:ln w="0" cap="flat">
            <a:noFill/>
            <a:prstDash val="solid"/>
            <a:miter/>
          </a:ln>
        </p:spPr>
        <p:txBody>
          <a:bodyPr wrap="square" rtlCol="0" anchor="ctr">
            <a:noAutofit/>
          </a:bodyPr>
          <a:lstStyle/>
          <a:p>
            <a:endParaRPr lang="en-GB">
              <a:latin typeface="Inter" panose="02000503000000020004" pitchFamily="2" charset="0"/>
            </a:endParaRPr>
          </a:p>
        </p:txBody>
      </p:sp>
      <p:grpSp>
        <p:nvGrpSpPr>
          <p:cNvPr id="5" name="Group 4">
            <a:extLst>
              <a:ext uri="{FF2B5EF4-FFF2-40B4-BE49-F238E27FC236}">
                <a16:creationId xmlns:a16="http://schemas.microsoft.com/office/drawing/2014/main" id="{720FA1F3-C57F-EA86-F45C-746D10730FEA}"/>
              </a:ext>
            </a:extLst>
          </p:cNvPr>
          <p:cNvGrpSpPr/>
          <p:nvPr userDrawn="1"/>
        </p:nvGrpSpPr>
        <p:grpSpPr>
          <a:xfrm>
            <a:off x="371475" y="371474"/>
            <a:ext cx="1211848" cy="761290"/>
            <a:chOff x="371475" y="371474"/>
            <a:chExt cx="1211848" cy="761290"/>
          </a:xfrm>
        </p:grpSpPr>
        <p:pic>
          <p:nvPicPr>
            <p:cNvPr id="6" name="Graphic 5">
              <a:extLst>
                <a:ext uri="{FF2B5EF4-FFF2-40B4-BE49-F238E27FC236}">
                  <a16:creationId xmlns:a16="http://schemas.microsoft.com/office/drawing/2014/main" id="{113BF985-05BD-DD79-AFC2-DBB85E7D2E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7" name="Graphic 6">
              <a:extLst>
                <a:ext uri="{FF2B5EF4-FFF2-40B4-BE49-F238E27FC236}">
                  <a16:creationId xmlns:a16="http://schemas.microsoft.com/office/drawing/2014/main" id="{2D327AE3-5D7F-9A8B-5189-ED77789EA582}"/>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sp>
        <p:nvSpPr>
          <p:cNvPr id="19" name="Subtitle 2">
            <a:extLst>
              <a:ext uri="{FF2B5EF4-FFF2-40B4-BE49-F238E27FC236}">
                <a16:creationId xmlns:a16="http://schemas.microsoft.com/office/drawing/2014/main" id="{019E6511-F74B-4E01-8165-AB75C3705C1A}"/>
              </a:ext>
            </a:extLst>
          </p:cNvPr>
          <p:cNvSpPr>
            <a:spLocks noGrp="1"/>
          </p:cNvSpPr>
          <p:nvPr>
            <p:ph type="subTitle" idx="1"/>
          </p:nvPr>
        </p:nvSpPr>
        <p:spPr>
          <a:xfrm>
            <a:off x="371475" y="4695337"/>
            <a:ext cx="4856508" cy="391567"/>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0" name="Title 1">
            <a:extLst>
              <a:ext uri="{FF2B5EF4-FFF2-40B4-BE49-F238E27FC236}">
                <a16:creationId xmlns:a16="http://schemas.microsoft.com/office/drawing/2014/main" id="{F76A8712-1B3D-7F25-FBF8-A0FC9714E358}"/>
              </a:ext>
            </a:extLst>
          </p:cNvPr>
          <p:cNvSpPr>
            <a:spLocks noGrp="1"/>
          </p:cNvSpPr>
          <p:nvPr>
            <p:ph type="ctrTitle"/>
          </p:nvPr>
        </p:nvSpPr>
        <p:spPr>
          <a:xfrm>
            <a:off x="371475" y="2136817"/>
            <a:ext cx="6206878" cy="2171697"/>
          </a:xfrm>
        </p:spPr>
        <p:txBody>
          <a:bodyPr anchor="b">
            <a:normAutofit/>
          </a:bodyPr>
          <a:lstStyle>
            <a:lvl1pPr algn="l">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8326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4563-87F2-5E47-14FD-256AFC363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9AFA75-F14B-E87A-8032-DA5B1693F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5899AA-0AB1-8A71-6A08-95E67A39F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F3A0B-F579-95A9-1E3E-A9B8F247902E}"/>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6" name="Footer Placeholder 5">
            <a:extLst>
              <a:ext uri="{FF2B5EF4-FFF2-40B4-BE49-F238E27FC236}">
                <a16:creationId xmlns:a16="http://schemas.microsoft.com/office/drawing/2014/main" id="{3EFF3F1E-74E0-B853-BB0A-00CE23D9D3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D9806-7817-3C77-E009-FED2F0A78962}"/>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1277277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E47A-5A5B-4598-E1CE-07B9EDCCEA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85428F-2C79-3560-FF67-732772965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4E8E2B-24A8-BBCA-A285-88806B241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3FE6D-E9FF-00E6-2436-7FB7DAD55C35}"/>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6" name="Footer Placeholder 5">
            <a:extLst>
              <a:ext uri="{FF2B5EF4-FFF2-40B4-BE49-F238E27FC236}">
                <a16:creationId xmlns:a16="http://schemas.microsoft.com/office/drawing/2014/main" id="{DA0FA4C9-273F-1999-E749-425A16798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9DA499-C1CB-77D2-DF96-893D521959D9}"/>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838221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A235-03D5-009B-70BB-973911B165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2D863F-1B7D-4D04-61F6-908B91DD2E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F8480-0712-5457-0130-1993C8DFFABB}"/>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B568CE2E-F886-B960-8CB4-951FB72D4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8B97E-2DAA-A438-E52F-2746C4F60450}"/>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3364599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06009-0BAB-7511-30C9-D830469378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3CF425-F9E4-3920-C3C8-B24E761D13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7EF1B-83F6-A26D-9831-7C548D5D525C}"/>
              </a:ext>
            </a:extLst>
          </p:cNvPr>
          <p:cNvSpPr>
            <a:spLocks noGrp="1"/>
          </p:cNvSpPr>
          <p:nvPr>
            <p:ph type="dt" sz="half" idx="10"/>
          </p:nvPr>
        </p:nvSpPr>
        <p:spPr/>
        <p:txBody>
          <a:body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21263D34-0971-F699-9CB1-2945926495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22CA50-5F67-AADE-449F-02E6C0694689}"/>
              </a:ext>
            </a:extLst>
          </p:cNvPr>
          <p:cNvSpPr>
            <a:spLocks noGrp="1"/>
          </p:cNvSpPr>
          <p:nvPr>
            <p:ph type="sldNum" sz="quarter" idx="12"/>
          </p:nvPr>
        </p:nvSpPr>
        <p:spPr/>
        <p:txBody>
          <a:bodyPr/>
          <a:lstStyle/>
          <a:p>
            <a:fld id="{EF43064A-D553-4962-8E57-DF896F2B1445}" type="slidenum">
              <a:rPr lang="en-GB" smtClean="0"/>
              <a:t>‹#›</a:t>
            </a:fld>
            <a:endParaRPr lang="en-GB"/>
          </a:p>
        </p:txBody>
      </p:sp>
    </p:spTree>
    <p:extLst>
      <p:ext uri="{BB962C8B-B14F-4D97-AF65-F5344CB8AC3E}">
        <p14:creationId xmlns:p14="http://schemas.microsoft.com/office/powerpoint/2010/main" val="206491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EEDFB-FDA6-9ECE-5711-13C59B727383}"/>
              </a:ext>
            </a:extLst>
          </p:cNvPr>
          <p:cNvSpPr>
            <a:spLocks noGrp="1"/>
          </p:cNvSpPr>
          <p:nvPr>
            <p:ph type="sldNum" sz="quarter" idx="10"/>
          </p:nvPr>
        </p:nvSpPr>
        <p:spPr/>
        <p:txBody>
          <a:bodyPr/>
          <a:lstStyle>
            <a:lvl1pPr>
              <a:defRPr>
                <a:solidFill>
                  <a:schemeClr val="bg1"/>
                </a:solidFill>
              </a:defRPr>
            </a:lvl1pPr>
          </a:lstStyle>
          <a:p>
            <a:fld id="{08F64A33-8291-4D33-9825-B38E89644A52}" type="slidenum">
              <a:rPr lang="en-GB" smtClean="0"/>
              <a:pPr/>
              <a:t>‹#›</a:t>
            </a:fld>
            <a:endParaRPr lang="en-GB"/>
          </a:p>
        </p:txBody>
      </p:sp>
      <p:grpSp>
        <p:nvGrpSpPr>
          <p:cNvPr id="4" name="Group 3">
            <a:extLst>
              <a:ext uri="{FF2B5EF4-FFF2-40B4-BE49-F238E27FC236}">
                <a16:creationId xmlns:a16="http://schemas.microsoft.com/office/drawing/2014/main" id="{004ABB20-2A10-0BEE-9799-D7255FA783FE}"/>
              </a:ext>
            </a:extLst>
          </p:cNvPr>
          <p:cNvGrpSpPr/>
          <p:nvPr userDrawn="1"/>
        </p:nvGrpSpPr>
        <p:grpSpPr>
          <a:xfrm>
            <a:off x="11044952" y="378996"/>
            <a:ext cx="775573" cy="487220"/>
            <a:chOff x="371475" y="371474"/>
            <a:chExt cx="1211848" cy="761290"/>
          </a:xfrm>
        </p:grpSpPr>
        <p:pic>
          <p:nvPicPr>
            <p:cNvPr id="5" name="Graphic 4">
              <a:extLst>
                <a:ext uri="{FF2B5EF4-FFF2-40B4-BE49-F238E27FC236}">
                  <a16:creationId xmlns:a16="http://schemas.microsoft.com/office/drawing/2014/main" id="{A32458ED-11EE-9D87-C47B-4D09F92C165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475" y="371474"/>
              <a:ext cx="1211848" cy="761290"/>
            </a:xfrm>
            <a:prstGeom prst="rect">
              <a:avLst/>
            </a:prstGeom>
          </p:spPr>
        </p:pic>
        <p:pic>
          <p:nvPicPr>
            <p:cNvPr id="6" name="Graphic 5">
              <a:extLst>
                <a:ext uri="{FF2B5EF4-FFF2-40B4-BE49-F238E27FC236}">
                  <a16:creationId xmlns:a16="http://schemas.microsoft.com/office/drawing/2014/main" id="{26F59F5A-363B-F230-61FC-312F8855E54E}"/>
                </a:ext>
              </a:extLst>
            </p:cNvPr>
            <p:cNvPicPr>
              <a:picLocks noChangeAspect="1"/>
            </p:cNvPicPr>
            <p:nvPr/>
          </p:nvPicPr>
          <p:blipFill>
            <a:blip>
              <a:extLst>
                <a:ext uri="{96DAC541-7B7A-43D3-8B79-37D633B846F1}">
                  <asvg:svgBlip xmlns:asvg="http://schemas.microsoft.com/office/drawing/2016/SVG/main" r:embed="rId3"/>
                </a:ext>
              </a:extLst>
            </a:blip>
            <a:srcRect/>
            <a:stretch>
              <a:fillRect/>
            </a:stretch>
          </p:blipFill>
          <p:spPr>
            <a:xfrm>
              <a:off x="371475" y="371474"/>
              <a:ext cx="1211848" cy="761290"/>
            </a:xfrm>
            <a:custGeom>
              <a:avLst/>
              <a:gdLst>
                <a:gd name="connsiteX0" fmla="*/ 0 w 1211848"/>
                <a:gd name="connsiteY0" fmla="*/ 0 h 761290"/>
                <a:gd name="connsiteX1" fmla="*/ 1211848 w 1211848"/>
                <a:gd name="connsiteY1" fmla="*/ 0 h 761290"/>
                <a:gd name="connsiteX2" fmla="*/ 1211848 w 1211848"/>
                <a:gd name="connsiteY2" fmla="*/ 98073 h 761290"/>
                <a:gd name="connsiteX3" fmla="*/ 393838 w 1211848"/>
                <a:gd name="connsiteY3" fmla="*/ 155300 h 761290"/>
                <a:gd name="connsiteX4" fmla="*/ 314325 w 1211848"/>
                <a:gd name="connsiteY4" fmla="*/ 408748 h 761290"/>
                <a:gd name="connsiteX5" fmla="*/ 299416 w 1211848"/>
                <a:gd name="connsiteY5" fmla="*/ 458443 h 761290"/>
                <a:gd name="connsiteX6" fmla="*/ 438564 w 1211848"/>
                <a:gd name="connsiteY6" fmla="*/ 582683 h 761290"/>
                <a:gd name="connsiteX7" fmla="*/ 647286 w 1211848"/>
                <a:gd name="connsiteY7" fmla="*/ 672135 h 761290"/>
                <a:gd name="connsiteX8" fmla="*/ 1211848 w 1211848"/>
                <a:gd name="connsiteY8" fmla="*/ 746176 h 761290"/>
                <a:gd name="connsiteX9" fmla="*/ 1211848 w 1211848"/>
                <a:gd name="connsiteY9" fmla="*/ 761290 h 761290"/>
                <a:gd name="connsiteX10" fmla="*/ 0 w 1211848"/>
                <a:gd name="connsiteY10" fmla="*/ 761290 h 7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48" h="761290">
                  <a:moveTo>
                    <a:pt x="0" y="0"/>
                  </a:moveTo>
                  <a:lnTo>
                    <a:pt x="1211848" y="0"/>
                  </a:lnTo>
                  <a:lnTo>
                    <a:pt x="1211848" y="98073"/>
                  </a:lnTo>
                  <a:lnTo>
                    <a:pt x="393838" y="155300"/>
                  </a:lnTo>
                  <a:lnTo>
                    <a:pt x="314325" y="408748"/>
                  </a:lnTo>
                  <a:lnTo>
                    <a:pt x="299416" y="458443"/>
                  </a:lnTo>
                  <a:lnTo>
                    <a:pt x="438564" y="582683"/>
                  </a:lnTo>
                  <a:lnTo>
                    <a:pt x="647286" y="672135"/>
                  </a:lnTo>
                  <a:lnTo>
                    <a:pt x="1211848" y="746176"/>
                  </a:lnTo>
                  <a:lnTo>
                    <a:pt x="1211848" y="761290"/>
                  </a:lnTo>
                  <a:lnTo>
                    <a:pt x="0" y="761290"/>
                  </a:lnTo>
                  <a:close/>
                </a:path>
              </a:pathLst>
            </a:custGeom>
          </p:spPr>
        </p:pic>
      </p:grpSp>
      <p:grpSp>
        <p:nvGrpSpPr>
          <p:cNvPr id="29" name="Group 28">
            <a:extLst>
              <a:ext uri="{FF2B5EF4-FFF2-40B4-BE49-F238E27FC236}">
                <a16:creationId xmlns:a16="http://schemas.microsoft.com/office/drawing/2014/main" id="{16121B14-C4F1-7B11-E452-C457DF35EE71}"/>
              </a:ext>
            </a:extLst>
          </p:cNvPr>
          <p:cNvGrpSpPr/>
          <p:nvPr userDrawn="1"/>
        </p:nvGrpSpPr>
        <p:grpSpPr>
          <a:xfrm>
            <a:off x="0" y="0"/>
            <a:ext cx="5151864" cy="6858001"/>
            <a:chOff x="0" y="0"/>
            <a:chExt cx="5151864" cy="6858001"/>
          </a:xfrm>
        </p:grpSpPr>
        <p:sp>
          <p:nvSpPr>
            <p:cNvPr id="28" name="Freeform: Shape 27">
              <a:extLst>
                <a:ext uri="{FF2B5EF4-FFF2-40B4-BE49-F238E27FC236}">
                  <a16:creationId xmlns:a16="http://schemas.microsoft.com/office/drawing/2014/main" id="{1CA68B42-4F1C-CEF7-08C5-F839CADFFED8}"/>
                </a:ext>
              </a:extLst>
            </p:cNvPr>
            <p:cNvSpPr/>
            <p:nvPr userDrawn="1"/>
          </p:nvSpPr>
          <p:spPr>
            <a:xfrm>
              <a:off x="1" y="0"/>
              <a:ext cx="5151863" cy="6858001"/>
            </a:xfrm>
            <a:custGeom>
              <a:avLst/>
              <a:gdLst>
                <a:gd name="connsiteX0" fmla="*/ 2498610 w 5151863"/>
                <a:gd name="connsiteY0" fmla="*/ 0 h 6858001"/>
                <a:gd name="connsiteX1" fmla="*/ 5151863 w 5151863"/>
                <a:gd name="connsiteY1" fmla="*/ 0 h 6858001"/>
                <a:gd name="connsiteX2" fmla="*/ 5151863 w 5151863"/>
                <a:gd name="connsiteY2" fmla="*/ 6858001 h 6858001"/>
                <a:gd name="connsiteX3" fmla="*/ 3497252 w 5151863"/>
                <a:gd name="connsiteY3" fmla="*/ 6858001 h 6858001"/>
                <a:gd name="connsiteX4" fmla="*/ 3497252 w 5151863"/>
                <a:gd name="connsiteY4" fmla="*/ 1825086 h 6858001"/>
                <a:gd name="connsiteX5" fmla="*/ 3474743 w 5151863"/>
                <a:gd name="connsiteY5" fmla="*/ 1825086 h 6858001"/>
                <a:gd name="connsiteX6" fmla="*/ 1732669 w 5151863"/>
                <a:gd name="connsiteY6" fmla="*/ 6858001 h 6858001"/>
                <a:gd name="connsiteX7" fmla="*/ 0 w 5151863"/>
                <a:gd name="connsiteY7" fmla="*/ 6858001 h 6858001"/>
                <a:gd name="connsiteX8" fmla="*/ 0 w 5151863"/>
                <a:gd name="connsiteY8" fmla="*/ 2472217 h 6858001"/>
                <a:gd name="connsiteX9" fmla="*/ 863152 w 5151863"/>
                <a:gd name="connsiteY9" fmla="*/ 5008170 h 6858001"/>
                <a:gd name="connsiteX10" fmla="*/ 885661 w 5151863"/>
                <a:gd name="connsiteY10" fmla="*/ 500817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1863" h="6858001">
                  <a:moveTo>
                    <a:pt x="2498610" y="0"/>
                  </a:moveTo>
                  <a:lnTo>
                    <a:pt x="5151863" y="0"/>
                  </a:lnTo>
                  <a:lnTo>
                    <a:pt x="5151863" y="6858001"/>
                  </a:lnTo>
                  <a:lnTo>
                    <a:pt x="3497252" y="6858001"/>
                  </a:lnTo>
                  <a:lnTo>
                    <a:pt x="3497252" y="1825086"/>
                  </a:lnTo>
                  <a:lnTo>
                    <a:pt x="3474743" y="1825086"/>
                  </a:lnTo>
                  <a:lnTo>
                    <a:pt x="1732669" y="6858001"/>
                  </a:lnTo>
                  <a:lnTo>
                    <a:pt x="0" y="6858001"/>
                  </a:lnTo>
                  <a:lnTo>
                    <a:pt x="0" y="2472217"/>
                  </a:lnTo>
                  <a:lnTo>
                    <a:pt x="863152" y="5008170"/>
                  </a:lnTo>
                  <a:lnTo>
                    <a:pt x="885661" y="5008170"/>
                  </a:lnTo>
                  <a:close/>
                </a:path>
              </a:pathLst>
            </a:custGeom>
            <a:solidFill>
              <a:schemeClr val="accent2">
                <a:alpha val="50000"/>
              </a:schemeClr>
            </a:solidFill>
            <a:ln w="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2A88A139-D1BB-3C0B-AE87-0C873139B456}"/>
                </a:ext>
              </a:extLst>
            </p:cNvPr>
            <p:cNvSpPr/>
            <p:nvPr userDrawn="1"/>
          </p:nvSpPr>
          <p:spPr>
            <a:xfrm>
              <a:off x="0" y="4179353"/>
              <a:ext cx="4893119" cy="2678647"/>
            </a:xfrm>
            <a:custGeom>
              <a:avLst/>
              <a:gdLst>
                <a:gd name="connsiteX0" fmla="*/ 1466281 w 4551699"/>
                <a:gd name="connsiteY0" fmla="*/ 0 h 2491743"/>
                <a:gd name="connsiteX1" fmla="*/ 4520777 w 4551699"/>
                <a:gd name="connsiteY1" fmla="*/ 2292281 h 2491743"/>
                <a:gd name="connsiteX2" fmla="*/ 4551699 w 4551699"/>
                <a:gd name="connsiteY2" fmla="*/ 2491743 h 2491743"/>
                <a:gd name="connsiteX3" fmla="*/ 2994298 w 4551699"/>
                <a:gd name="connsiteY3" fmla="*/ 2491743 h 2491743"/>
                <a:gd name="connsiteX4" fmla="*/ 2982707 w 4551699"/>
                <a:gd name="connsiteY4" fmla="*/ 2448500 h 2491743"/>
                <a:gd name="connsiteX5" fmla="*/ 1466281 w 4551699"/>
                <a:gd name="connsiteY5" fmla="*/ 1360062 h 2491743"/>
                <a:gd name="connsiteX6" fmla="*/ 84715 w 4551699"/>
                <a:gd name="connsiteY6" fmla="*/ 1931276 h 2491743"/>
                <a:gd name="connsiteX7" fmla="*/ 0 w 4551699"/>
                <a:gd name="connsiteY7" fmla="*/ 2038131 h 2491743"/>
                <a:gd name="connsiteX8" fmla="*/ 0 w 4551699"/>
                <a:gd name="connsiteY8" fmla="*/ 283790 h 2491743"/>
                <a:gd name="connsiteX9" fmla="*/ 24917 w 4551699"/>
                <a:gd name="connsiteY9" fmla="*/ 272295 h 2491743"/>
                <a:gd name="connsiteX10" fmla="*/ 1466281 w 4551699"/>
                <a:gd name="connsiteY10" fmla="*/ 0 h 24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1699" h="2491743">
                  <a:moveTo>
                    <a:pt x="1466281" y="0"/>
                  </a:moveTo>
                  <a:cubicBezTo>
                    <a:pt x="2876735" y="0"/>
                    <a:pt x="4214750" y="815119"/>
                    <a:pt x="4520777" y="2292281"/>
                  </a:cubicBezTo>
                  <a:lnTo>
                    <a:pt x="4551699" y="2491743"/>
                  </a:lnTo>
                  <a:lnTo>
                    <a:pt x="2994298" y="2491743"/>
                  </a:lnTo>
                  <a:lnTo>
                    <a:pt x="2982707" y="2448500"/>
                  </a:lnTo>
                  <a:cubicBezTo>
                    <a:pt x="2760247" y="1731520"/>
                    <a:pt x="2181072" y="1360062"/>
                    <a:pt x="1466281" y="1360062"/>
                  </a:cubicBezTo>
                  <a:cubicBezTo>
                    <a:pt x="853407" y="1360062"/>
                    <a:pt x="401914" y="1580121"/>
                    <a:pt x="84715" y="1931276"/>
                  </a:cubicBezTo>
                  <a:lnTo>
                    <a:pt x="0" y="2038131"/>
                  </a:lnTo>
                  <a:lnTo>
                    <a:pt x="0" y="283790"/>
                  </a:lnTo>
                  <a:lnTo>
                    <a:pt x="24917" y="272295"/>
                  </a:lnTo>
                  <a:cubicBezTo>
                    <a:pt x="450415" y="96777"/>
                    <a:pt x="932594" y="0"/>
                    <a:pt x="1466281" y="0"/>
                  </a:cubicBezTo>
                  <a:close/>
                </a:path>
              </a:pathLst>
            </a:custGeom>
            <a:solidFill>
              <a:srgbClr val="52B9E9">
                <a:alpha val="50000"/>
              </a:srgbClr>
            </a:solidFill>
            <a:ln w="0" cap="flat">
              <a:noFill/>
              <a:prstDash val="solid"/>
              <a:miter/>
            </a:ln>
          </p:spPr>
          <p:txBody>
            <a:bodyPr wrap="square" rtlCol="0" anchor="ctr">
              <a:noAutofit/>
            </a:bodyPr>
            <a:lstStyle/>
            <a:p>
              <a:endParaRPr lang="en-GB"/>
            </a:p>
          </p:txBody>
        </p:sp>
      </p:grpSp>
      <p:sp>
        <p:nvSpPr>
          <p:cNvPr id="10" name="Table Placeholder 9">
            <a:extLst>
              <a:ext uri="{FF2B5EF4-FFF2-40B4-BE49-F238E27FC236}">
                <a16:creationId xmlns:a16="http://schemas.microsoft.com/office/drawing/2014/main" id="{AEADD45B-3754-7885-1A0B-2CB5643C2BB0}"/>
              </a:ext>
            </a:extLst>
          </p:cNvPr>
          <p:cNvSpPr>
            <a:spLocks noGrp="1"/>
          </p:cNvSpPr>
          <p:nvPr userDrawn="1">
            <p:ph type="tbl" sz="quarter" idx="11"/>
          </p:nvPr>
        </p:nvSpPr>
        <p:spPr>
          <a:xfrm>
            <a:off x="6444114" y="3984859"/>
            <a:ext cx="5376411" cy="2323865"/>
          </a:xfrm>
        </p:spPr>
        <p:txBody>
          <a:bodyPr/>
          <a:lstStyle/>
          <a:p>
            <a:endParaRPr lang="en-GB"/>
          </a:p>
        </p:txBody>
      </p:sp>
      <p:sp>
        <p:nvSpPr>
          <p:cNvPr id="13" name="Text Placeholder 12">
            <a:extLst>
              <a:ext uri="{FF2B5EF4-FFF2-40B4-BE49-F238E27FC236}">
                <a16:creationId xmlns:a16="http://schemas.microsoft.com/office/drawing/2014/main" id="{D01B1931-30B7-634F-8A9A-E5E89D70F993}"/>
              </a:ext>
            </a:extLst>
          </p:cNvPr>
          <p:cNvSpPr>
            <a:spLocks noGrp="1"/>
          </p:cNvSpPr>
          <p:nvPr userDrawn="1">
            <p:ph type="body" sz="quarter" idx="12" hasCustomPrompt="1"/>
          </p:nvPr>
        </p:nvSpPr>
        <p:spPr>
          <a:xfrm>
            <a:off x="6439301" y="2724266"/>
            <a:ext cx="5381224" cy="1086329"/>
          </a:xfrm>
        </p:spPr>
        <p:txBody>
          <a:bodyPr/>
          <a:lstStyle>
            <a:lvl1pPr>
              <a:defRPr sz="6400">
                <a:solidFill>
                  <a:schemeClr val="bg1"/>
                </a:solidFill>
              </a:defRPr>
            </a:lvl1pPr>
          </a:lstStyle>
          <a:p>
            <a:pPr lvl="0"/>
            <a:r>
              <a:rPr lang="en-US"/>
              <a:t>Agenda</a:t>
            </a:r>
          </a:p>
        </p:txBody>
      </p:sp>
    </p:spTree>
    <p:extLst>
      <p:ext uri="{BB962C8B-B14F-4D97-AF65-F5344CB8AC3E}">
        <p14:creationId xmlns:p14="http://schemas.microsoft.com/office/powerpoint/2010/main" val="173097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11436776"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4">
            <a:extLst>
              <a:ext uri="{FF2B5EF4-FFF2-40B4-BE49-F238E27FC236}">
                <a16:creationId xmlns:a16="http://schemas.microsoft.com/office/drawing/2014/main" id="{B3C4F19C-5FA1-8C43-6D0B-4AF7E43E08AB}"/>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
        <p:nvSpPr>
          <p:cNvPr id="24" name="Slide Number Placeholder 2">
            <a:extLst>
              <a:ext uri="{FF2B5EF4-FFF2-40B4-BE49-F238E27FC236}">
                <a16:creationId xmlns:a16="http://schemas.microsoft.com/office/drawing/2014/main" id="{D7A12BB9-7D45-CB9E-1C54-0855B517EE46}"/>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pic>
        <p:nvPicPr>
          <p:cNvPr id="91" name="Graphic 90">
            <a:extLst>
              <a:ext uri="{FF2B5EF4-FFF2-40B4-BE49-F238E27FC236}">
                <a16:creationId xmlns:a16="http://schemas.microsoft.com/office/drawing/2014/main" id="{D4DA471A-539D-1C26-071E-5A6A3B0092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Tree>
    <p:extLst>
      <p:ext uri="{BB962C8B-B14F-4D97-AF65-F5344CB8AC3E}">
        <p14:creationId xmlns:p14="http://schemas.microsoft.com/office/powerpoint/2010/main" val="170457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 Design">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D096FC7-FCB4-A326-FBAA-E3CE122490F9}"/>
              </a:ext>
            </a:extLst>
          </p:cNvPr>
          <p:cNvSpPr/>
          <p:nvPr userDrawn="1"/>
        </p:nvSpPr>
        <p:spPr>
          <a:xfrm>
            <a:off x="8578084" y="0"/>
            <a:ext cx="3613916" cy="6858000"/>
          </a:xfrm>
          <a:custGeom>
            <a:avLst/>
            <a:gdLst>
              <a:gd name="connsiteX0" fmla="*/ 2564343 w 3613916"/>
              <a:gd name="connsiteY0" fmla="*/ 0 h 6858000"/>
              <a:gd name="connsiteX1" fmla="*/ 3613916 w 3613916"/>
              <a:gd name="connsiteY1" fmla="*/ 0 h 6858000"/>
              <a:gd name="connsiteX2" fmla="*/ 3613916 w 3613916"/>
              <a:gd name="connsiteY2" fmla="*/ 3356818 h 6858000"/>
              <a:gd name="connsiteX3" fmla="*/ 3167717 w 3613916"/>
              <a:gd name="connsiteY3" fmla="*/ 4655712 h 6858000"/>
              <a:gd name="connsiteX4" fmla="*/ 3613916 w 3613916"/>
              <a:gd name="connsiteY4" fmla="*/ 4655712 h 6858000"/>
              <a:gd name="connsiteX5" fmla="*/ 3613916 w 3613916"/>
              <a:gd name="connsiteY5" fmla="*/ 6427426 h 6858000"/>
              <a:gd name="connsiteX6" fmla="*/ 2546593 w 3613916"/>
              <a:gd name="connsiteY6" fmla="*/ 6427426 h 6858000"/>
              <a:gd name="connsiteX7" fmla="*/ 2400425 w 3613916"/>
              <a:gd name="connsiteY7" fmla="*/ 6858000 h 6858000"/>
              <a:gd name="connsiteX8" fmla="*/ 0 w 361391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916" h="6858000">
                <a:moveTo>
                  <a:pt x="2564343" y="0"/>
                </a:moveTo>
                <a:lnTo>
                  <a:pt x="3613916" y="0"/>
                </a:lnTo>
                <a:lnTo>
                  <a:pt x="3613916" y="3356818"/>
                </a:lnTo>
                <a:lnTo>
                  <a:pt x="3167717" y="4655712"/>
                </a:lnTo>
                <a:lnTo>
                  <a:pt x="3613916" y="4655712"/>
                </a:lnTo>
                <a:lnTo>
                  <a:pt x="3613916" y="6427426"/>
                </a:lnTo>
                <a:lnTo>
                  <a:pt x="2546593" y="6427426"/>
                </a:lnTo>
                <a:lnTo>
                  <a:pt x="2400425" y="6858000"/>
                </a:lnTo>
                <a:lnTo>
                  <a:pt x="0" y="6858000"/>
                </a:lnTo>
                <a:close/>
              </a:path>
            </a:pathLst>
          </a:custGeom>
          <a:gradFill>
            <a:gsLst>
              <a:gs pos="56000">
                <a:schemeClr val="accent6">
                  <a:alpha val="38000"/>
                </a:schemeClr>
              </a:gs>
              <a:gs pos="100000">
                <a:schemeClr val="accent6">
                  <a:alpha val="29000"/>
                </a:schemeClr>
              </a:gs>
              <a:gs pos="0">
                <a:schemeClr val="accent6">
                  <a:alpha val="24000"/>
                </a:schemeClr>
              </a:gs>
            </a:gsLst>
            <a:lin ang="0" scaled="1"/>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8" name="Freeform: Shape 27">
            <a:extLst>
              <a:ext uri="{FF2B5EF4-FFF2-40B4-BE49-F238E27FC236}">
                <a16:creationId xmlns:a16="http://schemas.microsoft.com/office/drawing/2014/main" id="{8ECF990F-8977-FB10-A9BF-0476B29252A7}"/>
              </a:ext>
            </a:extLst>
          </p:cNvPr>
          <p:cNvSpPr/>
          <p:nvPr userDrawn="1"/>
        </p:nvSpPr>
        <p:spPr>
          <a:xfrm>
            <a:off x="9590190" y="0"/>
            <a:ext cx="2601810" cy="6858000"/>
          </a:xfrm>
          <a:custGeom>
            <a:avLst/>
            <a:gdLst>
              <a:gd name="connsiteX0" fmla="*/ 0 w 2601810"/>
              <a:gd name="connsiteY0" fmla="*/ 0 h 6858000"/>
              <a:gd name="connsiteX1" fmla="*/ 2601810 w 2601810"/>
              <a:gd name="connsiteY1" fmla="*/ 0 h 6858000"/>
              <a:gd name="connsiteX2" fmla="*/ 2601810 w 2601810"/>
              <a:gd name="connsiteY2" fmla="*/ 4305765 h 6858000"/>
              <a:gd name="connsiteX3" fmla="*/ 1894855 w 2601810"/>
              <a:gd name="connsiteY3" fmla="*/ 2281848 h 6858000"/>
              <a:gd name="connsiteX4" fmla="*/ 1869404 w 2601810"/>
              <a:gd name="connsiteY4" fmla="*/ 2281848 h 6858000"/>
              <a:gd name="connsiteX5" fmla="*/ 1869404 w 2601810"/>
              <a:gd name="connsiteY5" fmla="*/ 6858000 h 6858000"/>
              <a:gd name="connsiteX6" fmla="*/ 0 w 26018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810" h="6858000">
                <a:moveTo>
                  <a:pt x="0" y="0"/>
                </a:moveTo>
                <a:lnTo>
                  <a:pt x="2601810" y="0"/>
                </a:lnTo>
                <a:lnTo>
                  <a:pt x="2601810" y="4305765"/>
                </a:lnTo>
                <a:lnTo>
                  <a:pt x="1894855" y="2281848"/>
                </a:lnTo>
                <a:lnTo>
                  <a:pt x="1869404" y="2281848"/>
                </a:lnTo>
                <a:lnTo>
                  <a:pt x="1869404" y="6858000"/>
                </a:lnTo>
                <a:lnTo>
                  <a:pt x="0" y="6858000"/>
                </a:lnTo>
                <a:close/>
              </a:path>
            </a:pathLst>
          </a:custGeom>
          <a:gradFill flip="none" rotWithShape="1">
            <a:gsLst>
              <a:gs pos="75000">
                <a:schemeClr val="tx1">
                  <a:alpha val="3000"/>
                </a:schemeClr>
              </a:gs>
              <a:gs pos="0">
                <a:schemeClr val="tx1">
                  <a:alpha val="10000"/>
                </a:schemeClr>
              </a:gs>
              <a:gs pos="100000">
                <a:schemeClr val="tx1">
                  <a:alpha val="12000"/>
                </a:schemeClr>
              </a:gs>
            </a:gsLst>
            <a:lin ang="16200000" scaled="1"/>
            <a:tileRect/>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8658651"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4">
            <a:extLst>
              <a:ext uri="{FF2B5EF4-FFF2-40B4-BE49-F238E27FC236}">
                <a16:creationId xmlns:a16="http://schemas.microsoft.com/office/drawing/2014/main" id="{B3C4F19C-5FA1-8C43-6D0B-4AF7E43E08AB}"/>
              </a:ext>
            </a:extLst>
          </p:cNvPr>
          <p:cNvSpPr>
            <a:spLocks noGrp="1"/>
          </p:cNvSpPr>
          <p:nvPr>
            <p:ph type="ftr" sz="quarter" idx="11"/>
          </p:nvPr>
        </p:nvSpPr>
        <p:spPr>
          <a:xfrm>
            <a:off x="383748" y="6406937"/>
            <a:ext cx="7852477" cy="365125"/>
          </a:xfrm>
          <a:prstGeom prst="rect">
            <a:avLst/>
          </a:prstGeom>
        </p:spPr>
        <p:txBody>
          <a:bodyPr lIns="0" tIns="0" rIns="0" bIns="0" anchor="ctr"/>
          <a:lstStyle>
            <a:lvl1pPr>
              <a:defRPr sz="900">
                <a:solidFill>
                  <a:schemeClr val="tx1"/>
                </a:solidFill>
              </a:defRPr>
            </a:lvl1pPr>
          </a:lstStyle>
          <a:p>
            <a:endParaRPr lang="en-GB"/>
          </a:p>
        </p:txBody>
      </p:sp>
      <p:sp>
        <p:nvSpPr>
          <p:cNvPr id="24" name="Slide Number Placeholder 2">
            <a:extLst>
              <a:ext uri="{FF2B5EF4-FFF2-40B4-BE49-F238E27FC236}">
                <a16:creationId xmlns:a16="http://schemas.microsoft.com/office/drawing/2014/main" id="{D7A12BB9-7D45-CB9E-1C54-0855B517EE46}"/>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pic>
        <p:nvPicPr>
          <p:cNvPr id="91" name="Graphic 90">
            <a:extLst>
              <a:ext uri="{FF2B5EF4-FFF2-40B4-BE49-F238E27FC236}">
                <a16:creationId xmlns:a16="http://schemas.microsoft.com/office/drawing/2014/main" id="{D4DA471A-539D-1C26-071E-5A6A3B0092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Tree>
    <p:extLst>
      <p:ext uri="{BB962C8B-B14F-4D97-AF65-F5344CB8AC3E}">
        <p14:creationId xmlns:p14="http://schemas.microsoft.com/office/powerpoint/2010/main" val="421670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57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128-89B4-D10F-F8B7-C42E33B8A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15C73-5CF8-6756-58D6-2DCCFEC9B0B2}"/>
              </a:ext>
            </a:extLst>
          </p:cNvPr>
          <p:cNvSpPr>
            <a:spLocks noGrp="1"/>
          </p:cNvSpPr>
          <p:nvPr>
            <p:ph idx="1"/>
          </p:nvPr>
        </p:nvSpPr>
        <p:spPr>
          <a:xfrm>
            <a:off x="383749"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396E673-BA12-0FCA-2199-B8F11E414D91}"/>
              </a:ext>
            </a:extLst>
          </p:cNvPr>
          <p:cNvSpPr>
            <a:spLocks noGrp="1"/>
          </p:cNvSpPr>
          <p:nvPr>
            <p:ph type="ftr" sz="quarter" idx="11"/>
          </p:nvPr>
        </p:nvSpPr>
        <p:spPr>
          <a:xfrm>
            <a:off x="383749" y="6406937"/>
            <a:ext cx="7779590" cy="365125"/>
          </a:xfrm>
          <a:prstGeom prst="rect">
            <a:avLst/>
          </a:prstGeom>
        </p:spPr>
        <p:txBody>
          <a:bodyPr lIns="0" tIns="0" rIns="0" bIns="0" anchor="ctr"/>
          <a:lstStyle>
            <a:lvl1pPr>
              <a:defRPr sz="900">
                <a:solidFill>
                  <a:schemeClr val="tx1"/>
                </a:solidFill>
              </a:defRPr>
            </a:lvl1pPr>
          </a:lstStyle>
          <a:p>
            <a:endParaRPr lang="en-GB"/>
          </a:p>
        </p:txBody>
      </p:sp>
      <p:pic>
        <p:nvPicPr>
          <p:cNvPr id="10" name="Graphic 9">
            <a:extLst>
              <a:ext uri="{FF2B5EF4-FFF2-40B4-BE49-F238E27FC236}">
                <a16:creationId xmlns:a16="http://schemas.microsoft.com/office/drawing/2014/main" id="{31470164-67E2-B0CD-4BA1-0BE240F93A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44952" y="378996"/>
            <a:ext cx="777312" cy="488312"/>
          </a:xfrm>
          <a:prstGeom prst="rect">
            <a:avLst/>
          </a:prstGeom>
        </p:spPr>
      </p:pic>
      <p:sp>
        <p:nvSpPr>
          <p:cNvPr id="8" name="Content Placeholder 2">
            <a:extLst>
              <a:ext uri="{FF2B5EF4-FFF2-40B4-BE49-F238E27FC236}">
                <a16:creationId xmlns:a16="http://schemas.microsoft.com/office/drawing/2014/main" id="{F2BD0C99-6E20-4458-A65C-1324F4A7B73C}"/>
              </a:ext>
            </a:extLst>
          </p:cNvPr>
          <p:cNvSpPr>
            <a:spLocks noGrp="1"/>
          </p:cNvSpPr>
          <p:nvPr>
            <p:ph idx="13"/>
          </p:nvPr>
        </p:nvSpPr>
        <p:spPr>
          <a:xfrm>
            <a:off x="6466083" y="1651208"/>
            <a:ext cx="5354442" cy="4657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2">
            <a:extLst>
              <a:ext uri="{FF2B5EF4-FFF2-40B4-BE49-F238E27FC236}">
                <a16:creationId xmlns:a16="http://schemas.microsoft.com/office/drawing/2014/main" id="{73608E56-F7BD-B74D-E12B-1D0C456D45B5}"/>
              </a:ext>
            </a:extLst>
          </p:cNvPr>
          <p:cNvSpPr>
            <a:spLocks noGrp="1"/>
          </p:cNvSpPr>
          <p:nvPr>
            <p:ph type="sldNum" sz="quarter" idx="10"/>
          </p:nvPr>
        </p:nvSpPr>
        <p:spPr>
          <a:xfrm>
            <a:off x="11085443" y="6320999"/>
            <a:ext cx="735081" cy="537001"/>
          </a:xfrm>
        </p:spPr>
        <p:txBody>
          <a:bodyPr/>
          <a:lstStyle/>
          <a:p>
            <a:fld id="{08F64A33-8291-4D33-9825-B38E89644A52}" type="slidenum">
              <a:rPr lang="en-GB" smtClean="0"/>
              <a:pPr/>
              <a:t>‹#›</a:t>
            </a:fld>
            <a:endParaRPr lang="en-GB"/>
          </a:p>
        </p:txBody>
      </p:sp>
    </p:spTree>
    <p:extLst>
      <p:ext uri="{BB962C8B-B14F-4D97-AF65-F5344CB8AC3E}">
        <p14:creationId xmlns:p14="http://schemas.microsoft.com/office/powerpoint/2010/main" val="25422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A66FC0-EAEF-CAEF-E6AF-A56CE3A68389}"/>
              </a:ext>
            </a:extLst>
          </p:cNvPr>
          <p:cNvSpPr>
            <a:spLocks noGrp="1"/>
          </p:cNvSpPr>
          <p:nvPr>
            <p:ph type="title"/>
          </p:nvPr>
        </p:nvSpPr>
        <p:spPr>
          <a:xfrm>
            <a:off x="383749" y="383750"/>
            <a:ext cx="10436287" cy="935448"/>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8B391E-82AA-2728-3F6D-B489F6A4F31D}"/>
              </a:ext>
            </a:extLst>
          </p:cNvPr>
          <p:cNvSpPr>
            <a:spLocks noGrp="1"/>
          </p:cNvSpPr>
          <p:nvPr>
            <p:ph type="body" idx="1"/>
          </p:nvPr>
        </p:nvSpPr>
        <p:spPr>
          <a:xfrm>
            <a:off x="383749" y="1651208"/>
            <a:ext cx="11436776" cy="465751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4CDE3B6-600C-F70E-7AF5-0A0A88FAF757}"/>
              </a:ext>
            </a:extLst>
          </p:cNvPr>
          <p:cNvSpPr>
            <a:spLocks noGrp="1"/>
          </p:cNvSpPr>
          <p:nvPr>
            <p:ph type="sldNum" sz="quarter" idx="4"/>
          </p:nvPr>
        </p:nvSpPr>
        <p:spPr>
          <a:xfrm>
            <a:off x="11085443" y="6320999"/>
            <a:ext cx="735081" cy="537001"/>
          </a:xfrm>
          <a:prstGeom prst="rect">
            <a:avLst/>
          </a:prstGeom>
        </p:spPr>
        <p:txBody>
          <a:bodyPr vert="horz" lIns="91440" tIns="45720" rIns="0" bIns="45720" rtlCol="0" anchor="ctr"/>
          <a:lstStyle>
            <a:lvl1pPr algn="r">
              <a:defRPr sz="900">
                <a:solidFill>
                  <a:schemeClr val="tx1"/>
                </a:solidFill>
              </a:defRPr>
            </a:lvl1pPr>
          </a:lstStyle>
          <a:p>
            <a:fld id="{08F64A33-8291-4D33-9825-B38E89644A52}" type="slidenum">
              <a:rPr lang="en-GB" smtClean="0"/>
              <a:pPr/>
              <a:t>‹#›</a:t>
            </a:fld>
            <a:endParaRPr lang="en-GB"/>
          </a:p>
        </p:txBody>
      </p:sp>
      <p:pic>
        <p:nvPicPr>
          <p:cNvPr id="10" name="Graphic 9">
            <a:extLst>
              <a:ext uri="{FF2B5EF4-FFF2-40B4-BE49-F238E27FC236}">
                <a16:creationId xmlns:a16="http://schemas.microsoft.com/office/drawing/2014/main" id="{5411799E-67B6-C173-0E19-616B6D559D7D}"/>
              </a:ext>
            </a:extLst>
          </p:cNvPr>
          <p:cNvPicPr>
            <a:picLocks noChangeAspect="1"/>
          </p:cNvPicPr>
          <p:nvPr userDrawn="1"/>
        </p:nvPicPr>
        <p:blipFill>
          <a:blip>
            <a:extLst>
              <a:ext uri="{96DAC541-7B7A-43D3-8B79-37D633B846F1}">
                <asvg:svgBlip xmlns:asvg="http://schemas.microsoft.com/office/drawing/2016/SVG/main" r:embed="rId44"/>
              </a:ext>
            </a:extLst>
          </a:blip>
          <a:stretch>
            <a:fillRect/>
          </a:stretch>
        </p:blipFill>
        <p:spPr>
          <a:xfrm>
            <a:off x="11044952" y="378996"/>
            <a:ext cx="777312" cy="488312"/>
          </a:xfrm>
          <a:prstGeom prst="rect">
            <a:avLst/>
          </a:prstGeom>
        </p:spPr>
      </p:pic>
      <p:sp>
        <p:nvSpPr>
          <p:cNvPr id="5" name="TextBox 4">
            <a:extLst>
              <a:ext uri="{FF2B5EF4-FFF2-40B4-BE49-F238E27FC236}">
                <a16:creationId xmlns:a16="http://schemas.microsoft.com/office/drawing/2014/main" id="{37A90FE5-FA18-1054-59DB-ACEA2354E4CA}"/>
              </a:ext>
            </a:extLst>
          </p:cNvPr>
          <p:cNvSpPr txBox="1"/>
          <p:nvPr userDrawn="1">
            <p:extLst>
              <p:ext uri="{1162E1C5-73C7-4A58-AE30-91384D911F3F}">
                <p184:classification xmlns:p184="http://schemas.microsoft.com/office/powerpoint/2018/4/main" val="ftr"/>
              </p:ext>
            </p:extLst>
          </p:nvPr>
        </p:nvSpPr>
        <p:spPr>
          <a:xfrm>
            <a:off x="5758625" y="6642100"/>
            <a:ext cx="700087"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C2 - Internal</a:t>
            </a:r>
          </a:p>
        </p:txBody>
      </p:sp>
    </p:spTree>
    <p:extLst>
      <p:ext uri="{BB962C8B-B14F-4D97-AF65-F5344CB8AC3E}">
        <p14:creationId xmlns:p14="http://schemas.microsoft.com/office/powerpoint/2010/main" val="3125757210"/>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1" r:id="rId3"/>
    <p:sldLayoutId id="2147483656" r:id="rId4"/>
    <p:sldLayoutId id="2147483657" r:id="rId5"/>
    <p:sldLayoutId id="2147483689" r:id="rId6"/>
    <p:sldLayoutId id="2147483673" r:id="rId7"/>
    <p:sldLayoutId id="2147483650" r:id="rId8"/>
    <p:sldLayoutId id="2147483658" r:id="rId9"/>
    <p:sldLayoutId id="2147483693" r:id="rId10"/>
    <p:sldLayoutId id="2147483678" r:id="rId11"/>
    <p:sldLayoutId id="2147483682" r:id="rId12"/>
    <p:sldLayoutId id="2147483683" r:id="rId13"/>
    <p:sldLayoutId id="2147483670" r:id="rId14"/>
    <p:sldLayoutId id="2147483684" r:id="rId15"/>
    <p:sldLayoutId id="2147483675" r:id="rId16"/>
    <p:sldLayoutId id="2147483671" r:id="rId17"/>
    <p:sldLayoutId id="2147483677" r:id="rId18"/>
    <p:sldLayoutId id="2147483686" r:id="rId19"/>
    <p:sldLayoutId id="2147483687" r:id="rId20"/>
    <p:sldLayoutId id="2147483688" r:id="rId21"/>
    <p:sldLayoutId id="2147483674" r:id="rId22"/>
    <p:sldLayoutId id="2147483681" r:id="rId23"/>
    <p:sldLayoutId id="2147483659" r:id="rId24"/>
    <p:sldLayoutId id="2147483660" r:id="rId25"/>
    <p:sldLayoutId id="2147483666" r:id="rId26"/>
    <p:sldLayoutId id="2147483662" r:id="rId27"/>
    <p:sldLayoutId id="2147483692" r:id="rId28"/>
    <p:sldLayoutId id="2147483665" r:id="rId29"/>
    <p:sldLayoutId id="2147483663" r:id="rId30"/>
    <p:sldLayoutId id="2147483669" r:id="rId31"/>
    <p:sldLayoutId id="2147483668" r:id="rId32"/>
    <p:sldLayoutId id="2147483664" r:id="rId33"/>
    <p:sldLayoutId id="2147483661" r:id="rId34"/>
    <p:sldLayoutId id="2147483667" r:id="rId35"/>
    <p:sldLayoutId id="2147483654" r:id="rId36"/>
    <p:sldLayoutId id="2147483690" r:id="rId37"/>
    <p:sldLayoutId id="2147483691" r:id="rId38"/>
    <p:sldLayoutId id="2147483679" r:id="rId39"/>
    <p:sldLayoutId id="2147483680" r:id="rId40"/>
    <p:sldLayoutId id="2147483655" r:id="rId41"/>
    <p:sldLayoutId id="2147483694"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7" userDrawn="1">
          <p15:clr>
            <a:srgbClr val="F26B43"/>
          </p15:clr>
        </p15:guide>
        <p15:guide id="2" pos="3840" userDrawn="1">
          <p15:clr>
            <a:srgbClr val="F26B43"/>
          </p15:clr>
        </p15:guide>
        <p15:guide id="3" orient="horz" pos="3974" userDrawn="1">
          <p15:clr>
            <a:srgbClr val="F26B43"/>
          </p15:clr>
        </p15:guide>
        <p15:guide id="4" orient="horz" pos="4320" userDrawn="1">
          <p15:clr>
            <a:srgbClr val="F26B43"/>
          </p15:clr>
        </p15:guide>
        <p15:guide id="5" pos="7446" userDrawn="1">
          <p15:clr>
            <a:srgbClr val="F26B43"/>
          </p15:clr>
        </p15:guide>
        <p15:guide id="6" pos="7680" userDrawn="1">
          <p15:clr>
            <a:srgbClr val="F26B43"/>
          </p15:clr>
        </p15:guide>
        <p15:guide id="7" orient="horz" userDrawn="1">
          <p15:clr>
            <a:srgbClr val="F26B43"/>
          </p15:clr>
        </p15:guide>
        <p15:guide id="8" orient="horz" pos="234" userDrawn="1">
          <p15:clr>
            <a:srgbClr val="F26B43"/>
          </p15:clr>
        </p15:guide>
        <p15:guide id="9" userDrawn="1">
          <p15:clr>
            <a:srgbClr val="F26B43"/>
          </p15:clr>
        </p15:guide>
        <p15:guide id="10" pos="2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67884-4DFD-32A7-55B7-5AAE66A49A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88042F-4A94-5553-A03C-EAE88F910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178372-CF96-6373-EB2B-1D4EDE6EB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148128-FC8C-46E8-9896-FABEDD60DCAD}" type="datetimeFigureOut">
              <a:rPr lang="en-GB" smtClean="0"/>
              <a:t>01/07/2026</a:t>
            </a:fld>
            <a:endParaRPr lang="en-GB"/>
          </a:p>
        </p:txBody>
      </p:sp>
      <p:sp>
        <p:nvSpPr>
          <p:cNvPr id="5" name="Footer Placeholder 4">
            <a:extLst>
              <a:ext uri="{FF2B5EF4-FFF2-40B4-BE49-F238E27FC236}">
                <a16:creationId xmlns:a16="http://schemas.microsoft.com/office/drawing/2014/main" id="{F38F65D9-FFE6-219D-1D34-8107DEAE2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C0E86F-7DC0-ED2A-7586-F94A5B540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43064A-D553-4962-8E57-DF896F2B1445}" type="slidenum">
              <a:rPr lang="en-GB" smtClean="0"/>
              <a:t>‹#›</a:t>
            </a:fld>
            <a:endParaRPr lang="en-GB"/>
          </a:p>
        </p:txBody>
      </p:sp>
      <p:sp>
        <p:nvSpPr>
          <p:cNvPr id="8" name="TextBox 7">
            <a:extLst>
              <a:ext uri="{FF2B5EF4-FFF2-40B4-BE49-F238E27FC236}">
                <a16:creationId xmlns:a16="http://schemas.microsoft.com/office/drawing/2014/main" id="{E90E004B-C469-6D52-6DB0-BC5810199F72}"/>
              </a:ext>
            </a:extLst>
          </p:cNvPr>
          <p:cNvSpPr txBox="1"/>
          <p:nvPr userDrawn="1">
            <p:extLst>
              <p:ext uri="{1162E1C5-73C7-4A58-AE30-91384D911F3F}">
                <p184:classification xmlns:p184="http://schemas.microsoft.com/office/powerpoint/2018/4/main" val="ftr"/>
              </p:ext>
            </p:extLst>
          </p:nvPr>
        </p:nvSpPr>
        <p:spPr>
          <a:xfrm>
            <a:off x="5758625" y="6642100"/>
            <a:ext cx="700087"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C2 - Internal</a:t>
            </a:r>
          </a:p>
        </p:txBody>
      </p:sp>
    </p:spTree>
    <p:extLst>
      <p:ext uri="{BB962C8B-B14F-4D97-AF65-F5344CB8AC3E}">
        <p14:creationId xmlns:p14="http://schemas.microsoft.com/office/powerpoint/2010/main" val="1021824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0.svg"/><Relationship Id="rId1" Type="http://schemas.openxmlformats.org/officeDocument/2006/relationships/slideLayout" Target="../slideLayouts/slideLayout14.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1.xml"/><Relationship Id="rId4" Type="http://schemas.openxmlformats.org/officeDocument/2006/relationships/image" Target="../media/image1.svg"/></Relationships>
</file>

<file path=ppt/slides/_rels/slide2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jpeg"/><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1.svg"/><Relationship Id="rId5" Type="http://schemas.openxmlformats.org/officeDocument/2006/relationships/image" Target="../media/image11.sv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1.sv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and child holding hands in an airport&#10;&#10;AI-generated content may be incorrect.">
            <a:extLst>
              <a:ext uri="{FF2B5EF4-FFF2-40B4-BE49-F238E27FC236}">
                <a16:creationId xmlns:a16="http://schemas.microsoft.com/office/drawing/2014/main" id="{F5C90F93-AA4B-620E-E35E-E232A94518F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2740" r="12740"/>
          <a:stretch>
            <a:fillRect/>
          </a:stretch>
        </p:blipFill>
        <p:spPr/>
      </p:pic>
      <p:sp>
        <p:nvSpPr>
          <p:cNvPr id="3" name="Subtitle 2">
            <a:extLst>
              <a:ext uri="{FF2B5EF4-FFF2-40B4-BE49-F238E27FC236}">
                <a16:creationId xmlns:a16="http://schemas.microsoft.com/office/drawing/2014/main" id="{31326F2E-BBA0-4846-516A-51C5AFC65DAE}"/>
              </a:ext>
            </a:extLst>
          </p:cNvPr>
          <p:cNvSpPr>
            <a:spLocks noGrp="1"/>
          </p:cNvSpPr>
          <p:nvPr>
            <p:ph type="subTitle" idx="1"/>
          </p:nvPr>
        </p:nvSpPr>
        <p:spPr>
          <a:xfrm>
            <a:off x="371475" y="4478770"/>
            <a:ext cx="4856508" cy="427078"/>
          </a:xfrm>
        </p:spPr>
        <p:txBody>
          <a:bodyPr/>
          <a:lstStyle/>
          <a:p>
            <a:r>
              <a:rPr lang="en-GB" dirty="0"/>
              <a:t>Investor Presentation</a:t>
            </a:r>
          </a:p>
          <a:p>
            <a:r>
              <a:rPr lang="en-GB" dirty="0"/>
              <a:t>Results for the year ended 31 March 2026</a:t>
            </a:r>
          </a:p>
          <a:p>
            <a:r>
              <a:rPr lang="en-GB" sz="1800" dirty="0"/>
              <a:t>July 2026</a:t>
            </a:r>
          </a:p>
        </p:txBody>
      </p:sp>
      <p:sp>
        <p:nvSpPr>
          <p:cNvPr id="4" name="Title 3">
            <a:extLst>
              <a:ext uri="{FF2B5EF4-FFF2-40B4-BE49-F238E27FC236}">
                <a16:creationId xmlns:a16="http://schemas.microsoft.com/office/drawing/2014/main" id="{28966C0C-C60B-9ADF-2A1E-8E11AF4B07E9}"/>
              </a:ext>
            </a:extLst>
          </p:cNvPr>
          <p:cNvSpPr>
            <a:spLocks noGrp="1"/>
          </p:cNvSpPr>
          <p:nvPr>
            <p:ph type="ctrTitle"/>
          </p:nvPr>
        </p:nvSpPr>
        <p:spPr>
          <a:xfrm>
            <a:off x="371475" y="1727743"/>
            <a:ext cx="5421730" cy="2242678"/>
          </a:xfrm>
        </p:spPr>
        <p:txBody>
          <a:bodyPr/>
          <a:lstStyle/>
          <a:p>
            <a:r>
              <a:rPr lang="en-GB" dirty="0"/>
              <a:t>Manchester Airports Group</a:t>
            </a:r>
          </a:p>
        </p:txBody>
      </p:sp>
    </p:spTree>
    <p:extLst>
      <p:ext uri="{BB962C8B-B14F-4D97-AF65-F5344CB8AC3E}">
        <p14:creationId xmlns:p14="http://schemas.microsoft.com/office/powerpoint/2010/main" val="343625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ECCB-A266-EDD2-4864-25CE81DAF9CF}"/>
            </a:ext>
          </a:extLst>
        </p:cNvPr>
        <p:cNvGrpSpPr/>
        <p:nvPr/>
      </p:nvGrpSpPr>
      <p:grpSpPr>
        <a:xfrm>
          <a:off x="0" y="0"/>
          <a:ext cx="0" cy="0"/>
          <a:chOff x="0" y="0"/>
          <a:chExt cx="0" cy="0"/>
        </a:xfrm>
      </p:grpSpPr>
      <p:pic>
        <p:nvPicPr>
          <p:cNvPr id="6" name="Picture Placeholder 5" descr="A person in a reflective vest holding a walkie talkie next to a car&#10;&#10;AI-generated content may be incorrect.">
            <a:extLst>
              <a:ext uri="{FF2B5EF4-FFF2-40B4-BE49-F238E27FC236}">
                <a16:creationId xmlns:a16="http://schemas.microsoft.com/office/drawing/2014/main" id="{A21163EC-9530-50D1-0BB5-8F8BF404A6B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0169" r="38549"/>
          <a:stretch/>
        </p:blipFill>
        <p:spPr>
          <a:xfrm>
            <a:off x="7909096" y="0"/>
            <a:ext cx="4282905" cy="6858000"/>
          </a:xfrm>
        </p:spPr>
      </p:pic>
      <p:sp>
        <p:nvSpPr>
          <p:cNvPr id="4" name="Title 3">
            <a:extLst>
              <a:ext uri="{FF2B5EF4-FFF2-40B4-BE49-F238E27FC236}">
                <a16:creationId xmlns:a16="http://schemas.microsoft.com/office/drawing/2014/main" id="{FC81F3F0-3D5B-EA3C-DAFF-591BA84B8C52}"/>
              </a:ext>
            </a:extLst>
          </p:cNvPr>
          <p:cNvSpPr>
            <a:spLocks noGrp="1"/>
          </p:cNvSpPr>
          <p:nvPr>
            <p:ph type="ctrTitle"/>
          </p:nvPr>
        </p:nvSpPr>
        <p:spPr/>
        <p:txBody>
          <a:bodyPr/>
          <a:lstStyle/>
          <a:p>
            <a:r>
              <a:rPr lang="en-GB" dirty="0"/>
              <a:t>Passenger &amp; Trading Performance</a:t>
            </a:r>
          </a:p>
        </p:txBody>
      </p:sp>
    </p:spTree>
    <p:extLst>
      <p:ext uri="{BB962C8B-B14F-4D97-AF65-F5344CB8AC3E}">
        <p14:creationId xmlns:p14="http://schemas.microsoft.com/office/powerpoint/2010/main" val="65669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C4A5-28D2-9149-3A2E-D0299AAED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ACED5-B99D-F505-F2AC-C5391A328147}"/>
              </a:ext>
            </a:extLst>
          </p:cNvPr>
          <p:cNvSpPr>
            <a:spLocks noGrp="1"/>
          </p:cNvSpPr>
          <p:nvPr>
            <p:ph type="title"/>
          </p:nvPr>
        </p:nvSpPr>
        <p:spPr/>
        <p:txBody>
          <a:bodyPr/>
          <a:lstStyle/>
          <a:p>
            <a:r>
              <a:rPr lang="en-GB" dirty="0"/>
              <a:t>Passenger Performance</a:t>
            </a:r>
            <a:br>
              <a:rPr lang="en-GB" dirty="0"/>
            </a:br>
            <a:endParaRPr lang="en-GB" dirty="0"/>
          </a:p>
        </p:txBody>
      </p:sp>
      <p:sp>
        <p:nvSpPr>
          <p:cNvPr id="3" name="Content Placeholder 2">
            <a:extLst>
              <a:ext uri="{FF2B5EF4-FFF2-40B4-BE49-F238E27FC236}">
                <a16:creationId xmlns:a16="http://schemas.microsoft.com/office/drawing/2014/main" id="{7C9D204F-F5D6-4673-6531-9BC791AF2129}"/>
              </a:ext>
            </a:extLst>
          </p:cNvPr>
          <p:cNvSpPr>
            <a:spLocks noGrp="1"/>
          </p:cNvSpPr>
          <p:nvPr>
            <p:ph idx="1"/>
          </p:nvPr>
        </p:nvSpPr>
        <p:spPr/>
        <p:txBody>
          <a:bodyPr/>
          <a:lstStyle/>
          <a:p>
            <a:r>
              <a:rPr lang="en-GB" dirty="0"/>
              <a:t>MAG’s airports welcomed 66.3m passengers in the year to 31 March 2026, 1.3m (1.9%) more than the same period last year. Manchester (32.3m) and Stansted (30.0m) once again had record passenger numbers</a:t>
            </a:r>
          </a:p>
          <a:p>
            <a:pPr lvl="2"/>
            <a:r>
              <a:rPr lang="en-GB" dirty="0"/>
              <a:t>Passenger growth was delivered from a combination of new routes and capacity on existing services</a:t>
            </a:r>
          </a:p>
          <a:p>
            <a:pPr lvl="2"/>
            <a:r>
              <a:rPr lang="en-GB" dirty="0"/>
              <a:t>Manchester and Stansted carried record number of passengers at 32.3m and 30.0m, remaining the third and fourth busiest airports in the UK respectively. East Midlands once again carried 4.0m and continues to increase market share as the UK’s largest pure freight operation </a:t>
            </a:r>
          </a:p>
          <a:p>
            <a:pPr lvl="2"/>
            <a:r>
              <a:rPr lang="en-GB" dirty="0"/>
              <a:t>Strong passenger throughput efficiency, with 99% of passengers passing through security in 15 mins or less, across our airports throughout the year</a:t>
            </a:r>
          </a:p>
          <a:p>
            <a:pPr lvl="2"/>
            <a:r>
              <a:rPr lang="en-GB" dirty="0"/>
              <a:t>The majority of the passenger increase has come from Ryanair and easyJet growth</a:t>
            </a:r>
          </a:p>
        </p:txBody>
      </p:sp>
      <p:graphicFrame>
        <p:nvGraphicFramePr>
          <p:cNvPr id="7" name="Content Placeholder 6">
            <a:extLst>
              <a:ext uri="{FF2B5EF4-FFF2-40B4-BE49-F238E27FC236}">
                <a16:creationId xmlns:a16="http://schemas.microsoft.com/office/drawing/2014/main" id="{A5B84B2F-0848-E5F2-A150-08C4F4DDAF03}"/>
              </a:ext>
            </a:extLst>
          </p:cNvPr>
          <p:cNvGraphicFramePr>
            <a:graphicFrameLocks noGrp="1"/>
          </p:cNvGraphicFramePr>
          <p:nvPr>
            <p:ph idx="13"/>
            <p:extLst>
              <p:ext uri="{D42A27DB-BD31-4B8C-83A1-F6EECF244321}">
                <p14:modId xmlns:p14="http://schemas.microsoft.com/office/powerpoint/2010/main" val="2415908963"/>
              </p:ext>
            </p:extLst>
          </p:nvPr>
        </p:nvGraphicFramePr>
        <p:xfrm>
          <a:off x="6392244" y="1651000"/>
          <a:ext cx="5354637" cy="4657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BDB91DC0-0765-A1A9-4DEC-7595CB5CA432}"/>
              </a:ext>
            </a:extLst>
          </p:cNvPr>
          <p:cNvSpPr>
            <a:spLocks noGrp="1"/>
          </p:cNvSpPr>
          <p:nvPr>
            <p:ph type="sldNum" sz="quarter" idx="10"/>
          </p:nvPr>
        </p:nvSpPr>
        <p:spPr/>
        <p:txBody>
          <a:bodyPr/>
          <a:lstStyle/>
          <a:p>
            <a:fld id="{08F64A33-8291-4D33-9825-B38E89644A52}" type="slidenum">
              <a:rPr lang="en-GB" smtClean="0"/>
              <a:pPr/>
              <a:t>11</a:t>
            </a:fld>
            <a:endParaRPr lang="en-GB"/>
          </a:p>
        </p:txBody>
      </p:sp>
      <p:sp>
        <p:nvSpPr>
          <p:cNvPr id="6" name="TextBox 1">
            <a:extLst>
              <a:ext uri="{FF2B5EF4-FFF2-40B4-BE49-F238E27FC236}">
                <a16:creationId xmlns:a16="http://schemas.microsoft.com/office/drawing/2014/main" id="{122E91F4-15D3-973D-FD5A-4AE4EFCE90A0}"/>
              </a:ext>
            </a:extLst>
          </p:cNvPr>
          <p:cNvSpPr txBox="1"/>
          <p:nvPr/>
        </p:nvSpPr>
        <p:spPr>
          <a:xfrm>
            <a:off x="9964670" y="2193529"/>
            <a:ext cx="1406400" cy="165891"/>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200" b="1" kern="1200" dirty="0">
                <a:solidFill>
                  <a:srgbClr val="00336C"/>
                </a:solidFill>
              </a:rPr>
              <a:t>66.3m</a:t>
            </a:r>
          </a:p>
        </p:txBody>
      </p:sp>
      <p:sp>
        <p:nvSpPr>
          <p:cNvPr id="8" name="TextBox 1">
            <a:extLst>
              <a:ext uri="{FF2B5EF4-FFF2-40B4-BE49-F238E27FC236}">
                <a16:creationId xmlns:a16="http://schemas.microsoft.com/office/drawing/2014/main" id="{B9A2214C-A48D-C600-E1D2-2966ECA76AC2}"/>
              </a:ext>
            </a:extLst>
          </p:cNvPr>
          <p:cNvSpPr txBox="1"/>
          <p:nvPr/>
        </p:nvSpPr>
        <p:spPr>
          <a:xfrm>
            <a:off x="7528044" y="2276474"/>
            <a:ext cx="1406400" cy="165891"/>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200" b="1" kern="1200" dirty="0">
                <a:solidFill>
                  <a:srgbClr val="00336C"/>
                </a:solidFill>
              </a:rPr>
              <a:t>65.0m</a:t>
            </a:r>
          </a:p>
        </p:txBody>
      </p:sp>
    </p:spTree>
    <p:extLst>
      <p:ext uri="{BB962C8B-B14F-4D97-AF65-F5344CB8AC3E}">
        <p14:creationId xmlns:p14="http://schemas.microsoft.com/office/powerpoint/2010/main" val="26437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59719BC7-8625-1642-13EE-0E547FCB2FDD}"/>
              </a:ext>
            </a:extLst>
          </p:cNvPr>
          <p:cNvSpPr/>
          <p:nvPr/>
        </p:nvSpPr>
        <p:spPr>
          <a:xfrm>
            <a:off x="0" y="0"/>
            <a:ext cx="12192000" cy="6858000"/>
          </a:xfrm>
          <a:custGeom>
            <a:avLst/>
            <a:gdLst>
              <a:gd name="connsiteX0" fmla="*/ 11283596 w 12192000"/>
              <a:gd name="connsiteY0" fmla="*/ 0 h 6858000"/>
              <a:gd name="connsiteX1" fmla="*/ 12192000 w 12192000"/>
              <a:gd name="connsiteY1" fmla="*/ 0 h 6858000"/>
              <a:gd name="connsiteX2" fmla="*/ 12192000 w 12192000"/>
              <a:gd name="connsiteY2" fmla="*/ 5563692 h 6858000"/>
              <a:gd name="connsiteX3" fmla="*/ 11743993 w 12192000"/>
              <a:gd name="connsiteY3" fmla="*/ 6858000 h 6858000"/>
              <a:gd name="connsiteX4" fmla="*/ 9074883 w 12192000"/>
              <a:gd name="connsiteY4" fmla="*/ 6858000 h 6858000"/>
              <a:gd name="connsiteX5" fmla="*/ 0 w 12192000"/>
              <a:gd name="connsiteY5" fmla="*/ 0 h 6858000"/>
              <a:gd name="connsiteX6" fmla="*/ 1070810 w 12192000"/>
              <a:gd name="connsiteY6" fmla="*/ 0 h 6858000"/>
              <a:gd name="connsiteX7" fmla="*/ 6368821 w 12192000"/>
              <a:gd name="connsiteY7" fmla="*/ 0 h 6858000"/>
              <a:gd name="connsiteX8" fmla="*/ 8703048 w 12192000"/>
              <a:gd name="connsiteY8" fmla="*/ 6858000 h 6858000"/>
              <a:gd name="connsiteX9" fmla="*/ 5845210 w 12192000"/>
              <a:gd name="connsiteY9" fmla="*/ 6858000 h 6858000"/>
              <a:gd name="connsiteX10" fmla="*/ 4067234 w 12192000"/>
              <a:gd name="connsiteY10" fmla="*/ 1772457 h 6858000"/>
              <a:gd name="connsiteX11" fmla="*/ 4027021 w 12192000"/>
              <a:gd name="connsiteY11" fmla="*/ 1772457 h 6858000"/>
              <a:gd name="connsiteX12" fmla="*/ 4027021 w 12192000"/>
              <a:gd name="connsiteY12" fmla="*/ 6858000 h 6858000"/>
              <a:gd name="connsiteX13" fmla="*/ 107081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1283596" y="0"/>
                </a:moveTo>
                <a:lnTo>
                  <a:pt x="12192000" y="0"/>
                </a:lnTo>
                <a:lnTo>
                  <a:pt x="12192000" y="5563692"/>
                </a:lnTo>
                <a:lnTo>
                  <a:pt x="11743993" y="6858000"/>
                </a:lnTo>
                <a:lnTo>
                  <a:pt x="9074883" y="6858000"/>
                </a:lnTo>
                <a:close/>
                <a:moveTo>
                  <a:pt x="0" y="0"/>
                </a:moveTo>
                <a:lnTo>
                  <a:pt x="1070810" y="0"/>
                </a:lnTo>
                <a:lnTo>
                  <a:pt x="6368821" y="0"/>
                </a:lnTo>
                <a:lnTo>
                  <a:pt x="8703048" y="6858000"/>
                </a:lnTo>
                <a:lnTo>
                  <a:pt x="5845210" y="6858000"/>
                </a:lnTo>
                <a:lnTo>
                  <a:pt x="4067234" y="1772457"/>
                </a:lnTo>
                <a:lnTo>
                  <a:pt x="4027021" y="1772457"/>
                </a:lnTo>
                <a:lnTo>
                  <a:pt x="4027021" y="6858000"/>
                </a:lnTo>
                <a:lnTo>
                  <a:pt x="1070810" y="6858000"/>
                </a:lnTo>
                <a:lnTo>
                  <a:pt x="0" y="6858000"/>
                </a:lnTo>
                <a:close/>
              </a:path>
            </a:pathLst>
          </a:custGeom>
          <a:gradFill flip="none" rotWithShape="1">
            <a:gsLst>
              <a:gs pos="19000">
                <a:schemeClr val="accent6">
                  <a:alpha val="52000"/>
                </a:schemeClr>
              </a:gs>
              <a:gs pos="44000">
                <a:schemeClr val="accent6">
                  <a:alpha val="14000"/>
                </a:schemeClr>
              </a:gs>
              <a:gs pos="100000">
                <a:schemeClr val="accent6">
                  <a:alpha val="0"/>
                </a:schemeClr>
              </a:gs>
            </a:gsLst>
            <a:lin ang="5400000" scaled="1"/>
            <a:tileRect/>
          </a:gradFill>
          <a:ln w="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9C8BB71E-FA51-ECD4-5417-A4925522D74F}"/>
              </a:ext>
            </a:extLst>
          </p:cNvPr>
          <p:cNvSpPr>
            <a:spLocks noGrp="1"/>
          </p:cNvSpPr>
          <p:nvPr>
            <p:ph type="title"/>
          </p:nvPr>
        </p:nvSpPr>
        <p:spPr/>
        <p:txBody>
          <a:bodyPr/>
          <a:lstStyle/>
          <a:p>
            <a:r>
              <a:rPr lang="en-GB" dirty="0"/>
              <a:t>Growing and diversified</a:t>
            </a:r>
            <a:br>
              <a:rPr lang="en-GB" dirty="0"/>
            </a:br>
            <a:r>
              <a:rPr lang="en-GB" dirty="0"/>
              <a:t>route network</a:t>
            </a:r>
          </a:p>
        </p:txBody>
      </p:sp>
      <p:sp>
        <p:nvSpPr>
          <p:cNvPr id="3" name="Content Placeholder 2">
            <a:extLst>
              <a:ext uri="{FF2B5EF4-FFF2-40B4-BE49-F238E27FC236}">
                <a16:creationId xmlns:a16="http://schemas.microsoft.com/office/drawing/2014/main" id="{393AA7AE-2F78-F82F-7FCB-766E08F48726}"/>
              </a:ext>
            </a:extLst>
          </p:cNvPr>
          <p:cNvSpPr>
            <a:spLocks noGrp="1"/>
          </p:cNvSpPr>
          <p:nvPr>
            <p:ph idx="1"/>
          </p:nvPr>
        </p:nvSpPr>
        <p:spPr>
          <a:xfrm>
            <a:off x="188474" y="1275683"/>
            <a:ext cx="3357598" cy="4657517"/>
          </a:xfrm>
        </p:spPr>
        <p:txBody>
          <a:bodyPr/>
          <a:lstStyle/>
          <a:p>
            <a:endParaRPr lang="en-GB" dirty="0">
              <a:solidFill>
                <a:schemeClr val="tx1"/>
              </a:solidFill>
            </a:endParaRPr>
          </a:p>
          <a:p>
            <a:endParaRPr lang="en-GB" dirty="0">
              <a:solidFill>
                <a:schemeClr val="tx1"/>
              </a:solidFill>
            </a:endParaRPr>
          </a:p>
          <a:p>
            <a:r>
              <a:rPr lang="en-GB" dirty="0">
                <a:solidFill>
                  <a:schemeClr val="accent2"/>
                </a:solidFill>
              </a:rPr>
              <a:t>Growth was driven by both an increase in the number of routes served by our carriers, and in the frequency of services to the most popular destinations with UK travellers. Our airports now connect business and leisure travellers in the North, South and Midlands with more than 280 locations globally</a:t>
            </a:r>
          </a:p>
          <a:p>
            <a:pPr lvl="2"/>
            <a:r>
              <a:rPr lang="en-GB" dirty="0">
                <a:solidFill>
                  <a:schemeClr val="tx1"/>
                </a:solidFill>
              </a:rPr>
              <a:t>Flights to Dublin, Dubai, Spain (Canaries, Balearics and the mainland), Turkey</a:t>
            </a:r>
            <a:r>
              <a:rPr lang="en-GB" dirty="0"/>
              <a:t> </a:t>
            </a:r>
            <a:r>
              <a:rPr lang="en-GB" dirty="0">
                <a:solidFill>
                  <a:schemeClr val="tx1"/>
                </a:solidFill>
              </a:rPr>
              <a:t>and Amsterdam remain MAG’s most popular destinations.</a:t>
            </a:r>
          </a:p>
          <a:p>
            <a:pPr lvl="2"/>
            <a:r>
              <a:rPr lang="en-GB" dirty="0"/>
              <a:t>MAG continues to provide an expanding range of choice for all passengers, with net increases of 9 new destinations and 2 new airline operators.</a:t>
            </a:r>
            <a:r>
              <a:rPr lang="en-GB" dirty="0">
                <a:solidFill>
                  <a:schemeClr val="tx1"/>
                </a:solidFill>
              </a:rPr>
              <a:t> </a:t>
            </a:r>
          </a:p>
          <a:p>
            <a:endParaRPr lang="en-GB" dirty="0"/>
          </a:p>
        </p:txBody>
      </p:sp>
      <p:grpSp>
        <p:nvGrpSpPr>
          <p:cNvPr id="5" name="Group 4">
            <a:extLst>
              <a:ext uri="{FF2B5EF4-FFF2-40B4-BE49-F238E27FC236}">
                <a16:creationId xmlns:a16="http://schemas.microsoft.com/office/drawing/2014/main" id="{61CF47FA-5919-F50F-42A1-E7655BA03C06}"/>
              </a:ext>
            </a:extLst>
          </p:cNvPr>
          <p:cNvGrpSpPr/>
          <p:nvPr/>
        </p:nvGrpSpPr>
        <p:grpSpPr>
          <a:xfrm>
            <a:off x="188476" y="1416333"/>
            <a:ext cx="574678" cy="434762"/>
            <a:chOff x="2290675" y="5529237"/>
            <a:chExt cx="235706" cy="178319"/>
          </a:xfrm>
          <a:solidFill>
            <a:schemeClr val="accent2"/>
          </a:solidFill>
        </p:grpSpPr>
        <p:sp>
          <p:nvSpPr>
            <p:cNvPr id="6" name="Freeform: Shape 5">
              <a:extLst>
                <a:ext uri="{FF2B5EF4-FFF2-40B4-BE49-F238E27FC236}">
                  <a16:creationId xmlns:a16="http://schemas.microsoft.com/office/drawing/2014/main" id="{AD5BD9F5-8D64-504F-6476-BF73A06C47EC}"/>
                </a:ext>
              </a:extLst>
            </p:cNvPr>
            <p:cNvSpPr/>
            <p:nvPr/>
          </p:nvSpPr>
          <p:spPr>
            <a:xfrm>
              <a:off x="2290675" y="5688506"/>
              <a:ext cx="228600" cy="19050"/>
            </a:xfrm>
            <a:custGeom>
              <a:avLst/>
              <a:gdLst>
                <a:gd name="connsiteX0" fmla="*/ 0 w 228600"/>
                <a:gd name="connsiteY0" fmla="*/ 9525 h 19050"/>
                <a:gd name="connsiteX1" fmla="*/ 9525 w 228600"/>
                <a:gd name="connsiteY1" fmla="*/ 0 h 19050"/>
                <a:gd name="connsiteX2" fmla="*/ 219075 w 228600"/>
                <a:gd name="connsiteY2" fmla="*/ 0 h 19050"/>
                <a:gd name="connsiteX3" fmla="*/ 228600 w 228600"/>
                <a:gd name="connsiteY3" fmla="*/ 9525 h 19050"/>
                <a:gd name="connsiteX4" fmla="*/ 219075 w 228600"/>
                <a:gd name="connsiteY4" fmla="*/ 19050 h 19050"/>
                <a:gd name="connsiteX5" fmla="*/ 9525 w 228600"/>
                <a:gd name="connsiteY5" fmla="*/ 19050 h 19050"/>
                <a:gd name="connsiteX6" fmla="*/ 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0" y="9525"/>
                  </a:moveTo>
                  <a:cubicBezTo>
                    <a:pt x="0" y="4264"/>
                    <a:pt x="4267" y="0"/>
                    <a:pt x="9525" y="0"/>
                  </a:cubicBezTo>
                  <a:lnTo>
                    <a:pt x="219075" y="0"/>
                  </a:lnTo>
                  <a:cubicBezTo>
                    <a:pt x="224333" y="0"/>
                    <a:pt x="228600" y="4264"/>
                    <a:pt x="228600" y="9525"/>
                  </a:cubicBezTo>
                  <a:cubicBezTo>
                    <a:pt x="228600" y="14786"/>
                    <a:pt x="224333" y="19050"/>
                    <a:pt x="219075" y="19050"/>
                  </a:cubicBezTo>
                  <a:lnTo>
                    <a:pt x="9525" y="19050"/>
                  </a:lnTo>
                  <a:cubicBezTo>
                    <a:pt x="4267" y="19050"/>
                    <a:pt x="0" y="14786"/>
                    <a:pt x="0" y="9525"/>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B5C7FDEB-68CE-1BD2-973D-309CE9C2C313}"/>
                </a:ext>
              </a:extLst>
            </p:cNvPr>
            <p:cNvSpPr/>
            <p:nvPr/>
          </p:nvSpPr>
          <p:spPr>
            <a:xfrm>
              <a:off x="2290676" y="5529237"/>
              <a:ext cx="235705" cy="128958"/>
            </a:xfrm>
            <a:custGeom>
              <a:avLst/>
              <a:gdLst>
                <a:gd name="connsiteX0" fmla="*/ 37432 w 235705"/>
                <a:gd name="connsiteY0" fmla="*/ 2666 h 128958"/>
                <a:gd name="connsiteX1" fmla="*/ 64083 w 235705"/>
                <a:gd name="connsiteY1" fmla="*/ 2895 h 128958"/>
                <a:gd name="connsiteX2" fmla="*/ 131997 w 235705"/>
                <a:gd name="connsiteY2" fmla="*/ 33210 h 128958"/>
                <a:gd name="connsiteX3" fmla="*/ 135807 w 235705"/>
                <a:gd name="connsiteY3" fmla="*/ 33243 h 128958"/>
                <a:gd name="connsiteX4" fmla="*/ 184089 w 235705"/>
                <a:gd name="connsiteY4" fmla="*/ 12682 h 128958"/>
                <a:gd name="connsiteX5" fmla="*/ 206139 w 235705"/>
                <a:gd name="connsiteY5" fmla="*/ 12539 h 128958"/>
                <a:gd name="connsiteX6" fmla="*/ 220932 w 235705"/>
                <a:gd name="connsiteY6" fmla="*/ 18616 h 128958"/>
                <a:gd name="connsiteX7" fmla="*/ 227723 w 235705"/>
                <a:gd name="connsiteY7" fmla="*/ 58425 h 128958"/>
                <a:gd name="connsiteX8" fmla="*/ 213712 w 235705"/>
                <a:gd name="connsiteY8" fmla="*/ 70905 h 128958"/>
                <a:gd name="connsiteX9" fmla="*/ 205901 w 235705"/>
                <a:gd name="connsiteY9" fmla="*/ 75857 h 128958"/>
                <a:gd name="connsiteX10" fmla="*/ 85686 w 235705"/>
                <a:gd name="connsiteY10" fmla="*/ 127054 h 128958"/>
                <a:gd name="connsiteX11" fmla="*/ 71970 w 235705"/>
                <a:gd name="connsiteY11" fmla="*/ 128549 h 128958"/>
                <a:gd name="connsiteX12" fmla="*/ 47072 w 235705"/>
                <a:gd name="connsiteY12" fmla="*/ 123877 h 128958"/>
                <a:gd name="connsiteX13" fmla="*/ 34061 w 235705"/>
                <a:gd name="connsiteY13" fmla="*/ 116730 h 128958"/>
                <a:gd name="connsiteX14" fmla="*/ 3847 w 235705"/>
                <a:gd name="connsiteY14" fmla="*/ 84394 h 128958"/>
                <a:gd name="connsiteX15" fmla="*/ 8695 w 235705"/>
                <a:gd name="connsiteY15" fmla="*/ 61495 h 128958"/>
                <a:gd name="connsiteX16" fmla="*/ 16011 w 235705"/>
                <a:gd name="connsiteY16" fmla="*/ 58378 h 128958"/>
                <a:gd name="connsiteX17" fmla="*/ 49224 w 235705"/>
                <a:gd name="connsiteY17" fmla="*/ 62490 h 128958"/>
                <a:gd name="connsiteX18" fmla="*/ 62197 w 235705"/>
                <a:gd name="connsiteY18" fmla="*/ 72331 h 128958"/>
                <a:gd name="connsiteX19" fmla="*/ 66941 w 235705"/>
                <a:gd name="connsiteY19" fmla="*/ 72919 h 128958"/>
                <a:gd name="connsiteX20" fmla="*/ 71780 w 235705"/>
                <a:gd name="connsiteY20" fmla="*/ 70858 h 128958"/>
                <a:gd name="connsiteX21" fmla="*/ 24393 w 235705"/>
                <a:gd name="connsiteY21" fmla="*/ 30876 h 128958"/>
                <a:gd name="connsiteX22" fmla="*/ 27917 w 235705"/>
                <a:gd name="connsiteY22" fmla="*/ 6716 h 128958"/>
                <a:gd name="connsiteX23" fmla="*/ 37432 w 235705"/>
                <a:gd name="connsiteY23" fmla="*/ 2666 h 128958"/>
                <a:gd name="connsiteX24" fmla="*/ 56320 w 235705"/>
                <a:gd name="connsiteY24" fmla="*/ 20291 h 128958"/>
                <a:gd name="connsiteX25" fmla="*/ 44890 w 235705"/>
                <a:gd name="connsiteY25" fmla="*/ 20192 h 128958"/>
                <a:gd name="connsiteX26" fmla="*/ 42566 w 235705"/>
                <a:gd name="connsiteY26" fmla="*/ 21185 h 128958"/>
                <a:gd name="connsiteX27" fmla="*/ 90992 w 235705"/>
                <a:gd name="connsiteY27" fmla="*/ 62515 h 128958"/>
                <a:gd name="connsiteX28" fmla="*/ 86905 w 235705"/>
                <a:gd name="connsiteY28" fmla="*/ 85121 h 128958"/>
                <a:gd name="connsiteX29" fmla="*/ 74408 w 235705"/>
                <a:gd name="connsiteY29" fmla="*/ 90444 h 128958"/>
                <a:gd name="connsiteX30" fmla="*/ 50682 w 235705"/>
                <a:gd name="connsiteY30" fmla="*/ 87508 h 128958"/>
                <a:gd name="connsiteX31" fmla="*/ 37709 w 235705"/>
                <a:gd name="connsiteY31" fmla="*/ 77667 h 128958"/>
                <a:gd name="connsiteX32" fmla="*/ 23478 w 235705"/>
                <a:gd name="connsiteY32" fmla="*/ 75905 h 128958"/>
                <a:gd name="connsiteX33" fmla="*/ 22411 w 235705"/>
                <a:gd name="connsiteY33" fmla="*/ 76358 h 128958"/>
                <a:gd name="connsiteX34" fmla="*/ 47977 w 235705"/>
                <a:gd name="connsiteY34" fmla="*/ 103724 h 128958"/>
                <a:gd name="connsiteX35" fmla="*/ 50577 w 235705"/>
                <a:gd name="connsiteY35" fmla="*/ 105154 h 128958"/>
                <a:gd name="connsiteX36" fmla="*/ 75475 w 235705"/>
                <a:gd name="connsiteY36" fmla="*/ 109827 h 128958"/>
                <a:gd name="connsiteX37" fmla="*/ 78228 w 235705"/>
                <a:gd name="connsiteY37" fmla="*/ 109527 h 128958"/>
                <a:gd name="connsiteX38" fmla="*/ 198434 w 235705"/>
                <a:gd name="connsiteY38" fmla="*/ 58331 h 128958"/>
                <a:gd name="connsiteX39" fmla="*/ 201043 w 235705"/>
                <a:gd name="connsiteY39" fmla="*/ 56680 h 128958"/>
                <a:gd name="connsiteX40" fmla="*/ 215055 w 235705"/>
                <a:gd name="connsiteY40" fmla="*/ 44199 h 128958"/>
                <a:gd name="connsiteX41" fmla="*/ 213693 w 235705"/>
                <a:gd name="connsiteY41" fmla="*/ 36238 h 128958"/>
                <a:gd name="connsiteX42" fmla="*/ 198900 w 235705"/>
                <a:gd name="connsiteY42" fmla="*/ 30161 h 128958"/>
                <a:gd name="connsiteX43" fmla="*/ 191547 w 235705"/>
                <a:gd name="connsiteY43" fmla="*/ 30208 h 128958"/>
                <a:gd name="connsiteX44" fmla="*/ 143265 w 235705"/>
                <a:gd name="connsiteY44" fmla="*/ 50770 h 128958"/>
                <a:gd name="connsiteX45" fmla="*/ 124234 w 235705"/>
                <a:gd name="connsiteY45" fmla="*/ 50606 h 128958"/>
                <a:gd name="connsiteX46" fmla="*/ 56320 w 235705"/>
                <a:gd name="connsiteY46" fmla="*/ 20291 h 1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5705" h="128958">
                  <a:moveTo>
                    <a:pt x="37432" y="2666"/>
                  </a:moveTo>
                  <a:cubicBezTo>
                    <a:pt x="45957" y="-967"/>
                    <a:pt x="55616" y="-884"/>
                    <a:pt x="64083" y="2895"/>
                  </a:cubicBezTo>
                  <a:lnTo>
                    <a:pt x="131997" y="33210"/>
                  </a:lnTo>
                  <a:cubicBezTo>
                    <a:pt x="133206" y="33750"/>
                    <a:pt x="134587" y="33762"/>
                    <a:pt x="135807" y="33243"/>
                  </a:cubicBezTo>
                  <a:lnTo>
                    <a:pt x="184089" y="12682"/>
                  </a:lnTo>
                  <a:cubicBezTo>
                    <a:pt x="191118" y="9685"/>
                    <a:pt x="199062" y="9634"/>
                    <a:pt x="206139" y="12539"/>
                  </a:cubicBezTo>
                  <a:lnTo>
                    <a:pt x="220932" y="18616"/>
                  </a:lnTo>
                  <a:cubicBezTo>
                    <a:pt x="237210" y="25301"/>
                    <a:pt x="240867" y="46722"/>
                    <a:pt x="227723" y="58425"/>
                  </a:cubicBezTo>
                  <a:lnTo>
                    <a:pt x="213712" y="70905"/>
                  </a:lnTo>
                  <a:cubicBezTo>
                    <a:pt x="211397" y="72969"/>
                    <a:pt x="208759" y="74642"/>
                    <a:pt x="205901" y="75857"/>
                  </a:cubicBezTo>
                  <a:lnTo>
                    <a:pt x="85686" y="127054"/>
                  </a:lnTo>
                  <a:cubicBezTo>
                    <a:pt x="81362" y="128897"/>
                    <a:pt x="76590" y="129417"/>
                    <a:pt x="71970" y="128549"/>
                  </a:cubicBezTo>
                  <a:lnTo>
                    <a:pt x="47072" y="123877"/>
                  </a:lnTo>
                  <a:cubicBezTo>
                    <a:pt x="42081" y="122941"/>
                    <a:pt x="37528" y="120437"/>
                    <a:pt x="34061" y="116730"/>
                  </a:cubicBezTo>
                  <a:lnTo>
                    <a:pt x="3847" y="84394"/>
                  </a:lnTo>
                  <a:cubicBezTo>
                    <a:pt x="-2915" y="77150"/>
                    <a:pt x="-429" y="65381"/>
                    <a:pt x="8695" y="61495"/>
                  </a:cubicBezTo>
                  <a:lnTo>
                    <a:pt x="16011" y="58378"/>
                  </a:lnTo>
                  <a:cubicBezTo>
                    <a:pt x="27022" y="53691"/>
                    <a:pt x="39690" y="55260"/>
                    <a:pt x="49224" y="62490"/>
                  </a:cubicBezTo>
                  <a:lnTo>
                    <a:pt x="62197" y="72331"/>
                  </a:lnTo>
                  <a:cubicBezTo>
                    <a:pt x="63560" y="73364"/>
                    <a:pt x="65369" y="73588"/>
                    <a:pt x="66941" y="72919"/>
                  </a:cubicBezTo>
                  <a:lnTo>
                    <a:pt x="71780" y="70858"/>
                  </a:lnTo>
                  <a:cubicBezTo>
                    <a:pt x="58178" y="58886"/>
                    <a:pt x="35346" y="39924"/>
                    <a:pt x="24393" y="30876"/>
                  </a:cubicBezTo>
                  <a:cubicBezTo>
                    <a:pt x="16068" y="23999"/>
                    <a:pt x="18135" y="10882"/>
                    <a:pt x="27917" y="6716"/>
                  </a:cubicBezTo>
                  <a:lnTo>
                    <a:pt x="37432" y="2666"/>
                  </a:lnTo>
                  <a:close/>
                  <a:moveTo>
                    <a:pt x="56320" y="20291"/>
                  </a:moveTo>
                  <a:cubicBezTo>
                    <a:pt x="52691" y="18671"/>
                    <a:pt x="48548" y="18636"/>
                    <a:pt x="44890" y="20192"/>
                  </a:cubicBezTo>
                  <a:lnTo>
                    <a:pt x="42566" y="21185"/>
                  </a:lnTo>
                  <a:cubicBezTo>
                    <a:pt x="57006" y="33167"/>
                    <a:pt x="80724" y="53000"/>
                    <a:pt x="90992" y="62515"/>
                  </a:cubicBezTo>
                  <a:cubicBezTo>
                    <a:pt x="98812" y="69774"/>
                    <a:pt x="95554" y="81436"/>
                    <a:pt x="86905" y="85121"/>
                  </a:cubicBezTo>
                  <a:lnTo>
                    <a:pt x="74408" y="90444"/>
                  </a:lnTo>
                  <a:cubicBezTo>
                    <a:pt x="66550" y="93794"/>
                    <a:pt x="57492" y="92674"/>
                    <a:pt x="50682" y="87508"/>
                  </a:cubicBezTo>
                  <a:lnTo>
                    <a:pt x="37709" y="77667"/>
                  </a:lnTo>
                  <a:cubicBezTo>
                    <a:pt x="33622" y="74568"/>
                    <a:pt x="28193" y="73896"/>
                    <a:pt x="23478" y="75905"/>
                  </a:cubicBezTo>
                  <a:lnTo>
                    <a:pt x="22411" y="76358"/>
                  </a:lnTo>
                  <a:lnTo>
                    <a:pt x="47977" y="103724"/>
                  </a:lnTo>
                  <a:cubicBezTo>
                    <a:pt x="48672" y="104465"/>
                    <a:pt x="49586" y="104966"/>
                    <a:pt x="50577" y="105154"/>
                  </a:cubicBezTo>
                  <a:lnTo>
                    <a:pt x="75475" y="109827"/>
                  </a:lnTo>
                  <a:cubicBezTo>
                    <a:pt x="76399" y="110000"/>
                    <a:pt x="77361" y="109896"/>
                    <a:pt x="78228" y="109527"/>
                  </a:cubicBezTo>
                  <a:lnTo>
                    <a:pt x="198434" y="58331"/>
                  </a:lnTo>
                  <a:cubicBezTo>
                    <a:pt x="199386" y="57925"/>
                    <a:pt x="200272" y="57368"/>
                    <a:pt x="201043" y="56680"/>
                  </a:cubicBezTo>
                  <a:lnTo>
                    <a:pt x="215055" y="44199"/>
                  </a:lnTo>
                  <a:cubicBezTo>
                    <a:pt x="217684" y="41859"/>
                    <a:pt x="216950" y="37575"/>
                    <a:pt x="213693" y="36238"/>
                  </a:cubicBezTo>
                  <a:lnTo>
                    <a:pt x="198900" y="30161"/>
                  </a:lnTo>
                  <a:cubicBezTo>
                    <a:pt x="196538" y="29193"/>
                    <a:pt x="193890" y="29210"/>
                    <a:pt x="191547" y="30208"/>
                  </a:cubicBezTo>
                  <a:lnTo>
                    <a:pt x="143265" y="50770"/>
                  </a:lnTo>
                  <a:cubicBezTo>
                    <a:pt x="137178" y="53365"/>
                    <a:pt x="130282" y="53305"/>
                    <a:pt x="124234" y="50606"/>
                  </a:cubicBezTo>
                  <a:lnTo>
                    <a:pt x="56320" y="20291"/>
                  </a:lnTo>
                  <a:close/>
                </a:path>
              </a:pathLst>
            </a:custGeom>
            <a:grpFill/>
            <a:ln w="9525" cap="flat">
              <a:noFill/>
              <a:prstDash val="solid"/>
              <a:miter/>
            </a:ln>
          </p:spPr>
          <p:txBody>
            <a:bodyPr rtlCol="0" anchor="ctr"/>
            <a:lstStyle/>
            <a:p>
              <a:endParaRPr lang="en-GB" dirty="0"/>
            </a:p>
          </p:txBody>
        </p:sp>
      </p:grpSp>
      <p:pic>
        <p:nvPicPr>
          <p:cNvPr id="11" name="Graphic 10">
            <a:extLst>
              <a:ext uri="{FF2B5EF4-FFF2-40B4-BE49-F238E27FC236}">
                <a16:creationId xmlns:a16="http://schemas.microsoft.com/office/drawing/2014/main" id="{042E6C3E-A2E5-8299-8C11-40E1E88442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784651" y="2150632"/>
            <a:ext cx="7035873" cy="3653700"/>
          </a:xfrm>
          <a:prstGeom prst="rect">
            <a:avLst/>
          </a:prstGeom>
        </p:spPr>
      </p:pic>
      <p:pic>
        <p:nvPicPr>
          <p:cNvPr id="23" name="Graphic 22">
            <a:extLst>
              <a:ext uri="{FF2B5EF4-FFF2-40B4-BE49-F238E27FC236}">
                <a16:creationId xmlns:a16="http://schemas.microsoft.com/office/drawing/2014/main" id="{FFA50DAD-ED4A-1748-7688-049EE2A1DD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4952" y="378996"/>
            <a:ext cx="777312" cy="488312"/>
          </a:xfrm>
          <a:prstGeom prst="rect">
            <a:avLst/>
          </a:prstGeom>
        </p:spPr>
      </p:pic>
      <p:pic>
        <p:nvPicPr>
          <p:cNvPr id="25" name="Graphic 24">
            <a:extLst>
              <a:ext uri="{FF2B5EF4-FFF2-40B4-BE49-F238E27FC236}">
                <a16:creationId xmlns:a16="http://schemas.microsoft.com/office/drawing/2014/main" id="{27575050-C660-CD9B-2E99-38AFB86161B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71900" y="3100388"/>
            <a:ext cx="302124" cy="302124"/>
          </a:xfrm>
          <a:prstGeom prst="rect">
            <a:avLst/>
          </a:prstGeom>
        </p:spPr>
      </p:pic>
      <p:sp>
        <p:nvSpPr>
          <p:cNvPr id="26" name="TextBox 25">
            <a:extLst>
              <a:ext uri="{FF2B5EF4-FFF2-40B4-BE49-F238E27FC236}">
                <a16:creationId xmlns:a16="http://schemas.microsoft.com/office/drawing/2014/main" id="{EDCF5F00-1BE2-0A6B-F0A1-A35904554EAB}"/>
              </a:ext>
            </a:extLst>
          </p:cNvPr>
          <p:cNvSpPr txBox="1"/>
          <p:nvPr/>
        </p:nvSpPr>
        <p:spPr>
          <a:xfrm>
            <a:off x="3995803" y="3883068"/>
            <a:ext cx="1633383" cy="497479"/>
          </a:xfrm>
          <a:prstGeom prst="rect">
            <a:avLst/>
          </a:prstGeom>
          <a:noFill/>
        </p:spPr>
        <p:txBody>
          <a:bodyPr wrap="square" lIns="0" tIns="0" rIns="0" bIns="0" rtlCol="0">
            <a:noAutofit/>
          </a:bodyPr>
          <a:lstStyle/>
          <a:p>
            <a:pPr algn="r"/>
            <a:r>
              <a:rPr lang="en-GB" sz="1200" b="1" dirty="0">
                <a:solidFill>
                  <a:schemeClr val="accent2"/>
                </a:solidFill>
              </a:rPr>
              <a:t>The Americas</a:t>
            </a:r>
          </a:p>
          <a:p>
            <a:pPr algn="r"/>
            <a:r>
              <a:rPr lang="en-GB" sz="1000" dirty="0"/>
              <a:t>Manchester Airport has a large transatlantic network, with direct routes to many US cities as well as destinations in Canada, the Caribbean and Mexico. CAVU operates in major international airports and extends across 20 airport markets in the US</a:t>
            </a:r>
          </a:p>
        </p:txBody>
      </p:sp>
      <p:cxnSp>
        <p:nvCxnSpPr>
          <p:cNvPr id="27" name="Straight Connector 26">
            <a:extLst>
              <a:ext uri="{FF2B5EF4-FFF2-40B4-BE49-F238E27FC236}">
                <a16:creationId xmlns:a16="http://schemas.microsoft.com/office/drawing/2014/main" id="{E3621AED-9832-36C7-EDE4-B836B72157BC}"/>
              </a:ext>
            </a:extLst>
          </p:cNvPr>
          <p:cNvCxnSpPr>
            <a:cxnSpLocks/>
            <a:stCxn id="25" idx="2"/>
          </p:cNvCxnSpPr>
          <p:nvPr/>
        </p:nvCxnSpPr>
        <p:spPr>
          <a:xfrm flipH="1">
            <a:off x="5373666" y="3402512"/>
            <a:ext cx="649296" cy="380176"/>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28" name="Graphic 27">
            <a:extLst>
              <a:ext uri="{FF2B5EF4-FFF2-40B4-BE49-F238E27FC236}">
                <a16:creationId xmlns:a16="http://schemas.microsoft.com/office/drawing/2014/main" id="{9FF9300B-EAD9-78CE-DC45-FB13805751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95150" y="3439181"/>
            <a:ext cx="302124" cy="302124"/>
          </a:xfrm>
          <a:prstGeom prst="rect">
            <a:avLst/>
          </a:prstGeom>
        </p:spPr>
      </p:pic>
      <p:pic>
        <p:nvPicPr>
          <p:cNvPr id="29" name="Graphic 28">
            <a:extLst>
              <a:ext uri="{FF2B5EF4-FFF2-40B4-BE49-F238E27FC236}">
                <a16:creationId xmlns:a16="http://schemas.microsoft.com/office/drawing/2014/main" id="{57108D3E-A199-476D-20EA-CA2B752A91B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06342" y="3480564"/>
            <a:ext cx="302124" cy="302124"/>
          </a:xfrm>
          <a:prstGeom prst="rect">
            <a:avLst/>
          </a:prstGeom>
        </p:spPr>
      </p:pic>
      <p:sp>
        <p:nvSpPr>
          <p:cNvPr id="30" name="TextBox 29">
            <a:extLst>
              <a:ext uri="{FF2B5EF4-FFF2-40B4-BE49-F238E27FC236}">
                <a16:creationId xmlns:a16="http://schemas.microsoft.com/office/drawing/2014/main" id="{547B75E8-7437-1158-4ECA-DEBFC6A8C32D}"/>
              </a:ext>
            </a:extLst>
          </p:cNvPr>
          <p:cNvSpPr txBox="1"/>
          <p:nvPr/>
        </p:nvSpPr>
        <p:spPr>
          <a:xfrm>
            <a:off x="7290148" y="5335730"/>
            <a:ext cx="2473889" cy="657684"/>
          </a:xfrm>
          <a:prstGeom prst="rect">
            <a:avLst/>
          </a:prstGeom>
          <a:noFill/>
        </p:spPr>
        <p:txBody>
          <a:bodyPr wrap="square" lIns="0" tIns="0" rIns="0" bIns="0" rtlCol="0">
            <a:noAutofit/>
          </a:bodyPr>
          <a:lstStyle/>
          <a:p>
            <a:pPr algn="r"/>
            <a:r>
              <a:rPr lang="en-GB" sz="1200" b="1" dirty="0">
                <a:solidFill>
                  <a:schemeClr val="accent2"/>
                </a:solidFill>
              </a:rPr>
              <a:t>Middle East</a:t>
            </a:r>
          </a:p>
          <a:p>
            <a:pPr algn="r"/>
            <a:r>
              <a:rPr lang="en-GB" sz="1000" dirty="0"/>
              <a:t>Our airports serve multiple Middle East routes, with direct services to the key hubs of Dubai, Abu Dhabi and Qatar, alongside Saudi Arabia, Kuwait and Bahrain. London Stansted’s double daily service to Dubai continues to be popular with passengers </a:t>
            </a:r>
          </a:p>
        </p:txBody>
      </p:sp>
      <p:cxnSp>
        <p:nvCxnSpPr>
          <p:cNvPr id="31" name="Straight Connector 30">
            <a:extLst>
              <a:ext uri="{FF2B5EF4-FFF2-40B4-BE49-F238E27FC236}">
                <a16:creationId xmlns:a16="http://schemas.microsoft.com/office/drawing/2014/main" id="{6B48C0C4-743E-F285-EABA-873D68E146DD}"/>
              </a:ext>
            </a:extLst>
          </p:cNvPr>
          <p:cNvCxnSpPr>
            <a:cxnSpLocks/>
            <a:stCxn id="28" idx="2"/>
          </p:cNvCxnSpPr>
          <p:nvPr/>
        </p:nvCxnSpPr>
        <p:spPr>
          <a:xfrm>
            <a:off x="8846212" y="3741305"/>
            <a:ext cx="151062" cy="1440933"/>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89E628D2-0F06-6467-31EB-5BA92A81D956}"/>
              </a:ext>
            </a:extLst>
          </p:cNvPr>
          <p:cNvSpPr txBox="1"/>
          <p:nvPr/>
        </p:nvSpPr>
        <p:spPr>
          <a:xfrm>
            <a:off x="3569921" y="5993414"/>
            <a:ext cx="2795900" cy="408478"/>
          </a:xfrm>
          <a:prstGeom prst="rect">
            <a:avLst/>
          </a:prstGeom>
          <a:noFill/>
        </p:spPr>
        <p:txBody>
          <a:bodyPr wrap="square" lIns="0" tIns="0" rIns="0" bIns="0" rtlCol="0">
            <a:noAutofit/>
          </a:bodyPr>
          <a:lstStyle/>
          <a:p>
            <a:pPr algn="r"/>
            <a:r>
              <a:rPr lang="en-GB" sz="1200" b="1" dirty="0">
                <a:solidFill>
                  <a:schemeClr val="accent2"/>
                </a:solidFill>
              </a:rPr>
              <a:t>Africa</a:t>
            </a:r>
          </a:p>
          <a:p>
            <a:pPr algn="r"/>
            <a:r>
              <a:rPr lang="en-GB" sz="1000" dirty="0"/>
              <a:t>Popular North African destinations are served from Manchester, as well as a critical route into Addis Ababa, Ethiopia, which provides access to a key central African hub</a:t>
            </a:r>
          </a:p>
        </p:txBody>
      </p:sp>
      <p:cxnSp>
        <p:nvCxnSpPr>
          <p:cNvPr id="33" name="Straight Connector 32">
            <a:extLst>
              <a:ext uri="{FF2B5EF4-FFF2-40B4-BE49-F238E27FC236}">
                <a16:creationId xmlns:a16="http://schemas.microsoft.com/office/drawing/2014/main" id="{445043DC-0626-DF5F-5416-13FBE94836A9}"/>
              </a:ext>
            </a:extLst>
          </p:cNvPr>
          <p:cNvCxnSpPr>
            <a:cxnSpLocks/>
            <a:stCxn id="29" idx="2"/>
          </p:cNvCxnSpPr>
          <p:nvPr/>
        </p:nvCxnSpPr>
        <p:spPr>
          <a:xfrm flipH="1">
            <a:off x="6517994" y="3782688"/>
            <a:ext cx="1439410" cy="2526961"/>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9" name="Graphic 38">
            <a:extLst>
              <a:ext uri="{FF2B5EF4-FFF2-40B4-BE49-F238E27FC236}">
                <a16:creationId xmlns:a16="http://schemas.microsoft.com/office/drawing/2014/main" id="{82C5A989-6B89-97F3-1674-5742877DDE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6082" y="3318768"/>
            <a:ext cx="302124" cy="302124"/>
          </a:xfrm>
          <a:prstGeom prst="rect">
            <a:avLst/>
          </a:prstGeom>
        </p:spPr>
      </p:pic>
      <p:cxnSp>
        <p:nvCxnSpPr>
          <p:cNvPr id="40" name="Straight Connector 39">
            <a:extLst>
              <a:ext uri="{FF2B5EF4-FFF2-40B4-BE49-F238E27FC236}">
                <a16:creationId xmlns:a16="http://schemas.microsoft.com/office/drawing/2014/main" id="{58C11515-AC49-7EEE-2CC5-A2D4006525D5}"/>
              </a:ext>
            </a:extLst>
          </p:cNvPr>
          <p:cNvCxnSpPr>
            <a:cxnSpLocks/>
          </p:cNvCxnSpPr>
          <p:nvPr/>
        </p:nvCxnSpPr>
        <p:spPr>
          <a:xfrm>
            <a:off x="10037144" y="1672068"/>
            <a:ext cx="0" cy="164670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0F33DE8-0DD1-DE9D-FE5D-491F0670FA36}"/>
              </a:ext>
            </a:extLst>
          </p:cNvPr>
          <p:cNvSpPr txBox="1"/>
          <p:nvPr/>
        </p:nvSpPr>
        <p:spPr>
          <a:xfrm>
            <a:off x="8302587" y="378996"/>
            <a:ext cx="2517449" cy="512555"/>
          </a:xfrm>
          <a:prstGeom prst="rect">
            <a:avLst/>
          </a:prstGeom>
          <a:noFill/>
        </p:spPr>
        <p:txBody>
          <a:bodyPr wrap="square" lIns="0" tIns="0" rIns="0" bIns="0" rtlCol="0">
            <a:noAutofit/>
          </a:bodyPr>
          <a:lstStyle/>
          <a:p>
            <a:pPr algn="r"/>
            <a:r>
              <a:rPr lang="en-GB" sz="1200" b="1" dirty="0">
                <a:solidFill>
                  <a:schemeClr val="accent2"/>
                </a:solidFill>
              </a:rPr>
              <a:t>Asia</a:t>
            </a:r>
          </a:p>
          <a:p>
            <a:pPr algn="r"/>
            <a:r>
              <a:rPr lang="en-GB" sz="1000" dirty="0"/>
              <a:t>Manchester Airport offers direct</a:t>
            </a:r>
          </a:p>
          <a:p>
            <a:pPr algn="r"/>
            <a:r>
              <a:rPr lang="en-GB" sz="1000" dirty="0"/>
              <a:t>Far East connectivity, with direct</a:t>
            </a:r>
          </a:p>
          <a:p>
            <a:pPr algn="r"/>
            <a:r>
              <a:rPr lang="en-GB" sz="1000" dirty="0"/>
              <a:t>routes to Beijing, Shanghai, Hong</a:t>
            </a:r>
          </a:p>
          <a:p>
            <a:pPr algn="r"/>
            <a:r>
              <a:rPr lang="en-GB" sz="1000" dirty="0"/>
              <a:t>Kong, Singapore and Bangkok.</a:t>
            </a:r>
          </a:p>
          <a:p>
            <a:pPr algn="r"/>
            <a:r>
              <a:rPr lang="en-GB" sz="1000" dirty="0"/>
              <a:t>East Midlands and London Stansted Airports serve direct cargo routes to key Asian markets</a:t>
            </a:r>
          </a:p>
        </p:txBody>
      </p:sp>
      <p:pic>
        <p:nvPicPr>
          <p:cNvPr id="42" name="Graphic 41">
            <a:extLst>
              <a:ext uri="{FF2B5EF4-FFF2-40B4-BE49-F238E27FC236}">
                <a16:creationId xmlns:a16="http://schemas.microsoft.com/office/drawing/2014/main" id="{720C9912-7D71-E994-6CFC-325581F171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48617" y="2688393"/>
            <a:ext cx="302124" cy="302124"/>
          </a:xfrm>
          <a:prstGeom prst="rect">
            <a:avLst/>
          </a:prstGeom>
        </p:spPr>
      </p:pic>
      <p:cxnSp>
        <p:nvCxnSpPr>
          <p:cNvPr id="43" name="Straight Connector 42">
            <a:extLst>
              <a:ext uri="{FF2B5EF4-FFF2-40B4-BE49-F238E27FC236}">
                <a16:creationId xmlns:a16="http://schemas.microsoft.com/office/drawing/2014/main" id="{8103686B-38EA-0A9E-8CE7-DEB9AD05B007}"/>
              </a:ext>
            </a:extLst>
          </p:cNvPr>
          <p:cNvCxnSpPr>
            <a:cxnSpLocks/>
            <a:endCxn id="42" idx="0"/>
          </p:cNvCxnSpPr>
          <p:nvPr/>
        </p:nvCxnSpPr>
        <p:spPr>
          <a:xfrm>
            <a:off x="7452986" y="2091847"/>
            <a:ext cx="446693" cy="596546"/>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37BC275-D249-8AC6-AA66-B519F2C971E8}"/>
              </a:ext>
            </a:extLst>
          </p:cNvPr>
          <p:cNvSpPr txBox="1"/>
          <p:nvPr/>
        </p:nvSpPr>
        <p:spPr>
          <a:xfrm>
            <a:off x="5041232" y="620419"/>
            <a:ext cx="2707385" cy="315311"/>
          </a:xfrm>
          <a:prstGeom prst="rect">
            <a:avLst/>
          </a:prstGeom>
          <a:noFill/>
        </p:spPr>
        <p:txBody>
          <a:bodyPr wrap="square" lIns="0" tIns="0" rIns="0" bIns="0" rtlCol="0">
            <a:noAutofit/>
          </a:bodyPr>
          <a:lstStyle/>
          <a:p>
            <a:pPr algn="r"/>
            <a:r>
              <a:rPr lang="en-GB" sz="1200" b="1" dirty="0">
                <a:solidFill>
                  <a:schemeClr val="accent2"/>
                </a:solidFill>
              </a:rPr>
              <a:t>Europe</a:t>
            </a:r>
          </a:p>
          <a:p>
            <a:pPr algn="r"/>
            <a:r>
              <a:rPr lang="en-GB" sz="1000" dirty="0"/>
              <a:t>Direct connections to 234 European destinations, with multiple daily frequencies to many of the most popular. London Stansted’s European network is unparalleled among UK airports. CAVU operates both in the UK and the Netherlands, following the acquisition of parking comparison site, Parkos</a:t>
            </a:r>
          </a:p>
        </p:txBody>
      </p:sp>
      <p:pic>
        <p:nvPicPr>
          <p:cNvPr id="46" name="Graphic 45">
            <a:extLst>
              <a:ext uri="{FF2B5EF4-FFF2-40B4-BE49-F238E27FC236}">
                <a16:creationId xmlns:a16="http://schemas.microsoft.com/office/drawing/2014/main" id="{58551CC5-AC26-AB9E-6474-B30D77A4D8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05923" y="4833317"/>
            <a:ext cx="302124" cy="302124"/>
          </a:xfrm>
          <a:prstGeom prst="rect">
            <a:avLst/>
          </a:prstGeom>
        </p:spPr>
      </p:pic>
      <p:sp>
        <p:nvSpPr>
          <p:cNvPr id="47" name="TextBox 46">
            <a:extLst>
              <a:ext uri="{FF2B5EF4-FFF2-40B4-BE49-F238E27FC236}">
                <a16:creationId xmlns:a16="http://schemas.microsoft.com/office/drawing/2014/main" id="{39E1D0D3-CE48-0C23-4AC5-2572AAE9412D}"/>
              </a:ext>
            </a:extLst>
          </p:cNvPr>
          <p:cNvSpPr txBox="1"/>
          <p:nvPr/>
        </p:nvSpPr>
        <p:spPr>
          <a:xfrm>
            <a:off x="9722376" y="5535469"/>
            <a:ext cx="2331912" cy="315311"/>
          </a:xfrm>
          <a:prstGeom prst="rect">
            <a:avLst/>
          </a:prstGeom>
          <a:noFill/>
        </p:spPr>
        <p:txBody>
          <a:bodyPr wrap="square" lIns="0" tIns="0" rIns="0" bIns="0" rtlCol="0">
            <a:noAutofit/>
          </a:bodyPr>
          <a:lstStyle/>
          <a:p>
            <a:pPr algn="r"/>
            <a:r>
              <a:rPr lang="en-GB" sz="1200" b="1" dirty="0">
                <a:solidFill>
                  <a:schemeClr val="accent2"/>
                </a:solidFill>
              </a:rPr>
              <a:t>Australia</a:t>
            </a:r>
          </a:p>
          <a:p>
            <a:pPr algn="r"/>
            <a:r>
              <a:rPr lang="en-GB" sz="1000" dirty="0"/>
              <a:t>CAVU operates at 2 airports in</a:t>
            </a:r>
          </a:p>
          <a:p>
            <a:pPr algn="r"/>
            <a:r>
              <a:rPr lang="en-GB" sz="1000" dirty="0"/>
              <a:t>Australia, offering a range of car</a:t>
            </a:r>
          </a:p>
          <a:p>
            <a:pPr algn="r"/>
            <a:r>
              <a:rPr lang="en-GB" sz="1000" dirty="0"/>
              <a:t>parking products to passengers, as well as operating airport lounge in Brisbane</a:t>
            </a:r>
          </a:p>
        </p:txBody>
      </p:sp>
      <p:cxnSp>
        <p:nvCxnSpPr>
          <p:cNvPr id="48" name="Straight Connector 47">
            <a:extLst>
              <a:ext uri="{FF2B5EF4-FFF2-40B4-BE49-F238E27FC236}">
                <a16:creationId xmlns:a16="http://schemas.microsoft.com/office/drawing/2014/main" id="{1EECFC60-5CBE-F4D6-6EAF-415B069DDD97}"/>
              </a:ext>
            </a:extLst>
          </p:cNvPr>
          <p:cNvCxnSpPr>
            <a:cxnSpLocks/>
          </p:cNvCxnSpPr>
          <p:nvPr/>
        </p:nvCxnSpPr>
        <p:spPr>
          <a:xfrm>
            <a:off x="11058096" y="5181889"/>
            <a:ext cx="90068" cy="482683"/>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3D5F9C64-7100-3FAD-472E-C6D609E26B57}"/>
              </a:ext>
            </a:extLst>
          </p:cNvPr>
          <p:cNvSpPr>
            <a:spLocks noGrp="1"/>
          </p:cNvSpPr>
          <p:nvPr>
            <p:ph type="sldNum" sz="quarter" idx="10"/>
          </p:nvPr>
        </p:nvSpPr>
        <p:spPr/>
        <p:txBody>
          <a:bodyPr/>
          <a:lstStyle/>
          <a:p>
            <a:fld id="{08F64A33-8291-4D33-9825-B38E89644A52}" type="slidenum">
              <a:rPr lang="en-GB" smtClean="0"/>
              <a:pPr/>
              <a:t>12</a:t>
            </a:fld>
            <a:endParaRPr lang="en-GB" dirty="0"/>
          </a:p>
        </p:txBody>
      </p:sp>
    </p:spTree>
    <p:extLst>
      <p:ext uri="{BB962C8B-B14F-4D97-AF65-F5344CB8AC3E}">
        <p14:creationId xmlns:p14="http://schemas.microsoft.com/office/powerpoint/2010/main" val="410719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8008-726F-E526-9BF9-9BBED3A62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A607F-D2FC-0DD7-0B68-DC0E516A5699}"/>
              </a:ext>
            </a:extLst>
          </p:cNvPr>
          <p:cNvSpPr>
            <a:spLocks noGrp="1"/>
          </p:cNvSpPr>
          <p:nvPr>
            <p:ph type="title"/>
          </p:nvPr>
        </p:nvSpPr>
        <p:spPr>
          <a:xfrm>
            <a:off x="383749" y="383750"/>
            <a:ext cx="10436287" cy="935448"/>
          </a:xfrm>
        </p:spPr>
        <p:txBody>
          <a:bodyPr anchor="t">
            <a:normAutofit/>
          </a:bodyPr>
          <a:lstStyle/>
          <a:p>
            <a:r>
              <a:rPr lang="en-GB"/>
              <a:t>FY26 EBITDA</a:t>
            </a:r>
            <a:br>
              <a:rPr lang="en-GB"/>
            </a:br>
            <a:endParaRPr lang="en-GB" dirty="0"/>
          </a:p>
        </p:txBody>
      </p:sp>
      <p:sp>
        <p:nvSpPr>
          <p:cNvPr id="3" name="Content Placeholder 2">
            <a:extLst>
              <a:ext uri="{FF2B5EF4-FFF2-40B4-BE49-F238E27FC236}">
                <a16:creationId xmlns:a16="http://schemas.microsoft.com/office/drawing/2014/main" id="{95973A8B-422F-1D24-E240-A75AD343ADA3}"/>
              </a:ext>
            </a:extLst>
          </p:cNvPr>
          <p:cNvSpPr>
            <a:spLocks noGrp="1"/>
          </p:cNvSpPr>
          <p:nvPr>
            <p:ph idx="1"/>
          </p:nvPr>
        </p:nvSpPr>
        <p:spPr>
          <a:xfrm>
            <a:off x="383749" y="2285743"/>
            <a:ext cx="3267501" cy="4303756"/>
          </a:xfrm>
        </p:spPr>
        <p:txBody>
          <a:bodyPr>
            <a:normAutofit/>
          </a:bodyPr>
          <a:lstStyle/>
          <a:p>
            <a:r>
              <a:rPr lang="en-GB" sz="1500" dirty="0"/>
              <a:t>EBITDA has increased from £570m in FY25 to a record £614m in the year to 31 March 2026. All of MAG’s airports and divisions reported EBITDA growth. </a:t>
            </a:r>
          </a:p>
          <a:p>
            <a:pPr lvl="2"/>
            <a:r>
              <a:rPr lang="en-GB" sz="1500" dirty="0"/>
              <a:t>EBITDA growth driven by both positive passenger and cargo growth across our airports, underpinned by our continued investment in infrastructure </a:t>
            </a:r>
          </a:p>
          <a:p>
            <a:endParaRPr lang="en-GB" sz="1500" dirty="0"/>
          </a:p>
        </p:txBody>
      </p:sp>
      <p:sp>
        <p:nvSpPr>
          <p:cNvPr id="4" name="Slide Number Placeholder 3">
            <a:extLst>
              <a:ext uri="{FF2B5EF4-FFF2-40B4-BE49-F238E27FC236}">
                <a16:creationId xmlns:a16="http://schemas.microsoft.com/office/drawing/2014/main" id="{08A9D0AF-B1BC-D3C4-7643-A2B11295F0BF}"/>
              </a:ext>
            </a:extLst>
          </p:cNvPr>
          <p:cNvSpPr>
            <a:spLocks noGrp="1"/>
          </p:cNvSpPr>
          <p:nvPr>
            <p:ph type="sldNum" sz="quarter" idx="10"/>
          </p:nvPr>
        </p:nvSpPr>
        <p:spPr>
          <a:xfrm>
            <a:off x="11085443" y="6320999"/>
            <a:ext cx="735081" cy="537001"/>
          </a:xfrm>
        </p:spPr>
        <p:txBody>
          <a:bodyPr anchor="ctr">
            <a:normAutofit/>
          </a:bodyPr>
          <a:lstStyle/>
          <a:p>
            <a:pPr>
              <a:spcAft>
                <a:spcPts val="600"/>
              </a:spcAft>
            </a:pPr>
            <a:fld id="{08F64A33-8291-4D33-9825-B38E89644A52}" type="slidenum">
              <a:rPr lang="en-GB" smtClean="0"/>
              <a:pPr>
                <a:spcAft>
                  <a:spcPts val="600"/>
                </a:spcAft>
              </a:pPr>
              <a:t>13</a:t>
            </a:fld>
            <a:endParaRPr lang="en-GB"/>
          </a:p>
        </p:txBody>
      </p:sp>
      <p:graphicFrame>
        <p:nvGraphicFramePr>
          <p:cNvPr id="7" name="Content Placeholder 6">
            <a:extLst>
              <a:ext uri="{FF2B5EF4-FFF2-40B4-BE49-F238E27FC236}">
                <a16:creationId xmlns:a16="http://schemas.microsoft.com/office/drawing/2014/main" id="{CC540727-5A1A-B030-75D1-34631FCAD4E0}"/>
              </a:ext>
            </a:extLst>
          </p:cNvPr>
          <p:cNvGraphicFramePr>
            <a:graphicFrameLocks noGrp="1"/>
          </p:cNvGraphicFramePr>
          <p:nvPr>
            <p:ph sz="quarter" idx="12"/>
            <p:extLst>
              <p:ext uri="{D42A27DB-BD31-4B8C-83A1-F6EECF244321}">
                <p14:modId xmlns:p14="http://schemas.microsoft.com/office/powerpoint/2010/main" val="3146743428"/>
              </p:ext>
            </p:extLst>
          </p:nvPr>
        </p:nvGraphicFramePr>
        <p:xfrm>
          <a:off x="5504406" y="1658512"/>
          <a:ext cx="6391274" cy="46624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08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CB211A43-B530-873E-E29D-7CB8E4B57341}"/>
              </a:ext>
            </a:extLst>
          </p:cNvPr>
          <p:cNvSpPr/>
          <p:nvPr/>
        </p:nvSpPr>
        <p:spPr>
          <a:xfrm>
            <a:off x="8578084" y="0"/>
            <a:ext cx="3613916" cy="6858000"/>
          </a:xfrm>
          <a:custGeom>
            <a:avLst/>
            <a:gdLst>
              <a:gd name="connsiteX0" fmla="*/ 2564343 w 3613916"/>
              <a:gd name="connsiteY0" fmla="*/ 0 h 6858000"/>
              <a:gd name="connsiteX1" fmla="*/ 3613916 w 3613916"/>
              <a:gd name="connsiteY1" fmla="*/ 0 h 6858000"/>
              <a:gd name="connsiteX2" fmla="*/ 3613916 w 3613916"/>
              <a:gd name="connsiteY2" fmla="*/ 3356818 h 6858000"/>
              <a:gd name="connsiteX3" fmla="*/ 3167717 w 3613916"/>
              <a:gd name="connsiteY3" fmla="*/ 4655712 h 6858000"/>
              <a:gd name="connsiteX4" fmla="*/ 3613916 w 3613916"/>
              <a:gd name="connsiteY4" fmla="*/ 4655712 h 6858000"/>
              <a:gd name="connsiteX5" fmla="*/ 3613916 w 3613916"/>
              <a:gd name="connsiteY5" fmla="*/ 6427426 h 6858000"/>
              <a:gd name="connsiteX6" fmla="*/ 2546593 w 3613916"/>
              <a:gd name="connsiteY6" fmla="*/ 6427426 h 6858000"/>
              <a:gd name="connsiteX7" fmla="*/ 2400425 w 3613916"/>
              <a:gd name="connsiteY7" fmla="*/ 6858000 h 6858000"/>
              <a:gd name="connsiteX8" fmla="*/ 0 w 361391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916" h="6858000">
                <a:moveTo>
                  <a:pt x="2564343" y="0"/>
                </a:moveTo>
                <a:lnTo>
                  <a:pt x="3613916" y="0"/>
                </a:lnTo>
                <a:lnTo>
                  <a:pt x="3613916" y="3356818"/>
                </a:lnTo>
                <a:lnTo>
                  <a:pt x="3167717" y="4655712"/>
                </a:lnTo>
                <a:lnTo>
                  <a:pt x="3613916" y="4655712"/>
                </a:lnTo>
                <a:lnTo>
                  <a:pt x="3613916" y="6427426"/>
                </a:lnTo>
                <a:lnTo>
                  <a:pt x="2546593" y="6427426"/>
                </a:lnTo>
                <a:lnTo>
                  <a:pt x="2400425" y="6858000"/>
                </a:lnTo>
                <a:lnTo>
                  <a:pt x="0" y="6858000"/>
                </a:lnTo>
                <a:close/>
              </a:path>
            </a:pathLst>
          </a:custGeom>
          <a:gradFill>
            <a:gsLst>
              <a:gs pos="56000">
                <a:schemeClr val="accent6">
                  <a:alpha val="38000"/>
                </a:schemeClr>
              </a:gs>
              <a:gs pos="100000">
                <a:schemeClr val="accent6">
                  <a:alpha val="29000"/>
                </a:schemeClr>
              </a:gs>
              <a:gs pos="0">
                <a:schemeClr val="accent6">
                  <a:alpha val="24000"/>
                </a:schemeClr>
              </a:gs>
            </a:gsLst>
            <a:lin ang="0" scaled="1"/>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5" name="Freeform: Shape 24">
            <a:extLst>
              <a:ext uri="{FF2B5EF4-FFF2-40B4-BE49-F238E27FC236}">
                <a16:creationId xmlns:a16="http://schemas.microsoft.com/office/drawing/2014/main" id="{63B3C55E-AB59-2D94-D887-DB45B89BC110}"/>
              </a:ext>
            </a:extLst>
          </p:cNvPr>
          <p:cNvSpPr/>
          <p:nvPr/>
        </p:nvSpPr>
        <p:spPr>
          <a:xfrm>
            <a:off x="9590190" y="0"/>
            <a:ext cx="2601810" cy="6858000"/>
          </a:xfrm>
          <a:custGeom>
            <a:avLst/>
            <a:gdLst>
              <a:gd name="connsiteX0" fmla="*/ 0 w 2601810"/>
              <a:gd name="connsiteY0" fmla="*/ 0 h 6858000"/>
              <a:gd name="connsiteX1" fmla="*/ 2601810 w 2601810"/>
              <a:gd name="connsiteY1" fmla="*/ 0 h 6858000"/>
              <a:gd name="connsiteX2" fmla="*/ 2601810 w 2601810"/>
              <a:gd name="connsiteY2" fmla="*/ 4305765 h 6858000"/>
              <a:gd name="connsiteX3" fmla="*/ 1894855 w 2601810"/>
              <a:gd name="connsiteY3" fmla="*/ 2281848 h 6858000"/>
              <a:gd name="connsiteX4" fmla="*/ 1869404 w 2601810"/>
              <a:gd name="connsiteY4" fmla="*/ 2281848 h 6858000"/>
              <a:gd name="connsiteX5" fmla="*/ 1869404 w 2601810"/>
              <a:gd name="connsiteY5" fmla="*/ 6858000 h 6858000"/>
              <a:gd name="connsiteX6" fmla="*/ 0 w 26018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810" h="6858000">
                <a:moveTo>
                  <a:pt x="0" y="0"/>
                </a:moveTo>
                <a:lnTo>
                  <a:pt x="2601810" y="0"/>
                </a:lnTo>
                <a:lnTo>
                  <a:pt x="2601810" y="4305765"/>
                </a:lnTo>
                <a:lnTo>
                  <a:pt x="1894855" y="2281848"/>
                </a:lnTo>
                <a:lnTo>
                  <a:pt x="1869404" y="2281848"/>
                </a:lnTo>
                <a:lnTo>
                  <a:pt x="1869404" y="6858000"/>
                </a:lnTo>
                <a:lnTo>
                  <a:pt x="0" y="6858000"/>
                </a:lnTo>
                <a:close/>
              </a:path>
            </a:pathLst>
          </a:custGeom>
          <a:gradFill flip="none" rotWithShape="1">
            <a:gsLst>
              <a:gs pos="75000">
                <a:schemeClr val="tx1">
                  <a:alpha val="3000"/>
                </a:schemeClr>
              </a:gs>
              <a:gs pos="0">
                <a:schemeClr val="tx1">
                  <a:alpha val="10000"/>
                </a:schemeClr>
              </a:gs>
              <a:gs pos="100000">
                <a:schemeClr val="tx1">
                  <a:alpha val="12000"/>
                </a:schemeClr>
              </a:gs>
            </a:gsLst>
            <a:lin ang="16200000" scaled="1"/>
            <a:tileRect/>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11" name="Title 10">
            <a:extLst>
              <a:ext uri="{FF2B5EF4-FFF2-40B4-BE49-F238E27FC236}">
                <a16:creationId xmlns:a16="http://schemas.microsoft.com/office/drawing/2014/main" id="{C0925A60-AEA4-106D-E7E6-EC7F4A0AE9E5}"/>
              </a:ext>
            </a:extLst>
          </p:cNvPr>
          <p:cNvSpPr>
            <a:spLocks noGrp="1"/>
          </p:cNvSpPr>
          <p:nvPr>
            <p:ph type="title"/>
          </p:nvPr>
        </p:nvSpPr>
        <p:spPr/>
        <p:txBody>
          <a:bodyPr/>
          <a:lstStyle/>
          <a:p>
            <a:r>
              <a:rPr lang="en-GB" dirty="0"/>
              <a:t>FY26 Trading Performance</a:t>
            </a:r>
          </a:p>
        </p:txBody>
      </p:sp>
      <p:pic>
        <p:nvPicPr>
          <p:cNvPr id="7" name="Graphic 6">
            <a:extLst>
              <a:ext uri="{FF2B5EF4-FFF2-40B4-BE49-F238E27FC236}">
                <a16:creationId xmlns:a16="http://schemas.microsoft.com/office/drawing/2014/main" id="{93275170-721E-B92E-DA23-8DD43B6AFD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4952" y="378996"/>
            <a:ext cx="777312" cy="488312"/>
          </a:xfrm>
          <a:prstGeom prst="rect">
            <a:avLst/>
          </a:prstGeom>
        </p:spPr>
      </p:pic>
      <p:sp>
        <p:nvSpPr>
          <p:cNvPr id="8" name="Slide Number Placeholder 7">
            <a:extLst>
              <a:ext uri="{FF2B5EF4-FFF2-40B4-BE49-F238E27FC236}">
                <a16:creationId xmlns:a16="http://schemas.microsoft.com/office/drawing/2014/main" id="{AE7CD0B5-F99B-BAE1-DCBC-E49502DEC05E}"/>
              </a:ext>
            </a:extLst>
          </p:cNvPr>
          <p:cNvSpPr>
            <a:spLocks noGrp="1"/>
          </p:cNvSpPr>
          <p:nvPr>
            <p:ph type="sldNum" sz="quarter" idx="10"/>
          </p:nvPr>
        </p:nvSpPr>
        <p:spPr/>
        <p:txBody>
          <a:bodyPr/>
          <a:lstStyle/>
          <a:p>
            <a:fld id="{08F64A33-8291-4D33-9825-B38E89644A52}" type="slidenum">
              <a:rPr lang="en-GB" smtClean="0"/>
              <a:pPr/>
              <a:t>14</a:t>
            </a:fld>
            <a:endParaRPr lang="en-GB"/>
          </a:p>
        </p:txBody>
      </p:sp>
      <p:graphicFrame>
        <p:nvGraphicFramePr>
          <p:cNvPr id="12" name="Content Placeholder 7">
            <a:extLst>
              <a:ext uri="{FF2B5EF4-FFF2-40B4-BE49-F238E27FC236}">
                <a16:creationId xmlns:a16="http://schemas.microsoft.com/office/drawing/2014/main" id="{1A80EB63-1471-A2DE-7EB6-D308FB884209}"/>
              </a:ext>
            </a:extLst>
          </p:cNvPr>
          <p:cNvGraphicFramePr>
            <a:graphicFrameLocks/>
          </p:cNvGraphicFramePr>
          <p:nvPr>
            <p:extLst>
              <p:ext uri="{D42A27DB-BD31-4B8C-83A1-F6EECF244321}">
                <p14:modId xmlns:p14="http://schemas.microsoft.com/office/powerpoint/2010/main" val="3875271152"/>
              </p:ext>
            </p:extLst>
          </p:nvPr>
        </p:nvGraphicFramePr>
        <p:xfrm>
          <a:off x="383749" y="1239059"/>
          <a:ext cx="5354635" cy="4852720"/>
        </p:xfrm>
        <a:graphic>
          <a:graphicData uri="http://schemas.openxmlformats.org/drawingml/2006/table">
            <a:tbl>
              <a:tblPr firstRow="1" bandRow="1">
                <a:tableStyleId>{5C22544A-7EE6-4342-B048-85BDC9FD1C3A}</a:tableStyleId>
              </a:tblPr>
              <a:tblGrid>
                <a:gridCol w="1990810">
                  <a:extLst>
                    <a:ext uri="{9D8B030D-6E8A-4147-A177-3AD203B41FA5}">
                      <a16:colId xmlns:a16="http://schemas.microsoft.com/office/drawing/2014/main" val="1838782090"/>
                    </a:ext>
                  </a:extLst>
                </a:gridCol>
                <a:gridCol w="865305">
                  <a:extLst>
                    <a:ext uri="{9D8B030D-6E8A-4147-A177-3AD203B41FA5}">
                      <a16:colId xmlns:a16="http://schemas.microsoft.com/office/drawing/2014/main" val="1809567352"/>
                    </a:ext>
                  </a:extLst>
                </a:gridCol>
                <a:gridCol w="889852">
                  <a:extLst>
                    <a:ext uri="{9D8B030D-6E8A-4147-A177-3AD203B41FA5}">
                      <a16:colId xmlns:a16="http://schemas.microsoft.com/office/drawing/2014/main" val="2531692285"/>
                    </a:ext>
                  </a:extLst>
                </a:gridCol>
                <a:gridCol w="840757">
                  <a:extLst>
                    <a:ext uri="{9D8B030D-6E8A-4147-A177-3AD203B41FA5}">
                      <a16:colId xmlns:a16="http://schemas.microsoft.com/office/drawing/2014/main" val="3762748914"/>
                    </a:ext>
                  </a:extLst>
                </a:gridCol>
                <a:gridCol w="767911">
                  <a:extLst>
                    <a:ext uri="{9D8B030D-6E8A-4147-A177-3AD203B41FA5}">
                      <a16:colId xmlns:a16="http://schemas.microsoft.com/office/drawing/2014/main" val="3617641895"/>
                    </a:ext>
                  </a:extLst>
                </a:gridCol>
              </a:tblGrid>
              <a:tr h="348365">
                <a:tc>
                  <a:txBody>
                    <a:bodyPr/>
                    <a:lstStyle/>
                    <a:p>
                      <a:pPr algn="l" rtl="0" fontAlgn="ctr">
                        <a:buNone/>
                      </a:pPr>
                      <a:r>
                        <a:rPr lang="en-GB" sz="1000" b="1" i="0" u="none" strike="noStrike">
                          <a:solidFill>
                            <a:srgbClr val="FFFFFF"/>
                          </a:solidFill>
                          <a:effectLst/>
                          <a:latin typeface="Inter" panose="02000503000000020004" pitchFamily="2" charset="0"/>
                        </a:rPr>
                        <a:t>£m</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r" rtl="0" fontAlgn="ctr">
                        <a:buNone/>
                      </a:pPr>
                      <a:r>
                        <a:rPr lang="en-GB" sz="1000" b="1" i="0" u="none" strike="noStrike" dirty="0">
                          <a:solidFill>
                            <a:srgbClr val="FFFFFF"/>
                          </a:solidFill>
                          <a:effectLst/>
                          <a:latin typeface="Inter" panose="02000503000000020004" pitchFamily="2" charset="0"/>
                        </a:rPr>
                        <a:t>FY26</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r" rtl="0" fontAlgn="ctr">
                        <a:buNone/>
                      </a:pPr>
                      <a:r>
                        <a:rPr lang="en-GB" sz="1000" b="1" i="0" u="none" strike="noStrike">
                          <a:solidFill>
                            <a:srgbClr val="FFFFFF"/>
                          </a:solidFill>
                          <a:effectLst/>
                          <a:latin typeface="Inter" panose="02000503000000020004" pitchFamily="2" charset="0"/>
                        </a:rPr>
                        <a:t>FY25</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r" rtl="0" fontAlgn="ctr">
                        <a:buNone/>
                      </a:pPr>
                      <a:br>
                        <a:rPr lang="en-GB" sz="1000" b="1" i="0" u="none" strike="noStrike">
                          <a:solidFill>
                            <a:srgbClr val="FFFFFF"/>
                          </a:solidFill>
                          <a:effectLst/>
                          <a:latin typeface="Inter" panose="02000503000000020004" pitchFamily="2" charset="0"/>
                        </a:rPr>
                      </a:br>
                      <a:r>
                        <a:rPr lang="en-GB" sz="1000" b="1" i="0" u="none" strike="noStrike">
                          <a:solidFill>
                            <a:srgbClr val="FFFFFF"/>
                          </a:solidFill>
                          <a:effectLst/>
                          <a:latin typeface="Inter" panose="02000503000000020004" pitchFamily="2" charset="0"/>
                        </a:rPr>
                        <a:t>Variance (£m)</a:t>
                      </a:r>
                      <a:br>
                        <a:rPr lang="en-GB" sz="1000" b="1" i="0" u="none" strike="noStrike">
                          <a:solidFill>
                            <a:srgbClr val="FFFFFF"/>
                          </a:solidFill>
                          <a:effectLst/>
                          <a:latin typeface="Inter" panose="02000503000000020004" pitchFamily="2" charset="0"/>
                        </a:rPr>
                      </a:br>
                      <a:endParaRPr lang="en-GB" sz="1000" b="1" i="0" u="none" strike="noStrike">
                        <a:solidFill>
                          <a:srgbClr val="FFFFFF"/>
                        </a:solidFill>
                        <a:effectLst/>
                        <a:latin typeface="Inter" panose="02000503000000020004" pitchFamily="2" charset="0"/>
                      </a:endParaRP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r" rtl="0" fontAlgn="ctr">
                        <a:buNone/>
                      </a:pPr>
                      <a:r>
                        <a:rPr lang="en-GB" sz="1000" b="1" i="0" u="none" strike="noStrike">
                          <a:solidFill>
                            <a:srgbClr val="FFFFFF"/>
                          </a:solidFill>
                          <a:effectLst/>
                          <a:latin typeface="Inter" panose="02000503000000020004" pitchFamily="2" charset="0"/>
                        </a:rPr>
                        <a:t>Variance (%)</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extLst>
                  <a:ext uri="{0D108BD9-81ED-4DB2-BD59-A6C34878D82A}">
                    <a16:rowId xmlns:a16="http://schemas.microsoft.com/office/drawing/2014/main" val="1628911670"/>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Aeronautical</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516.1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       469.7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+46.4</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+9.9%</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001455"/>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Retail</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374.7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       327.9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+46.8</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+14.3%</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201792"/>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Car Parking</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453.3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406.1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+47.2</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+11.6%</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330785"/>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Property</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23.1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19.4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+3.7</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+19.1%</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381195"/>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Other</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        147.5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        119.4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+28.1</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+23.5%</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3725067368"/>
                  </a:ext>
                </a:extLst>
              </a:tr>
              <a:tr h="391927">
                <a:tc>
                  <a:txBody>
                    <a:bodyPr/>
                    <a:lstStyle/>
                    <a:p>
                      <a:pPr algn="l" rtl="0" fontAlgn="ctr">
                        <a:buNone/>
                      </a:pPr>
                      <a:r>
                        <a:rPr lang="en-GB" sz="1000" b="1" i="0" u="none" strike="noStrike">
                          <a:solidFill>
                            <a:srgbClr val="00336C"/>
                          </a:solidFill>
                          <a:effectLst/>
                          <a:latin typeface="Inter" panose="02000503000000020004" pitchFamily="2" charset="0"/>
                        </a:rPr>
                        <a:t>Revenue</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      1,514.7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     1,342.5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+172.2</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+12.8%</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1610"/>
                  </a:ext>
                </a:extLst>
              </a:tr>
              <a:tr h="94637">
                <a:tc>
                  <a:txBody>
                    <a:bodyPr/>
                    <a:lstStyle/>
                    <a:p>
                      <a:pPr algn="l" rtl="0" fontAlgn="ctr">
                        <a:buNone/>
                      </a:pPr>
                      <a:r>
                        <a:rPr lang="en-GB" sz="1000" b="1"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0918905"/>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Employee costs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(429.0)</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(385.3)</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(43.7)</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(11.3%)</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797302"/>
                  </a:ext>
                </a:extLst>
              </a:tr>
              <a:tr h="391927">
                <a:tc>
                  <a:txBody>
                    <a:bodyPr/>
                    <a:lstStyle/>
                    <a:p>
                      <a:pPr algn="l" rtl="0" fontAlgn="ctr">
                        <a:buNone/>
                      </a:pPr>
                      <a:r>
                        <a:rPr lang="en-GB" sz="1000" b="0" i="0" u="none" strike="noStrike">
                          <a:solidFill>
                            <a:srgbClr val="00336C"/>
                          </a:solidFill>
                          <a:effectLst/>
                          <a:latin typeface="Inter" panose="02000503000000020004" pitchFamily="2" charset="0"/>
                        </a:rPr>
                        <a:t>Non-employee costs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(471.3)</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(386.8)</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(84.5)</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(21.8%)</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798246"/>
                  </a:ext>
                </a:extLst>
              </a:tr>
              <a:tr h="391927">
                <a:tc>
                  <a:txBody>
                    <a:bodyPr/>
                    <a:lstStyle/>
                    <a:p>
                      <a:pPr algn="l" rtl="0" fontAlgn="ctr">
                        <a:buNone/>
                      </a:pPr>
                      <a:r>
                        <a:rPr lang="en-GB" sz="1000" b="1" i="0" u="none" strike="noStrike">
                          <a:solidFill>
                            <a:srgbClr val="00336C"/>
                          </a:solidFill>
                          <a:effectLst/>
                          <a:latin typeface="Inter" panose="02000503000000020004" pitchFamily="2" charset="0"/>
                        </a:rPr>
                        <a:t>Operating Costs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(900.3)</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a:solidFill>
                            <a:srgbClr val="00336C"/>
                          </a:solidFill>
                          <a:effectLst/>
                          <a:latin typeface="Inter" panose="02000503000000020004" pitchFamily="2" charset="0"/>
                        </a:rPr>
                        <a:t>(772.1)</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dirty="0">
                          <a:solidFill>
                            <a:srgbClr val="00336C"/>
                          </a:solidFill>
                          <a:effectLst/>
                          <a:latin typeface="Inter" panose="02000503000000020004" pitchFamily="2" charset="0"/>
                        </a:rPr>
                        <a:t>(128.2)</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1" i="0" u="none" strike="noStrike" dirty="0">
                          <a:solidFill>
                            <a:srgbClr val="00336C"/>
                          </a:solidFill>
                          <a:effectLst/>
                          <a:latin typeface="Inter" panose="02000503000000020004" pitchFamily="2" charset="0"/>
                        </a:rPr>
                        <a:t>(16.6%)</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743245"/>
                  </a:ext>
                </a:extLst>
              </a:tr>
              <a:tr h="0">
                <a:tc>
                  <a:txBody>
                    <a:bodyPr/>
                    <a:lstStyle/>
                    <a:p>
                      <a:pPr algn="l" rtl="0" fontAlgn="ctr">
                        <a:buNone/>
                      </a:pPr>
                      <a:r>
                        <a:rPr lang="en-GB" sz="1000" b="1"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5444839"/>
                  </a:ext>
                </a:extLst>
              </a:tr>
              <a:tr h="391927">
                <a:tc>
                  <a:txBody>
                    <a:bodyPr/>
                    <a:lstStyle/>
                    <a:p>
                      <a:pPr algn="l" rtl="0" fontAlgn="ctr">
                        <a:buNone/>
                      </a:pPr>
                      <a:r>
                        <a:rPr lang="en-GB" sz="1000" b="1" i="0" u="none" strike="noStrike">
                          <a:solidFill>
                            <a:srgbClr val="00336C"/>
                          </a:solidFill>
                          <a:effectLst/>
                          <a:latin typeface="Inter" panose="02000503000000020004" pitchFamily="2" charset="0"/>
                        </a:rPr>
                        <a:t>EBITDA</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a:solidFill>
                            <a:srgbClr val="00336C"/>
                          </a:solidFill>
                          <a:effectLst/>
                          <a:latin typeface="Inter" panose="02000503000000020004" pitchFamily="2" charset="0"/>
                        </a:rPr>
                        <a:t>        614.4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a:solidFill>
                            <a:srgbClr val="00336C"/>
                          </a:solidFill>
                          <a:effectLst/>
                          <a:latin typeface="Inter" panose="02000503000000020004" pitchFamily="2" charset="0"/>
                        </a:rPr>
                        <a:t>        570.4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a:solidFill>
                            <a:srgbClr val="00336C"/>
                          </a:solidFill>
                          <a:effectLst/>
                          <a:latin typeface="Inter" panose="02000503000000020004" pitchFamily="2" charset="0"/>
                        </a:rPr>
                        <a:t>+44.0</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+7.7%</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EB6E4"/>
                    </a:solidFill>
                  </a:tcPr>
                </a:tc>
                <a:extLst>
                  <a:ext uri="{0D108BD9-81ED-4DB2-BD59-A6C34878D82A}">
                    <a16:rowId xmlns:a16="http://schemas.microsoft.com/office/drawing/2014/main" val="620720339"/>
                  </a:ext>
                </a:extLst>
              </a:tr>
            </a:tbl>
          </a:graphicData>
        </a:graphic>
      </p:graphicFrame>
      <p:sp>
        <p:nvSpPr>
          <p:cNvPr id="15" name="Text Placeholder 5">
            <a:extLst>
              <a:ext uri="{FF2B5EF4-FFF2-40B4-BE49-F238E27FC236}">
                <a16:creationId xmlns:a16="http://schemas.microsoft.com/office/drawing/2014/main" id="{8D3F4FA2-23BD-2274-6CC0-94BC4B35084E}"/>
              </a:ext>
            </a:extLst>
          </p:cNvPr>
          <p:cNvSpPr txBox="1">
            <a:spLocks/>
          </p:cNvSpPr>
          <p:nvPr/>
        </p:nvSpPr>
        <p:spPr>
          <a:xfrm>
            <a:off x="6222245" y="2378791"/>
            <a:ext cx="2506399" cy="82726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EB6E4"/>
                </a:solidFill>
              </a:rPr>
              <a:t>AVIATION</a:t>
            </a:r>
          </a:p>
          <a:p>
            <a:pPr lvl="1"/>
            <a:r>
              <a:rPr lang="en-GB" sz="1800" b="1" dirty="0"/>
              <a:t>£516m (+10%)</a:t>
            </a:r>
          </a:p>
          <a:p>
            <a:pPr marL="285750" lvl="1" indent="-285750">
              <a:spcAft>
                <a:spcPts val="600"/>
              </a:spcAft>
              <a:buFont typeface="Arial" panose="020B0604020202020204" pitchFamily="34" charset="0"/>
              <a:buChar char="•"/>
            </a:pPr>
            <a:r>
              <a:rPr lang="en-GB" sz="1000" dirty="0"/>
              <a:t>Yields improved across all 3 airports</a:t>
            </a:r>
          </a:p>
          <a:p>
            <a:pPr marL="285750" lvl="1" indent="-285750">
              <a:spcAft>
                <a:spcPts val="600"/>
              </a:spcAft>
              <a:buFont typeface="Arial" panose="020B0604020202020204" pitchFamily="34" charset="0"/>
              <a:buChar char="•"/>
            </a:pPr>
            <a:r>
              <a:rPr lang="en-GB" sz="1000" dirty="0"/>
              <a:t>Supported by pax growth at Manchester and Stansted</a:t>
            </a:r>
          </a:p>
          <a:p>
            <a:pPr marL="285750" lvl="1" indent="-285750">
              <a:buFont typeface="Arial" panose="020B0604020202020204" pitchFamily="34" charset="0"/>
              <a:buChar char="•"/>
            </a:pPr>
            <a:endParaRPr lang="en-GB" sz="800" dirty="0"/>
          </a:p>
        </p:txBody>
      </p:sp>
      <p:sp>
        <p:nvSpPr>
          <p:cNvPr id="21" name="Content Placeholder 3">
            <a:extLst>
              <a:ext uri="{FF2B5EF4-FFF2-40B4-BE49-F238E27FC236}">
                <a16:creationId xmlns:a16="http://schemas.microsoft.com/office/drawing/2014/main" id="{47C380EB-FF82-2F7F-2FCC-2D7DA3FB133D}"/>
              </a:ext>
            </a:extLst>
          </p:cNvPr>
          <p:cNvSpPr txBox="1">
            <a:spLocks/>
          </p:cNvSpPr>
          <p:nvPr/>
        </p:nvSpPr>
        <p:spPr>
          <a:xfrm>
            <a:off x="6173455" y="915209"/>
            <a:ext cx="5821365" cy="229188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EBITDA for the Group increased by £44m (+8%) to reach a record £614m. Driven by a £172m (+13%) passenger and yield driven revenue uplift. The revenue uplift more than offset cost pressures, primarily from increasing employee costs, headcount and infrastructure costs, with overall total operating cost increases of £128m(+17%)</a:t>
            </a:r>
          </a:p>
          <a:p>
            <a:endParaRPr lang="en-GB" dirty="0"/>
          </a:p>
        </p:txBody>
      </p:sp>
      <p:sp>
        <p:nvSpPr>
          <p:cNvPr id="4" name="Text Placeholder 5">
            <a:extLst>
              <a:ext uri="{FF2B5EF4-FFF2-40B4-BE49-F238E27FC236}">
                <a16:creationId xmlns:a16="http://schemas.microsoft.com/office/drawing/2014/main" id="{A638A783-B60F-5572-A34E-A74B4A928FF2}"/>
              </a:ext>
            </a:extLst>
          </p:cNvPr>
          <p:cNvSpPr txBox="1">
            <a:spLocks/>
          </p:cNvSpPr>
          <p:nvPr/>
        </p:nvSpPr>
        <p:spPr>
          <a:xfrm>
            <a:off x="8961834" y="2378791"/>
            <a:ext cx="3299223" cy="82726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EB6E4"/>
                </a:solidFill>
              </a:rPr>
              <a:t>CAR PARKING</a:t>
            </a:r>
          </a:p>
          <a:p>
            <a:pPr lvl="1"/>
            <a:r>
              <a:rPr lang="en-GB" sz="1800" b="1" dirty="0"/>
              <a:t>£453m (+12%)</a:t>
            </a:r>
          </a:p>
          <a:p>
            <a:pPr marL="285750" lvl="1" indent="-285750">
              <a:spcAft>
                <a:spcPts val="600"/>
              </a:spcAft>
              <a:buFont typeface="Arial" panose="020B0604020202020204" pitchFamily="34" charset="0"/>
              <a:buChar char="•"/>
            </a:pPr>
            <a:r>
              <a:rPr lang="en-GB" sz="1000" dirty="0"/>
              <a:t>Yields improved year-on-year</a:t>
            </a:r>
          </a:p>
          <a:p>
            <a:pPr marL="285750" lvl="1" indent="-285750">
              <a:spcAft>
                <a:spcPts val="600"/>
              </a:spcAft>
              <a:buFont typeface="Arial" panose="020B0604020202020204" pitchFamily="34" charset="0"/>
              <a:buChar char="•"/>
            </a:pPr>
            <a:r>
              <a:rPr lang="en-GB" sz="1000" dirty="0"/>
              <a:t>Supported by pax volume and a full year of Parkos income (acquired FY25)</a:t>
            </a:r>
          </a:p>
          <a:p>
            <a:pPr marL="285750" lvl="1" indent="-285750">
              <a:buFont typeface="Arial" panose="020B0604020202020204" pitchFamily="34" charset="0"/>
              <a:buChar char="•"/>
            </a:pPr>
            <a:endParaRPr lang="en-GB" sz="800" dirty="0"/>
          </a:p>
        </p:txBody>
      </p:sp>
      <p:sp>
        <p:nvSpPr>
          <p:cNvPr id="5" name="Text Placeholder 5">
            <a:extLst>
              <a:ext uri="{FF2B5EF4-FFF2-40B4-BE49-F238E27FC236}">
                <a16:creationId xmlns:a16="http://schemas.microsoft.com/office/drawing/2014/main" id="{C1991B07-F3DB-16BC-E7AA-C740C6CBFE91}"/>
              </a:ext>
            </a:extLst>
          </p:cNvPr>
          <p:cNvSpPr txBox="1">
            <a:spLocks/>
          </p:cNvSpPr>
          <p:nvPr/>
        </p:nvSpPr>
        <p:spPr>
          <a:xfrm>
            <a:off x="6222246" y="3857594"/>
            <a:ext cx="2506398" cy="82726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EB6E4"/>
                </a:solidFill>
              </a:rPr>
              <a:t>RETAIL</a:t>
            </a:r>
          </a:p>
          <a:p>
            <a:pPr lvl="1"/>
            <a:r>
              <a:rPr lang="en-GB" sz="1800" b="1" dirty="0"/>
              <a:t>£375m (+14%)</a:t>
            </a:r>
          </a:p>
          <a:p>
            <a:pPr marL="285750" lvl="1" indent="-285750">
              <a:spcAft>
                <a:spcPts val="600"/>
              </a:spcAft>
              <a:buFont typeface="Arial" panose="020B0604020202020204" pitchFamily="34" charset="0"/>
              <a:buChar char="•"/>
            </a:pPr>
            <a:r>
              <a:rPr lang="en-GB" sz="1000" dirty="0"/>
              <a:t>Yields improved across all 3 airports</a:t>
            </a:r>
          </a:p>
          <a:p>
            <a:pPr marL="285750" lvl="1" indent="-285750">
              <a:spcAft>
                <a:spcPts val="600"/>
              </a:spcAft>
              <a:buFont typeface="Arial" panose="020B0604020202020204" pitchFamily="34" charset="0"/>
              <a:buChar char="•"/>
            </a:pPr>
            <a:r>
              <a:rPr lang="en-GB" sz="1000" dirty="0"/>
              <a:t>Growth in CAVU from new lounges across key international markets (US, UK and Australia)</a:t>
            </a:r>
          </a:p>
          <a:p>
            <a:pPr marL="285750" lvl="1" indent="-285750">
              <a:buFont typeface="Arial" panose="020B0604020202020204" pitchFamily="34" charset="0"/>
              <a:buChar char="•"/>
            </a:pPr>
            <a:endParaRPr lang="en-GB" sz="800" dirty="0"/>
          </a:p>
        </p:txBody>
      </p:sp>
      <p:sp>
        <p:nvSpPr>
          <p:cNvPr id="6" name="Text Placeholder 5">
            <a:extLst>
              <a:ext uri="{FF2B5EF4-FFF2-40B4-BE49-F238E27FC236}">
                <a16:creationId xmlns:a16="http://schemas.microsoft.com/office/drawing/2014/main" id="{7A3AD4BB-0053-426F-10A7-9A0E6CED68B9}"/>
              </a:ext>
            </a:extLst>
          </p:cNvPr>
          <p:cNvSpPr txBox="1">
            <a:spLocks/>
          </p:cNvSpPr>
          <p:nvPr/>
        </p:nvSpPr>
        <p:spPr>
          <a:xfrm>
            <a:off x="8928710" y="3857594"/>
            <a:ext cx="3139465" cy="82726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EB6E4"/>
                </a:solidFill>
              </a:rPr>
              <a:t>PROPERTY AND OTHER</a:t>
            </a:r>
          </a:p>
          <a:p>
            <a:pPr lvl="1"/>
            <a:r>
              <a:rPr lang="en-GB" sz="1800" b="1" dirty="0"/>
              <a:t>£171m (+23%)</a:t>
            </a:r>
          </a:p>
          <a:p>
            <a:pPr marL="285750" lvl="1" indent="-285750">
              <a:spcAft>
                <a:spcPts val="600"/>
              </a:spcAft>
              <a:buFont typeface="Arial" panose="020B0604020202020204" pitchFamily="34" charset="0"/>
              <a:buChar char="•"/>
            </a:pPr>
            <a:r>
              <a:rPr lang="en-GB" sz="1000" dirty="0"/>
              <a:t>Property increased driven by improved rental income</a:t>
            </a:r>
          </a:p>
          <a:p>
            <a:pPr marL="285750" lvl="1" indent="-285750">
              <a:spcAft>
                <a:spcPts val="600"/>
              </a:spcAft>
              <a:buFont typeface="Arial" panose="020B0604020202020204" pitchFamily="34" charset="0"/>
              <a:buChar char="•"/>
            </a:pPr>
            <a:r>
              <a:rPr lang="en-GB" sz="1000" dirty="0"/>
              <a:t>Other income includes utility recharges, income from car rental operations and airline staff parking agreements</a:t>
            </a:r>
          </a:p>
          <a:p>
            <a:pPr marL="285750" lvl="1" indent="-285750">
              <a:buFont typeface="Arial" panose="020B0604020202020204" pitchFamily="34" charset="0"/>
              <a:buChar char="•"/>
            </a:pPr>
            <a:endParaRPr lang="en-GB" sz="800" dirty="0"/>
          </a:p>
        </p:txBody>
      </p:sp>
      <p:sp>
        <p:nvSpPr>
          <p:cNvPr id="9" name="Text Placeholder 5">
            <a:extLst>
              <a:ext uri="{FF2B5EF4-FFF2-40B4-BE49-F238E27FC236}">
                <a16:creationId xmlns:a16="http://schemas.microsoft.com/office/drawing/2014/main" id="{2BCE73E1-7AB6-22E7-35CC-E193F5979D5B}"/>
              </a:ext>
            </a:extLst>
          </p:cNvPr>
          <p:cNvSpPr txBox="1">
            <a:spLocks/>
          </p:cNvSpPr>
          <p:nvPr/>
        </p:nvSpPr>
        <p:spPr>
          <a:xfrm>
            <a:off x="6222244" y="5469636"/>
            <a:ext cx="5354635" cy="82726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EB6E4"/>
                </a:solidFill>
              </a:rPr>
              <a:t>OPERATING COSTS</a:t>
            </a:r>
          </a:p>
          <a:p>
            <a:pPr lvl="1"/>
            <a:r>
              <a:rPr lang="en-GB" sz="1800" b="1" dirty="0"/>
              <a:t>£900m (+17%)</a:t>
            </a:r>
          </a:p>
          <a:p>
            <a:pPr marL="285750" lvl="1" indent="-285750">
              <a:spcAft>
                <a:spcPts val="600"/>
              </a:spcAft>
              <a:buFont typeface="Arial" panose="020B0604020202020204" pitchFamily="34" charset="0"/>
              <a:buChar char="•"/>
            </a:pPr>
            <a:r>
              <a:rPr lang="en-GB" sz="1000" dirty="0"/>
              <a:t>Rise in employee costs (primarily due to pay awards and headcount increase)</a:t>
            </a:r>
          </a:p>
          <a:p>
            <a:pPr marL="285750" lvl="1" indent="-285750">
              <a:spcAft>
                <a:spcPts val="600"/>
              </a:spcAft>
              <a:buFont typeface="Arial" panose="020B0604020202020204" pitchFamily="34" charset="0"/>
              <a:buChar char="•"/>
            </a:pPr>
            <a:r>
              <a:rPr lang="en-GB" sz="1000" dirty="0"/>
              <a:t>Non-employee costs primarily reflects impact of Parkos, inflationary pressures and increased marketing costs (PPC) in CAVU</a:t>
            </a:r>
          </a:p>
          <a:p>
            <a:pPr marL="285750" lvl="1" indent="-285750">
              <a:buFont typeface="Arial" panose="020B0604020202020204" pitchFamily="34" charset="0"/>
              <a:buChar char="•"/>
            </a:pPr>
            <a:endParaRPr lang="en-GB" sz="800" dirty="0"/>
          </a:p>
        </p:txBody>
      </p:sp>
    </p:spTree>
    <p:extLst>
      <p:ext uri="{BB962C8B-B14F-4D97-AF65-F5344CB8AC3E}">
        <p14:creationId xmlns:p14="http://schemas.microsoft.com/office/powerpoint/2010/main" val="26540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3AC2-86BF-FB43-8C9B-0330AC89783A}"/>
            </a:ext>
          </a:extLst>
        </p:cNvPr>
        <p:cNvGrpSpPr/>
        <p:nvPr/>
      </p:nvGrpSpPr>
      <p:grpSpPr>
        <a:xfrm>
          <a:off x="0" y="0"/>
          <a:ext cx="0" cy="0"/>
          <a:chOff x="0" y="0"/>
          <a:chExt cx="0" cy="0"/>
        </a:xfrm>
      </p:grpSpPr>
      <p:pic>
        <p:nvPicPr>
          <p:cNvPr id="6" name="Picture Placeholder 5" descr="A blue barrier in a building&#10;&#10;AI-generated content may be incorrect.">
            <a:extLst>
              <a:ext uri="{FF2B5EF4-FFF2-40B4-BE49-F238E27FC236}">
                <a16:creationId xmlns:a16="http://schemas.microsoft.com/office/drawing/2014/main" id="{C8149B27-08EC-A9BB-7F0C-94A5203E372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2262" r="22262"/>
          <a:stretch/>
        </p:blipFill>
        <p:spPr/>
      </p:pic>
      <p:sp>
        <p:nvSpPr>
          <p:cNvPr id="4" name="Title 3">
            <a:extLst>
              <a:ext uri="{FF2B5EF4-FFF2-40B4-BE49-F238E27FC236}">
                <a16:creationId xmlns:a16="http://schemas.microsoft.com/office/drawing/2014/main" id="{54DF62E6-755E-6272-F2E7-3BC0CA427F3E}"/>
              </a:ext>
            </a:extLst>
          </p:cNvPr>
          <p:cNvSpPr>
            <a:spLocks noGrp="1"/>
          </p:cNvSpPr>
          <p:nvPr>
            <p:ph type="ctrTitle"/>
          </p:nvPr>
        </p:nvSpPr>
        <p:spPr>
          <a:xfrm>
            <a:off x="371475" y="1853789"/>
            <a:ext cx="6206878" cy="2171697"/>
          </a:xfrm>
        </p:spPr>
        <p:txBody>
          <a:bodyPr/>
          <a:lstStyle/>
          <a:p>
            <a:r>
              <a:rPr lang="en-GB" dirty="0"/>
              <a:t>Capital Investment</a:t>
            </a:r>
          </a:p>
        </p:txBody>
      </p:sp>
    </p:spTree>
    <p:extLst>
      <p:ext uri="{BB962C8B-B14F-4D97-AF65-F5344CB8AC3E}">
        <p14:creationId xmlns:p14="http://schemas.microsoft.com/office/powerpoint/2010/main" val="31640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B76F-9FDF-FB8E-3C85-9284EE35C4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63FC3A-AAD5-2303-99B4-A6EF44C619DF}"/>
              </a:ext>
            </a:extLst>
          </p:cNvPr>
          <p:cNvSpPr>
            <a:spLocks noGrp="1"/>
          </p:cNvSpPr>
          <p:nvPr>
            <p:ph type="sldNum" sz="quarter" idx="10"/>
          </p:nvPr>
        </p:nvSpPr>
        <p:spPr>
          <a:xfrm>
            <a:off x="11085443" y="6320999"/>
            <a:ext cx="735081" cy="537001"/>
          </a:xfrm>
        </p:spPr>
        <p:txBody>
          <a:bodyPr anchor="ctr">
            <a:normAutofit/>
          </a:bodyPr>
          <a:lstStyle/>
          <a:p>
            <a:pPr>
              <a:spcAft>
                <a:spcPts val="600"/>
              </a:spcAft>
            </a:pPr>
            <a:fld id="{08F64A33-8291-4D33-9825-B38E89644A52}" type="slidenum">
              <a:rPr lang="en-GB" smtClean="0"/>
              <a:pPr>
                <a:spcAft>
                  <a:spcPts val="600"/>
                </a:spcAft>
              </a:pPr>
              <a:t>16</a:t>
            </a:fld>
            <a:endParaRPr lang="en-GB"/>
          </a:p>
        </p:txBody>
      </p:sp>
      <p:graphicFrame>
        <p:nvGraphicFramePr>
          <p:cNvPr id="7" name="Content Placeholder 6">
            <a:extLst>
              <a:ext uri="{FF2B5EF4-FFF2-40B4-BE49-F238E27FC236}">
                <a16:creationId xmlns:a16="http://schemas.microsoft.com/office/drawing/2014/main" id="{522111B7-8AA4-AB0B-DD9D-B6AF98D3966A}"/>
              </a:ext>
            </a:extLst>
          </p:cNvPr>
          <p:cNvGraphicFramePr>
            <a:graphicFrameLocks noGrp="1"/>
          </p:cNvGraphicFramePr>
          <p:nvPr>
            <p:ph idx="1"/>
            <p:extLst>
              <p:ext uri="{D42A27DB-BD31-4B8C-83A1-F6EECF244321}">
                <p14:modId xmlns:p14="http://schemas.microsoft.com/office/powerpoint/2010/main" val="1136211303"/>
              </p:ext>
            </p:extLst>
          </p:nvPr>
        </p:nvGraphicFramePr>
        <p:xfrm>
          <a:off x="607677" y="982867"/>
          <a:ext cx="5354442" cy="465751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1515CB6-E3FE-FF33-7B36-49086FFBA376}"/>
              </a:ext>
            </a:extLst>
          </p:cNvPr>
          <p:cNvSpPr>
            <a:spLocks noGrp="1"/>
          </p:cNvSpPr>
          <p:nvPr>
            <p:ph type="title"/>
          </p:nvPr>
        </p:nvSpPr>
        <p:spPr>
          <a:xfrm>
            <a:off x="383749" y="383750"/>
            <a:ext cx="10436287" cy="935448"/>
          </a:xfrm>
        </p:spPr>
        <p:txBody>
          <a:bodyPr anchor="t">
            <a:normAutofit/>
          </a:bodyPr>
          <a:lstStyle/>
          <a:p>
            <a:r>
              <a:rPr lang="en-GB" dirty="0"/>
              <a:t>FY26 Capital Investment</a:t>
            </a:r>
            <a:br>
              <a:rPr lang="en-GB" dirty="0"/>
            </a:br>
            <a:endParaRPr lang="en-GB" dirty="0"/>
          </a:p>
        </p:txBody>
      </p:sp>
      <p:sp>
        <p:nvSpPr>
          <p:cNvPr id="3" name="Text Placeholder 3">
            <a:extLst>
              <a:ext uri="{FF2B5EF4-FFF2-40B4-BE49-F238E27FC236}">
                <a16:creationId xmlns:a16="http://schemas.microsoft.com/office/drawing/2014/main" id="{6E403A5C-7433-BB6B-F667-3C3F0BA97F0B}"/>
              </a:ext>
            </a:extLst>
          </p:cNvPr>
          <p:cNvSpPr txBox="1">
            <a:spLocks/>
          </p:cNvSpPr>
          <p:nvPr/>
        </p:nvSpPr>
        <p:spPr>
          <a:xfrm>
            <a:off x="6329660" y="1026863"/>
            <a:ext cx="5123323" cy="4804274"/>
          </a:xfrm>
          <a:prstGeom prst="rect">
            <a:avLst/>
          </a:prstGeo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are continuing to invest heavily to support growth and improve passenger experience, with plans to invest £2.5bn to unlock the potential of our airports’ runways over the next five years.</a:t>
            </a:r>
          </a:p>
          <a:p>
            <a:pPr marL="285750" lvl="1" indent="-285750">
              <a:spcAft>
                <a:spcPts val="600"/>
              </a:spcAft>
              <a:buFont typeface="Arial" panose="020B0604020202020204" pitchFamily="34" charset="0"/>
              <a:buChar char="•"/>
            </a:pPr>
            <a:r>
              <a:rPr lang="en-GB" dirty="0">
                <a:latin typeface="Inter" panose="02000503000000020004" pitchFamily="2" charset="0"/>
              </a:rPr>
              <a:t>Completed the final phase of the Manchester Airport Transformation Programme (MAN-TP), which will enhance the passenger experience and support growth over the coming decades. </a:t>
            </a:r>
          </a:p>
          <a:p>
            <a:pPr marL="285750" lvl="1" indent="-285750">
              <a:spcAft>
                <a:spcPts val="600"/>
              </a:spcAft>
              <a:buFont typeface="Arial" panose="020B0604020202020204" pitchFamily="34" charset="0"/>
              <a:buChar char="•"/>
            </a:pPr>
            <a:r>
              <a:rPr lang="en-GB" dirty="0">
                <a:latin typeface="Inter" panose="02000503000000020004" pitchFamily="2" charset="0"/>
              </a:rPr>
              <a:t>Commenced work on the Stansted Transformation Programme (STN-TP). Plans include an extension to Stansted’s existing terminal, the creation of a major solar farm and other capital projects, all aimed at enhancing customer experience</a:t>
            </a:r>
          </a:p>
          <a:p>
            <a:pPr marL="285750" lvl="1" indent="-285750">
              <a:spcAft>
                <a:spcPts val="600"/>
              </a:spcAft>
              <a:buFont typeface="Arial" panose="020B0604020202020204" pitchFamily="34" charset="0"/>
              <a:buChar char="•"/>
            </a:pPr>
            <a:r>
              <a:rPr lang="en-GB" dirty="0">
                <a:latin typeface="Inter" panose="02000503000000020004" pitchFamily="2" charset="0"/>
              </a:rPr>
              <a:t>Completed MAG’s Next Generation Security (NGS) programme</a:t>
            </a:r>
          </a:p>
          <a:p>
            <a:pPr marL="285750" lvl="1" indent="-285750">
              <a:spcAft>
                <a:spcPts val="600"/>
              </a:spcAft>
              <a:buFont typeface="Arial" panose="020B0604020202020204" pitchFamily="34" charset="0"/>
              <a:buChar char="•"/>
            </a:pPr>
            <a:r>
              <a:rPr lang="en-GB" dirty="0">
                <a:latin typeface="Inter" panose="02000503000000020004" pitchFamily="2" charset="0"/>
              </a:rPr>
              <a:t>Continued to invest in the renewal and enhancement of core infrastructure, including terminal facilities at Manchester and Stansted, stand capacity works at Manchester and cargo infrastructure at East Midlands, alongside growth investment through the fit out of new CAVU lounges.</a:t>
            </a:r>
          </a:p>
          <a:p>
            <a:endParaRPr lang="en-GB" dirty="0"/>
          </a:p>
        </p:txBody>
      </p:sp>
    </p:spTree>
    <p:extLst>
      <p:ext uri="{BB962C8B-B14F-4D97-AF65-F5344CB8AC3E}">
        <p14:creationId xmlns:p14="http://schemas.microsoft.com/office/powerpoint/2010/main" val="2181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30308-2F73-B53D-762A-355BFC67D161}"/>
            </a:ext>
          </a:extLst>
        </p:cNvPr>
        <p:cNvGrpSpPr/>
        <p:nvPr/>
      </p:nvGrpSpPr>
      <p:grpSpPr>
        <a:xfrm>
          <a:off x="0" y="0"/>
          <a:ext cx="0" cy="0"/>
          <a:chOff x="0" y="0"/>
          <a:chExt cx="0" cy="0"/>
        </a:xfrm>
      </p:grpSpPr>
      <p:pic>
        <p:nvPicPr>
          <p:cNvPr id="9" name="Picture Placeholder 8" descr="A person walking next to a plane&#10;&#10;AI-generated content may be incorrect.">
            <a:extLst>
              <a:ext uri="{FF2B5EF4-FFF2-40B4-BE49-F238E27FC236}">
                <a16:creationId xmlns:a16="http://schemas.microsoft.com/office/drawing/2014/main" id="{75D85EDE-DF5D-F7ED-FF47-C5EF737A986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9187" r="29187"/>
          <a:stretch/>
        </p:blipFill>
        <p:spPr/>
      </p:pic>
      <p:sp>
        <p:nvSpPr>
          <p:cNvPr id="3" name="Title 2">
            <a:extLst>
              <a:ext uri="{FF2B5EF4-FFF2-40B4-BE49-F238E27FC236}">
                <a16:creationId xmlns:a16="http://schemas.microsoft.com/office/drawing/2014/main" id="{5123F04F-BB3C-0A96-DED2-7A67EB876248}"/>
              </a:ext>
            </a:extLst>
          </p:cNvPr>
          <p:cNvSpPr>
            <a:spLocks noGrp="1"/>
          </p:cNvSpPr>
          <p:nvPr>
            <p:ph type="ctrTitle"/>
          </p:nvPr>
        </p:nvSpPr>
        <p:spPr>
          <a:xfrm>
            <a:off x="371475" y="1944312"/>
            <a:ext cx="6206878" cy="2171697"/>
          </a:xfrm>
        </p:spPr>
        <p:txBody>
          <a:bodyPr/>
          <a:lstStyle/>
          <a:p>
            <a:r>
              <a:rPr lang="en-GB" dirty="0">
                <a:solidFill>
                  <a:schemeClr val="bg1"/>
                </a:solidFill>
                <a:latin typeface="Inter" panose="02000503000000020004" pitchFamily="2" charset="0"/>
              </a:rPr>
              <a:t>Financing</a:t>
            </a:r>
            <a:endParaRPr lang="en-GB" dirty="0"/>
          </a:p>
        </p:txBody>
      </p:sp>
      <p:sp>
        <p:nvSpPr>
          <p:cNvPr id="2" name="Slide Number Placeholder 1">
            <a:extLst>
              <a:ext uri="{FF2B5EF4-FFF2-40B4-BE49-F238E27FC236}">
                <a16:creationId xmlns:a16="http://schemas.microsoft.com/office/drawing/2014/main" id="{FB203AC7-5426-72BE-9EBA-31E5A620A3C9}"/>
              </a:ext>
            </a:extLst>
          </p:cNvPr>
          <p:cNvSpPr>
            <a:spLocks noGrp="1"/>
          </p:cNvSpPr>
          <p:nvPr>
            <p:ph type="sldNum" sz="quarter" idx="4294967295"/>
          </p:nvPr>
        </p:nvSpPr>
        <p:spPr>
          <a:xfrm>
            <a:off x="11456988" y="6321425"/>
            <a:ext cx="735012" cy="536575"/>
          </a:xfrm>
        </p:spPr>
        <p:txBody>
          <a:bodyPr/>
          <a:lstStyle/>
          <a:p>
            <a:fld id="{08F64A33-8291-4D33-9825-B38E89644A52}" type="slidenum">
              <a:rPr lang="en-GB" smtClean="0"/>
              <a:pPr/>
              <a:t>17</a:t>
            </a:fld>
            <a:endParaRPr lang="en-GB"/>
          </a:p>
        </p:txBody>
      </p:sp>
      <p:sp>
        <p:nvSpPr>
          <p:cNvPr id="8" name="Subtitle 7">
            <a:extLst>
              <a:ext uri="{FF2B5EF4-FFF2-40B4-BE49-F238E27FC236}">
                <a16:creationId xmlns:a16="http://schemas.microsoft.com/office/drawing/2014/main" id="{A71CB2F1-C1FF-927A-B77C-B95AF9D09E6D}"/>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3834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F99FC-CA7E-2CDE-E604-AD30D2663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FB5D-DFA0-6B58-00D5-FAE493D43FD6}"/>
              </a:ext>
            </a:extLst>
          </p:cNvPr>
          <p:cNvSpPr>
            <a:spLocks noGrp="1"/>
          </p:cNvSpPr>
          <p:nvPr>
            <p:ph type="title"/>
          </p:nvPr>
        </p:nvSpPr>
        <p:spPr>
          <a:xfrm>
            <a:off x="383749" y="383750"/>
            <a:ext cx="10436287" cy="935448"/>
          </a:xfrm>
        </p:spPr>
        <p:txBody>
          <a:bodyPr anchor="t">
            <a:normAutofit/>
          </a:bodyPr>
          <a:lstStyle/>
          <a:p>
            <a:r>
              <a:rPr lang="en-GB" dirty="0"/>
              <a:t>Capital Structure</a:t>
            </a:r>
            <a:br>
              <a:rPr lang="en-GB" dirty="0"/>
            </a:br>
            <a:endParaRPr lang="en-GB" dirty="0"/>
          </a:p>
        </p:txBody>
      </p:sp>
      <p:sp>
        <p:nvSpPr>
          <p:cNvPr id="4" name="Slide Number Placeholder 3">
            <a:extLst>
              <a:ext uri="{FF2B5EF4-FFF2-40B4-BE49-F238E27FC236}">
                <a16:creationId xmlns:a16="http://schemas.microsoft.com/office/drawing/2014/main" id="{111723D1-638A-42FE-EDA5-374D989E1884}"/>
              </a:ext>
            </a:extLst>
          </p:cNvPr>
          <p:cNvSpPr>
            <a:spLocks noGrp="1"/>
          </p:cNvSpPr>
          <p:nvPr>
            <p:ph type="sldNum" sz="quarter" idx="10"/>
          </p:nvPr>
        </p:nvSpPr>
        <p:spPr>
          <a:xfrm>
            <a:off x="11085443" y="6320999"/>
            <a:ext cx="735081" cy="537001"/>
          </a:xfrm>
        </p:spPr>
        <p:txBody>
          <a:bodyPr anchor="ctr">
            <a:normAutofit/>
          </a:bodyPr>
          <a:lstStyle/>
          <a:p>
            <a:pPr>
              <a:spcAft>
                <a:spcPts val="600"/>
              </a:spcAft>
            </a:pPr>
            <a:fld id="{08F64A33-8291-4D33-9825-B38E89644A52}" type="slidenum">
              <a:rPr lang="en-GB" smtClean="0"/>
              <a:pPr>
                <a:spcAft>
                  <a:spcPts val="600"/>
                </a:spcAft>
              </a:pPr>
              <a:t>18</a:t>
            </a:fld>
            <a:endParaRPr lang="en-GB"/>
          </a:p>
        </p:txBody>
      </p:sp>
      <p:graphicFrame>
        <p:nvGraphicFramePr>
          <p:cNvPr id="7" name="Content Placeholder 6">
            <a:extLst>
              <a:ext uri="{FF2B5EF4-FFF2-40B4-BE49-F238E27FC236}">
                <a16:creationId xmlns:a16="http://schemas.microsoft.com/office/drawing/2014/main" id="{932DFE1D-7FE8-E634-23C2-86AC6BC1B474}"/>
              </a:ext>
            </a:extLst>
          </p:cNvPr>
          <p:cNvGraphicFramePr>
            <a:graphicFrameLocks noGrp="1"/>
          </p:cNvGraphicFramePr>
          <p:nvPr>
            <p:ph idx="1"/>
            <p:extLst>
              <p:ext uri="{D42A27DB-BD31-4B8C-83A1-F6EECF244321}">
                <p14:modId xmlns:p14="http://schemas.microsoft.com/office/powerpoint/2010/main" val="453552026"/>
              </p:ext>
            </p:extLst>
          </p:nvPr>
        </p:nvGraphicFramePr>
        <p:xfrm>
          <a:off x="552362" y="1319198"/>
          <a:ext cx="5543638" cy="534464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
            <a:extLst>
              <a:ext uri="{FF2B5EF4-FFF2-40B4-BE49-F238E27FC236}">
                <a16:creationId xmlns:a16="http://schemas.microsoft.com/office/drawing/2014/main" id="{2E217B35-E431-378A-81A9-47DF3D572A4F}"/>
              </a:ext>
            </a:extLst>
          </p:cNvPr>
          <p:cNvSpPr txBox="1">
            <a:spLocks/>
          </p:cNvSpPr>
          <p:nvPr/>
        </p:nvSpPr>
        <p:spPr>
          <a:xfrm>
            <a:off x="6329660" y="1509681"/>
            <a:ext cx="5123323" cy="5161143"/>
          </a:xfrm>
          <a:prstGeom prst="rect">
            <a:avLst/>
          </a:prstGeo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MAG’s financing strategy is to access the capital markets for medium and long-term debt to facilitate growth and investment, supported by the £500m RCF and £135m liquidity facility. </a:t>
            </a:r>
          </a:p>
          <a:p>
            <a:pPr marL="285750" lvl="1" indent="-285750">
              <a:spcAft>
                <a:spcPts val="600"/>
              </a:spcAft>
              <a:buFont typeface="Arial" panose="020B0604020202020204" pitchFamily="34" charset="0"/>
              <a:buChar char="•"/>
            </a:pPr>
            <a:r>
              <a:rPr lang="en-GB" dirty="0">
                <a:latin typeface="Inter" panose="02000503000000020004" pitchFamily="2" charset="0"/>
              </a:rPr>
              <a:t>In November 2025, MAG repriced and extended its RCF to November 2030 (with the option of two 1-year extensions to November 2032)</a:t>
            </a:r>
          </a:p>
          <a:p>
            <a:pPr marL="285750" lvl="1" indent="-285750">
              <a:spcAft>
                <a:spcPts val="600"/>
              </a:spcAft>
              <a:buFont typeface="Arial" panose="020B0604020202020204" pitchFamily="34" charset="0"/>
              <a:buChar char="•"/>
            </a:pPr>
            <a:r>
              <a:rPr lang="en-GB" dirty="0">
                <a:latin typeface="Inter" panose="02000503000000020004" pitchFamily="2" charset="0"/>
              </a:rPr>
              <a:t>In April 2026, the liquidity facility was renewed</a:t>
            </a:r>
          </a:p>
          <a:p>
            <a:pPr marL="285750" lvl="1" indent="-285750">
              <a:spcAft>
                <a:spcPts val="600"/>
              </a:spcAft>
              <a:buFont typeface="Arial" panose="020B0604020202020204" pitchFamily="34" charset="0"/>
              <a:buChar char="•"/>
            </a:pPr>
            <a:r>
              <a:rPr lang="en-GB" dirty="0">
                <a:latin typeface="Inter" panose="02000503000000020004" pitchFamily="2" charset="0"/>
              </a:rPr>
              <a:t>The RCF was undrawn throughout FY26</a:t>
            </a:r>
          </a:p>
          <a:p>
            <a:pPr marL="285750" lvl="1" indent="-285750">
              <a:spcAft>
                <a:spcPts val="600"/>
              </a:spcAft>
              <a:buFont typeface="Arial" panose="020B0604020202020204" pitchFamily="34" charset="0"/>
              <a:buChar char="•"/>
            </a:pPr>
            <a:r>
              <a:rPr lang="en-GB" dirty="0">
                <a:latin typeface="Inter" panose="02000503000000020004" pitchFamily="2" charset="0"/>
              </a:rPr>
              <a:t>MAG issued a Sterling denominated bond in January 2026, raising £300m at a coupon of 5.25%</a:t>
            </a:r>
          </a:p>
          <a:p>
            <a:pPr marL="285750" lvl="1" indent="-285750">
              <a:spcAft>
                <a:spcPts val="600"/>
              </a:spcAft>
              <a:buFont typeface="Arial" panose="020B0604020202020204" pitchFamily="34" charset="0"/>
              <a:buChar char="•"/>
            </a:pPr>
            <a:r>
              <a:rPr lang="en-GB" dirty="0">
                <a:latin typeface="Inter" panose="02000503000000020004" pitchFamily="2" charset="0"/>
              </a:rPr>
              <a:t>Liquidity in excess of £0.75bn</a:t>
            </a:r>
          </a:p>
          <a:p>
            <a:pPr lvl="1">
              <a:spcAft>
                <a:spcPts val="600"/>
              </a:spcAft>
            </a:pPr>
            <a:endParaRPr lang="en-GB" dirty="0">
              <a:latin typeface="Inter" panose="02000503000000020004" pitchFamily="2" charset="0"/>
            </a:endParaRPr>
          </a:p>
          <a:p>
            <a:endParaRPr lang="en-GB" dirty="0"/>
          </a:p>
        </p:txBody>
      </p:sp>
      <p:sp>
        <p:nvSpPr>
          <p:cNvPr id="5" name="TextBox 1">
            <a:extLst>
              <a:ext uri="{FF2B5EF4-FFF2-40B4-BE49-F238E27FC236}">
                <a16:creationId xmlns:a16="http://schemas.microsoft.com/office/drawing/2014/main" id="{01386139-02F6-4C44-A78F-6B7F1BA02567}"/>
              </a:ext>
            </a:extLst>
          </p:cNvPr>
          <p:cNvSpPr txBox="1"/>
          <p:nvPr/>
        </p:nvSpPr>
        <p:spPr>
          <a:xfrm>
            <a:off x="4273337" y="1092131"/>
            <a:ext cx="1386942" cy="300710"/>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kern="1200" dirty="0">
                <a:solidFill>
                  <a:srgbClr val="00336C"/>
                </a:solidFill>
              </a:rPr>
              <a:t>Cash: £268m</a:t>
            </a:r>
          </a:p>
          <a:p>
            <a:pPr algn="ctr"/>
            <a:r>
              <a:rPr lang="en-GB" sz="900" kern="1200" dirty="0">
                <a:solidFill>
                  <a:srgbClr val="00336C"/>
                </a:solidFill>
              </a:rPr>
              <a:t>Liquidity: £0.7bn+</a:t>
            </a:r>
          </a:p>
          <a:p>
            <a:pPr algn="ctr"/>
            <a:r>
              <a:rPr lang="en-GB" sz="900" kern="1200" dirty="0">
                <a:solidFill>
                  <a:srgbClr val="00336C"/>
                </a:solidFill>
              </a:rPr>
              <a:t>(excl. £135m)</a:t>
            </a:r>
          </a:p>
        </p:txBody>
      </p:sp>
    </p:spTree>
    <p:extLst>
      <p:ext uri="{BB962C8B-B14F-4D97-AF65-F5344CB8AC3E}">
        <p14:creationId xmlns:p14="http://schemas.microsoft.com/office/powerpoint/2010/main" val="20570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7327-B259-3CB3-8F89-5E1E7D2459E4}"/>
            </a:ext>
          </a:extLst>
        </p:cNvPr>
        <p:cNvGrpSpPr/>
        <p:nvPr/>
      </p:nvGrpSpPr>
      <p:grpSpPr>
        <a:xfrm>
          <a:off x="0" y="0"/>
          <a:ext cx="0" cy="0"/>
          <a:chOff x="0" y="0"/>
          <a:chExt cx="0" cy="0"/>
        </a:xfrm>
      </p:grpSpPr>
      <p:pic>
        <p:nvPicPr>
          <p:cNvPr id="28" name="Picture Placeholder 27" descr="An airport terminal with check in counters&#10;&#10;AI-generated content may be incorrect.">
            <a:extLst>
              <a:ext uri="{FF2B5EF4-FFF2-40B4-BE49-F238E27FC236}">
                <a16:creationId xmlns:a16="http://schemas.microsoft.com/office/drawing/2014/main" id="{5C2FDCD3-9CA2-2AEB-196A-308406DA41D4}"/>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16757" t="3842" r="12914"/>
          <a:stretch/>
        </p:blipFill>
        <p:spPr>
          <a:xfrm>
            <a:off x="4668592" y="1"/>
            <a:ext cx="7523408" cy="6858000"/>
          </a:xfrm>
        </p:spPr>
      </p:pic>
      <p:sp>
        <p:nvSpPr>
          <p:cNvPr id="10" name="Freeform: Shape 9">
            <a:extLst>
              <a:ext uri="{FF2B5EF4-FFF2-40B4-BE49-F238E27FC236}">
                <a16:creationId xmlns:a16="http://schemas.microsoft.com/office/drawing/2014/main" id="{7392DAAF-4CEC-0FBA-AB2A-E988CB5F1EB7}"/>
              </a:ext>
            </a:extLst>
          </p:cNvPr>
          <p:cNvSpPr>
            <a:spLocks noGrp="1" noRot="1" noMove="1" noResize="1" noEditPoints="1" noAdjustHandles="1" noChangeArrowheads="1" noChangeShapeType="1"/>
          </p:cNvSpPr>
          <p:nvPr/>
        </p:nvSpPr>
        <p:spPr>
          <a:xfrm>
            <a:off x="458300" y="-1"/>
            <a:ext cx="9585870" cy="6858002"/>
          </a:xfrm>
          <a:custGeom>
            <a:avLst/>
            <a:gdLst>
              <a:gd name="connsiteX0" fmla="*/ 0 w 9585870"/>
              <a:gd name="connsiteY0" fmla="*/ 0 h 6858002"/>
              <a:gd name="connsiteX1" fmla="*/ 7253406 w 9585870"/>
              <a:gd name="connsiteY1" fmla="*/ 0 h 6858002"/>
              <a:gd name="connsiteX2" fmla="*/ 9585870 w 9585870"/>
              <a:gd name="connsiteY2" fmla="*/ 6858002 h 6858002"/>
              <a:gd name="connsiteX3" fmla="*/ 5490911 w 9585870"/>
              <a:gd name="connsiteY3" fmla="*/ 6858002 h 6858002"/>
              <a:gd name="connsiteX4" fmla="*/ 4257948 w 9585870"/>
              <a:gd name="connsiteY4" fmla="*/ 3328274 h 6858002"/>
              <a:gd name="connsiteX5" fmla="*/ 4200829 w 9585870"/>
              <a:gd name="connsiteY5" fmla="*/ 3328274 h 6858002"/>
              <a:gd name="connsiteX6" fmla="*/ 4200829 w 9585870"/>
              <a:gd name="connsiteY6" fmla="*/ 6858002 h 6858002"/>
              <a:gd name="connsiteX7" fmla="*/ 0 w 9585870"/>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5870" h="6858002">
                <a:moveTo>
                  <a:pt x="0" y="0"/>
                </a:moveTo>
                <a:lnTo>
                  <a:pt x="7253406" y="0"/>
                </a:lnTo>
                <a:lnTo>
                  <a:pt x="9585870" y="6858002"/>
                </a:lnTo>
                <a:lnTo>
                  <a:pt x="5490911" y="6858002"/>
                </a:lnTo>
                <a:lnTo>
                  <a:pt x="4257948" y="3328274"/>
                </a:lnTo>
                <a:lnTo>
                  <a:pt x="4200829" y="3328274"/>
                </a:lnTo>
                <a:lnTo>
                  <a:pt x="4200829" y="6858002"/>
                </a:lnTo>
                <a:lnTo>
                  <a:pt x="0" y="6858002"/>
                </a:lnTo>
                <a:close/>
              </a:path>
            </a:pathLst>
          </a:custGeom>
          <a:solidFill>
            <a:schemeClr val="bg1">
              <a:alpha val="92000"/>
            </a:schemeClr>
          </a:solidFill>
          <a:ln w="0" cap="flat">
            <a:noFill/>
            <a:prstDash val="solid"/>
            <a:miter/>
          </a:ln>
        </p:spPr>
        <p:txBody>
          <a:bodyPr rtlCol="0" anchor="ctr"/>
          <a:lstStyle/>
          <a:p>
            <a:endParaRPr lang="en-GB">
              <a:latin typeface="Inter" panose="02000503000000020004" pitchFamily="2" charset="0"/>
            </a:endParaRPr>
          </a:p>
        </p:txBody>
      </p:sp>
      <p:sp>
        <p:nvSpPr>
          <p:cNvPr id="3" name="Title 2">
            <a:extLst>
              <a:ext uri="{FF2B5EF4-FFF2-40B4-BE49-F238E27FC236}">
                <a16:creationId xmlns:a16="http://schemas.microsoft.com/office/drawing/2014/main" id="{5C92D5D2-B1D6-91D5-B541-E10D6541702A}"/>
              </a:ext>
            </a:extLst>
          </p:cNvPr>
          <p:cNvSpPr>
            <a:spLocks noGrp="1"/>
          </p:cNvSpPr>
          <p:nvPr>
            <p:ph type="title"/>
          </p:nvPr>
        </p:nvSpPr>
        <p:spPr/>
        <p:txBody>
          <a:bodyPr/>
          <a:lstStyle/>
          <a:p>
            <a:r>
              <a:rPr lang="en-GB" dirty="0">
                <a:latin typeface="Inter" panose="02000503000000020004" pitchFamily="2" charset="0"/>
              </a:rPr>
              <a:t>Bond Issue – January 2026</a:t>
            </a:r>
            <a:br>
              <a:rPr lang="en-GB" dirty="0">
                <a:solidFill>
                  <a:schemeClr val="tx1"/>
                </a:solidFill>
                <a:latin typeface="Inter" panose="02000503000000020004" pitchFamily="2" charset="0"/>
              </a:rPr>
            </a:br>
            <a:endParaRPr lang="en-GB" dirty="0"/>
          </a:p>
        </p:txBody>
      </p:sp>
      <p:sp>
        <p:nvSpPr>
          <p:cNvPr id="4" name="Text Placeholder 3">
            <a:extLst>
              <a:ext uri="{FF2B5EF4-FFF2-40B4-BE49-F238E27FC236}">
                <a16:creationId xmlns:a16="http://schemas.microsoft.com/office/drawing/2014/main" id="{84E75677-3EA5-EDEB-0AD8-2F4105EE82BA}"/>
              </a:ext>
            </a:extLst>
          </p:cNvPr>
          <p:cNvSpPr>
            <a:spLocks noGrp="1"/>
          </p:cNvSpPr>
          <p:nvPr>
            <p:ph type="body" sz="quarter" idx="12"/>
          </p:nvPr>
        </p:nvSpPr>
        <p:spPr>
          <a:xfrm>
            <a:off x="383749" y="1646238"/>
            <a:ext cx="3971683" cy="4662487"/>
          </a:xfrm>
        </p:spPr>
        <p:txBody>
          <a:bodyPr/>
          <a:lstStyle/>
          <a:p>
            <a:r>
              <a:rPr lang="en-GB" dirty="0"/>
              <a:t>In January 2026, the Group successfully returned to the Sterling bond market, issuing a £300m long 10-year bond at a coupon of 5.25%</a:t>
            </a:r>
          </a:p>
          <a:p>
            <a:pPr marL="285750" lvl="1" indent="-285750">
              <a:spcAft>
                <a:spcPts val="600"/>
              </a:spcAft>
              <a:buFont typeface="Arial" panose="020B0604020202020204" pitchFamily="34" charset="0"/>
              <a:buChar char="•"/>
            </a:pPr>
            <a:r>
              <a:rPr lang="en-GB" dirty="0">
                <a:latin typeface="Inter" panose="02000503000000020004" pitchFamily="2" charset="0"/>
              </a:rPr>
              <a:t>MAG returned to the Sterling market following its debut Euro issuance in 2025</a:t>
            </a:r>
          </a:p>
          <a:p>
            <a:pPr marL="285750" lvl="1" indent="-285750">
              <a:spcAft>
                <a:spcPts val="600"/>
              </a:spcAft>
              <a:buFont typeface="Arial" panose="020B0604020202020204" pitchFamily="34" charset="0"/>
              <a:buChar char="•"/>
            </a:pPr>
            <a:r>
              <a:rPr lang="en-GB" dirty="0">
                <a:latin typeface="Inter" panose="02000503000000020004" pitchFamily="2" charset="0"/>
              </a:rPr>
              <a:t>MAG was the first Sterling corporate issuer of 2026, taking advantage of significant demand and liquidity in the market to achieve near record BBB+ pricing and the lowest margin ever issued by a UK airport</a:t>
            </a:r>
          </a:p>
          <a:p>
            <a:pPr marL="285750" lvl="1" indent="-285750">
              <a:spcAft>
                <a:spcPts val="600"/>
              </a:spcAft>
              <a:buFont typeface="Arial" panose="020B0604020202020204" pitchFamily="34" charset="0"/>
              <a:buChar char="•"/>
            </a:pPr>
            <a:r>
              <a:rPr lang="en-GB" dirty="0">
                <a:latin typeface="Inter" panose="02000503000000020004" pitchFamily="2" charset="0"/>
              </a:rPr>
              <a:t>Final order books were 4.8x oversubscribed with MAG achieving a margin of 80bps over gilts (5.25% coupon)</a:t>
            </a:r>
          </a:p>
          <a:p>
            <a:pPr marL="285750" lvl="1" indent="-285750">
              <a:spcAft>
                <a:spcPts val="600"/>
              </a:spcAft>
              <a:buFont typeface="Arial" panose="020B0604020202020204" pitchFamily="34" charset="0"/>
              <a:buChar char="•"/>
            </a:pPr>
            <a:r>
              <a:rPr lang="en-GB" dirty="0">
                <a:latin typeface="Inter" panose="02000503000000020004" pitchFamily="2" charset="0"/>
              </a:rPr>
              <a:t>The transaction was brought forward from a planned issuance in H1 FY27 in order to avail of favourable market conditions and de-risk MAG’s funding requirement into the next financial year</a:t>
            </a:r>
          </a:p>
          <a:p>
            <a:pPr lvl="1">
              <a:spcAft>
                <a:spcPts val="600"/>
              </a:spcAft>
            </a:pPr>
            <a:endParaRPr lang="en-GB" dirty="0">
              <a:latin typeface="Inter" panose="02000503000000020004" pitchFamily="2" charset="0"/>
            </a:endParaRPr>
          </a:p>
          <a:p>
            <a:endParaRPr lang="en-GB" dirty="0"/>
          </a:p>
        </p:txBody>
      </p:sp>
      <p:sp>
        <p:nvSpPr>
          <p:cNvPr id="5" name="Text Placeholder 4">
            <a:extLst>
              <a:ext uri="{FF2B5EF4-FFF2-40B4-BE49-F238E27FC236}">
                <a16:creationId xmlns:a16="http://schemas.microsoft.com/office/drawing/2014/main" id="{7FD89FD0-40DE-B30A-6728-A07E1B07912E}"/>
              </a:ext>
            </a:extLst>
          </p:cNvPr>
          <p:cNvSpPr>
            <a:spLocks noGrp="1"/>
          </p:cNvSpPr>
          <p:nvPr>
            <p:ph type="body" sz="quarter" idx="19"/>
          </p:nvPr>
        </p:nvSpPr>
        <p:spPr/>
        <p:txBody>
          <a:bodyPr/>
          <a:lstStyle/>
          <a:p>
            <a:r>
              <a:rPr lang="en-GB" dirty="0"/>
              <a:t>funding</a:t>
            </a:r>
          </a:p>
          <a:p>
            <a:pPr lvl="1"/>
            <a:r>
              <a:rPr lang="en-GB" dirty="0"/>
              <a:t>£300m</a:t>
            </a:r>
          </a:p>
        </p:txBody>
      </p:sp>
      <p:sp>
        <p:nvSpPr>
          <p:cNvPr id="6" name="Text Placeholder 5">
            <a:extLst>
              <a:ext uri="{FF2B5EF4-FFF2-40B4-BE49-F238E27FC236}">
                <a16:creationId xmlns:a16="http://schemas.microsoft.com/office/drawing/2014/main" id="{6FF851FE-39BC-2954-A842-91264E01CBE0}"/>
              </a:ext>
            </a:extLst>
          </p:cNvPr>
          <p:cNvSpPr>
            <a:spLocks noGrp="1"/>
          </p:cNvSpPr>
          <p:nvPr>
            <p:ph type="body" sz="quarter" idx="20"/>
          </p:nvPr>
        </p:nvSpPr>
        <p:spPr/>
        <p:txBody>
          <a:bodyPr/>
          <a:lstStyle/>
          <a:p>
            <a:r>
              <a:rPr lang="en-GB" dirty="0"/>
              <a:t>pricing</a:t>
            </a:r>
          </a:p>
          <a:p>
            <a:pPr lvl="1"/>
            <a:r>
              <a:rPr lang="en-GB" dirty="0"/>
              <a:t>G+80bps</a:t>
            </a:r>
          </a:p>
        </p:txBody>
      </p:sp>
      <p:sp>
        <p:nvSpPr>
          <p:cNvPr id="7" name="Text Placeholder 6">
            <a:extLst>
              <a:ext uri="{FF2B5EF4-FFF2-40B4-BE49-F238E27FC236}">
                <a16:creationId xmlns:a16="http://schemas.microsoft.com/office/drawing/2014/main" id="{6F883CAE-B3AD-8E34-BD62-A282D34A2594}"/>
              </a:ext>
            </a:extLst>
          </p:cNvPr>
          <p:cNvSpPr>
            <a:spLocks noGrp="1"/>
          </p:cNvSpPr>
          <p:nvPr>
            <p:ph type="body" sz="quarter" idx="21"/>
          </p:nvPr>
        </p:nvSpPr>
        <p:spPr/>
        <p:txBody>
          <a:bodyPr/>
          <a:lstStyle/>
          <a:p>
            <a:r>
              <a:rPr lang="en-GB" dirty="0"/>
              <a:t>FINAL BOOK</a:t>
            </a:r>
          </a:p>
          <a:p>
            <a:pPr lvl="1"/>
            <a:r>
              <a:rPr lang="en-GB" dirty="0"/>
              <a:t>4.8x </a:t>
            </a:r>
          </a:p>
        </p:txBody>
      </p:sp>
      <p:sp>
        <p:nvSpPr>
          <p:cNvPr id="2" name="Slide Number Placeholder 1">
            <a:extLst>
              <a:ext uri="{FF2B5EF4-FFF2-40B4-BE49-F238E27FC236}">
                <a16:creationId xmlns:a16="http://schemas.microsoft.com/office/drawing/2014/main" id="{7C1595DB-150B-60E6-D248-38346980D612}"/>
              </a:ext>
            </a:extLst>
          </p:cNvPr>
          <p:cNvSpPr>
            <a:spLocks noGrp="1"/>
          </p:cNvSpPr>
          <p:nvPr>
            <p:ph type="sldNum" sz="quarter" idx="10"/>
          </p:nvPr>
        </p:nvSpPr>
        <p:spPr/>
        <p:txBody>
          <a:bodyPr/>
          <a:lstStyle/>
          <a:p>
            <a:fld id="{08F64A33-8291-4D33-9825-B38E89644A52}" type="slidenum">
              <a:rPr lang="en-GB" smtClean="0"/>
              <a:pPr/>
              <a:t>19</a:t>
            </a:fld>
            <a:endParaRPr lang="en-GB"/>
          </a:p>
        </p:txBody>
      </p:sp>
    </p:spTree>
    <p:extLst>
      <p:ext uri="{BB962C8B-B14F-4D97-AF65-F5344CB8AC3E}">
        <p14:creationId xmlns:p14="http://schemas.microsoft.com/office/powerpoint/2010/main" val="20717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E06F-9CF7-F389-CC07-5E041B30D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ED541-B173-ADCC-BD87-89A01911D590}"/>
              </a:ext>
            </a:extLst>
          </p:cNvPr>
          <p:cNvSpPr>
            <a:spLocks noGrp="1"/>
          </p:cNvSpPr>
          <p:nvPr>
            <p:ph type="title"/>
          </p:nvPr>
        </p:nvSpPr>
        <p:spPr/>
        <p:txBody>
          <a:bodyPr/>
          <a:lstStyle/>
          <a:p>
            <a:r>
              <a:rPr lang="en-GB" dirty="0"/>
              <a:t>Introduction</a:t>
            </a:r>
          </a:p>
        </p:txBody>
      </p:sp>
      <p:sp>
        <p:nvSpPr>
          <p:cNvPr id="20" name="Slide Number Placeholder 19">
            <a:extLst>
              <a:ext uri="{FF2B5EF4-FFF2-40B4-BE49-F238E27FC236}">
                <a16:creationId xmlns:a16="http://schemas.microsoft.com/office/drawing/2014/main" id="{9CCBBB7F-4253-46A4-24CC-1111E42252CA}"/>
              </a:ext>
            </a:extLst>
          </p:cNvPr>
          <p:cNvSpPr>
            <a:spLocks noGrp="1"/>
          </p:cNvSpPr>
          <p:nvPr>
            <p:ph type="sldNum" sz="quarter" idx="10"/>
          </p:nvPr>
        </p:nvSpPr>
        <p:spPr/>
        <p:txBody>
          <a:bodyPr/>
          <a:lstStyle/>
          <a:p>
            <a:fld id="{08F64A33-8291-4D33-9825-B38E89644A52}" type="slidenum">
              <a:rPr lang="en-GB" smtClean="0"/>
              <a:pPr/>
              <a:t>2</a:t>
            </a:fld>
            <a:endParaRPr lang="en-GB"/>
          </a:p>
        </p:txBody>
      </p:sp>
      <p:pic>
        <p:nvPicPr>
          <p:cNvPr id="21" name="Picture Placeholder 20">
            <a:extLst>
              <a:ext uri="{FF2B5EF4-FFF2-40B4-BE49-F238E27FC236}">
                <a16:creationId xmlns:a16="http://schemas.microsoft.com/office/drawing/2014/main" id="{47C35099-A244-43FD-4044-2C6E73B123C8}"/>
              </a:ext>
            </a:extLst>
          </p:cNvPr>
          <p:cNvPicPr>
            <a:picLocks noGrp="1" noChangeAspect="1"/>
          </p:cNvPicPr>
          <p:nvPr>
            <p:ph type="pic" sz="quarter" idx="14"/>
          </p:nvPr>
        </p:nvPicPr>
        <p:blipFill>
          <a:blip r:embed="rId2"/>
          <a:srcRect l="23814" r="23814"/>
          <a:stretch/>
        </p:blipFill>
        <p:spPr>
          <a:xfrm>
            <a:off x="565150" y="1609725"/>
            <a:ext cx="2714625" cy="2873375"/>
          </a:xfrm>
          <a:prstGeom prst="rect">
            <a:avLst/>
          </a:prstGeom>
          <a:solidFill>
            <a:srgbClr val="FFFFFF">
              <a:lumMod val="95000"/>
            </a:srgbClr>
          </a:solidFill>
        </p:spPr>
      </p:pic>
      <p:pic>
        <p:nvPicPr>
          <p:cNvPr id="11" name="Picture Placeholder 10">
            <a:extLst>
              <a:ext uri="{FF2B5EF4-FFF2-40B4-BE49-F238E27FC236}">
                <a16:creationId xmlns:a16="http://schemas.microsoft.com/office/drawing/2014/main" id="{F85427DC-4F99-BC13-BD9F-F3354B2B3DBB}"/>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l="18544" r="18544"/>
          <a:stretch/>
        </p:blipFill>
        <p:spPr>
          <a:xfrm>
            <a:off x="4631266" y="1608138"/>
            <a:ext cx="2713037" cy="2874962"/>
          </a:xfrm>
          <a:prstGeom prst="rect">
            <a:avLst/>
          </a:prstGeom>
          <a:solidFill>
            <a:srgbClr val="FFFFFF">
              <a:lumMod val="95000"/>
            </a:srgbClr>
          </a:solidFill>
        </p:spPr>
      </p:pic>
      <p:sp>
        <p:nvSpPr>
          <p:cNvPr id="17" name="Text Placeholder 16">
            <a:extLst>
              <a:ext uri="{FF2B5EF4-FFF2-40B4-BE49-F238E27FC236}">
                <a16:creationId xmlns:a16="http://schemas.microsoft.com/office/drawing/2014/main" id="{28315E53-C096-8935-6A8D-F9066B0B47C2}"/>
              </a:ext>
            </a:extLst>
          </p:cNvPr>
          <p:cNvSpPr>
            <a:spLocks noGrp="1"/>
          </p:cNvSpPr>
          <p:nvPr>
            <p:ph type="body" sz="quarter" idx="17"/>
          </p:nvPr>
        </p:nvSpPr>
        <p:spPr>
          <a:xfrm>
            <a:off x="4629678" y="4758008"/>
            <a:ext cx="3322638" cy="1506267"/>
          </a:xfrm>
        </p:spPr>
        <p:txBody>
          <a:bodyPr/>
          <a:lstStyle/>
          <a:p>
            <a:r>
              <a:rPr lang="en-GB" dirty="0"/>
              <a:t>Marie Joyce</a:t>
            </a:r>
          </a:p>
          <a:p>
            <a:pPr lvl="1"/>
            <a:r>
              <a:rPr lang="en-GB" dirty="0"/>
              <a:t>Chief Financial Officer</a:t>
            </a:r>
          </a:p>
          <a:p>
            <a:endParaRPr lang="en-GB" dirty="0"/>
          </a:p>
        </p:txBody>
      </p:sp>
      <p:sp>
        <p:nvSpPr>
          <p:cNvPr id="18" name="Text Placeholder 17">
            <a:extLst>
              <a:ext uri="{FF2B5EF4-FFF2-40B4-BE49-F238E27FC236}">
                <a16:creationId xmlns:a16="http://schemas.microsoft.com/office/drawing/2014/main" id="{D2363062-C710-A3BD-53AC-5538219EE4C5}"/>
              </a:ext>
            </a:extLst>
          </p:cNvPr>
          <p:cNvSpPr>
            <a:spLocks noGrp="1"/>
          </p:cNvSpPr>
          <p:nvPr>
            <p:ph type="body" sz="quarter" idx="18"/>
          </p:nvPr>
        </p:nvSpPr>
        <p:spPr>
          <a:xfrm>
            <a:off x="8695496" y="4758617"/>
            <a:ext cx="3322638" cy="1506267"/>
          </a:xfrm>
        </p:spPr>
        <p:txBody>
          <a:bodyPr/>
          <a:lstStyle/>
          <a:p>
            <a:r>
              <a:rPr lang="en-GB" dirty="0"/>
              <a:t>Iain Ashworth</a:t>
            </a:r>
          </a:p>
          <a:p>
            <a:pPr lvl="1"/>
            <a:r>
              <a:rPr lang="en-GB" dirty="0"/>
              <a:t>Corporate Finance Director</a:t>
            </a:r>
          </a:p>
          <a:p>
            <a:endParaRPr lang="en-GB" dirty="0"/>
          </a:p>
        </p:txBody>
      </p:sp>
      <p:sp>
        <p:nvSpPr>
          <p:cNvPr id="19" name="Text Placeholder 18">
            <a:extLst>
              <a:ext uri="{FF2B5EF4-FFF2-40B4-BE49-F238E27FC236}">
                <a16:creationId xmlns:a16="http://schemas.microsoft.com/office/drawing/2014/main" id="{CFDCFB88-5073-0C69-56F3-91BA08A570F7}"/>
              </a:ext>
            </a:extLst>
          </p:cNvPr>
          <p:cNvSpPr>
            <a:spLocks noGrp="1"/>
          </p:cNvSpPr>
          <p:nvPr>
            <p:ph type="body" sz="quarter" idx="19"/>
          </p:nvPr>
        </p:nvSpPr>
        <p:spPr>
          <a:xfrm>
            <a:off x="565376" y="4758617"/>
            <a:ext cx="3322638" cy="1506267"/>
          </a:xfrm>
        </p:spPr>
        <p:txBody>
          <a:bodyPr/>
          <a:lstStyle/>
          <a:p>
            <a:r>
              <a:rPr lang="en-GB" dirty="0"/>
              <a:t>Ken O’Toole	</a:t>
            </a:r>
          </a:p>
          <a:p>
            <a:pPr lvl="1"/>
            <a:r>
              <a:rPr lang="en-GB" dirty="0"/>
              <a:t>Chief Executive Officer</a:t>
            </a:r>
          </a:p>
        </p:txBody>
      </p:sp>
      <p:pic>
        <p:nvPicPr>
          <p:cNvPr id="23" name="Picture Placeholder 22">
            <a:extLst>
              <a:ext uri="{FF2B5EF4-FFF2-40B4-BE49-F238E27FC236}">
                <a16:creationId xmlns:a16="http://schemas.microsoft.com/office/drawing/2014/main" id="{38413376-18E3-2B65-37DE-7F473B33469A}"/>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l="3286" r="3286"/>
          <a:stretch/>
        </p:blipFill>
        <p:spPr>
          <a:xfrm>
            <a:off x="8694738" y="1609725"/>
            <a:ext cx="2714625" cy="2873375"/>
          </a:xfrm>
          <a:prstGeom prst="rect">
            <a:avLst/>
          </a:prstGeom>
          <a:solidFill>
            <a:srgbClr val="FFFFFF">
              <a:lumMod val="95000"/>
            </a:srgbClr>
          </a:solidFill>
        </p:spPr>
      </p:pic>
    </p:spTree>
    <p:extLst>
      <p:ext uri="{BB962C8B-B14F-4D97-AF65-F5344CB8AC3E}">
        <p14:creationId xmlns:p14="http://schemas.microsoft.com/office/powerpoint/2010/main" val="33721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45DA-3B5B-DA42-1871-F69E12A3BAB4}"/>
            </a:ext>
          </a:extLst>
        </p:cNvPr>
        <p:cNvGrpSpPr/>
        <p:nvPr/>
      </p:nvGrpSpPr>
      <p:grpSpPr>
        <a:xfrm>
          <a:off x="0" y="0"/>
          <a:ext cx="0" cy="0"/>
          <a:chOff x="0" y="0"/>
          <a:chExt cx="0" cy="0"/>
        </a:xfrm>
      </p:grpSpPr>
      <p:sp>
        <p:nvSpPr>
          <p:cNvPr id="24" name="Freeform: Shape 23">
            <a:extLst>
              <a:ext uri="{FF2B5EF4-FFF2-40B4-BE49-F238E27FC236}">
                <a16:creationId xmlns:a16="http://schemas.microsoft.com/office/drawing/2014/main" id="{788654B4-D23C-3A79-5A52-3E7C7BEA5434}"/>
              </a:ext>
            </a:extLst>
          </p:cNvPr>
          <p:cNvSpPr/>
          <p:nvPr/>
        </p:nvSpPr>
        <p:spPr>
          <a:xfrm>
            <a:off x="8578084" y="0"/>
            <a:ext cx="3613916" cy="6858000"/>
          </a:xfrm>
          <a:custGeom>
            <a:avLst/>
            <a:gdLst>
              <a:gd name="connsiteX0" fmla="*/ 2564343 w 3613916"/>
              <a:gd name="connsiteY0" fmla="*/ 0 h 6858000"/>
              <a:gd name="connsiteX1" fmla="*/ 3613916 w 3613916"/>
              <a:gd name="connsiteY1" fmla="*/ 0 h 6858000"/>
              <a:gd name="connsiteX2" fmla="*/ 3613916 w 3613916"/>
              <a:gd name="connsiteY2" fmla="*/ 3356818 h 6858000"/>
              <a:gd name="connsiteX3" fmla="*/ 3167717 w 3613916"/>
              <a:gd name="connsiteY3" fmla="*/ 4655712 h 6858000"/>
              <a:gd name="connsiteX4" fmla="*/ 3613916 w 3613916"/>
              <a:gd name="connsiteY4" fmla="*/ 4655712 h 6858000"/>
              <a:gd name="connsiteX5" fmla="*/ 3613916 w 3613916"/>
              <a:gd name="connsiteY5" fmla="*/ 6427426 h 6858000"/>
              <a:gd name="connsiteX6" fmla="*/ 2546593 w 3613916"/>
              <a:gd name="connsiteY6" fmla="*/ 6427426 h 6858000"/>
              <a:gd name="connsiteX7" fmla="*/ 2400425 w 3613916"/>
              <a:gd name="connsiteY7" fmla="*/ 6858000 h 6858000"/>
              <a:gd name="connsiteX8" fmla="*/ 0 w 361391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916" h="6858000">
                <a:moveTo>
                  <a:pt x="2564343" y="0"/>
                </a:moveTo>
                <a:lnTo>
                  <a:pt x="3613916" y="0"/>
                </a:lnTo>
                <a:lnTo>
                  <a:pt x="3613916" y="3356818"/>
                </a:lnTo>
                <a:lnTo>
                  <a:pt x="3167717" y="4655712"/>
                </a:lnTo>
                <a:lnTo>
                  <a:pt x="3613916" y="4655712"/>
                </a:lnTo>
                <a:lnTo>
                  <a:pt x="3613916" y="6427426"/>
                </a:lnTo>
                <a:lnTo>
                  <a:pt x="2546593" y="6427426"/>
                </a:lnTo>
                <a:lnTo>
                  <a:pt x="2400425" y="6858000"/>
                </a:lnTo>
                <a:lnTo>
                  <a:pt x="0" y="6858000"/>
                </a:lnTo>
                <a:close/>
              </a:path>
            </a:pathLst>
          </a:custGeom>
          <a:gradFill>
            <a:gsLst>
              <a:gs pos="56000">
                <a:schemeClr val="accent6">
                  <a:alpha val="38000"/>
                </a:schemeClr>
              </a:gs>
              <a:gs pos="100000">
                <a:schemeClr val="accent6">
                  <a:alpha val="29000"/>
                </a:schemeClr>
              </a:gs>
              <a:gs pos="0">
                <a:schemeClr val="accent6">
                  <a:alpha val="24000"/>
                </a:schemeClr>
              </a:gs>
            </a:gsLst>
            <a:lin ang="0" scaled="1"/>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25" name="Freeform: Shape 24">
            <a:extLst>
              <a:ext uri="{FF2B5EF4-FFF2-40B4-BE49-F238E27FC236}">
                <a16:creationId xmlns:a16="http://schemas.microsoft.com/office/drawing/2014/main" id="{EF07E5D9-68F7-C3E6-4857-618BF5662486}"/>
              </a:ext>
            </a:extLst>
          </p:cNvPr>
          <p:cNvSpPr/>
          <p:nvPr/>
        </p:nvSpPr>
        <p:spPr>
          <a:xfrm>
            <a:off x="9590190" y="0"/>
            <a:ext cx="2601810" cy="6858000"/>
          </a:xfrm>
          <a:custGeom>
            <a:avLst/>
            <a:gdLst>
              <a:gd name="connsiteX0" fmla="*/ 0 w 2601810"/>
              <a:gd name="connsiteY0" fmla="*/ 0 h 6858000"/>
              <a:gd name="connsiteX1" fmla="*/ 2601810 w 2601810"/>
              <a:gd name="connsiteY1" fmla="*/ 0 h 6858000"/>
              <a:gd name="connsiteX2" fmla="*/ 2601810 w 2601810"/>
              <a:gd name="connsiteY2" fmla="*/ 4305765 h 6858000"/>
              <a:gd name="connsiteX3" fmla="*/ 1894855 w 2601810"/>
              <a:gd name="connsiteY3" fmla="*/ 2281848 h 6858000"/>
              <a:gd name="connsiteX4" fmla="*/ 1869404 w 2601810"/>
              <a:gd name="connsiteY4" fmla="*/ 2281848 h 6858000"/>
              <a:gd name="connsiteX5" fmla="*/ 1869404 w 2601810"/>
              <a:gd name="connsiteY5" fmla="*/ 6858000 h 6858000"/>
              <a:gd name="connsiteX6" fmla="*/ 0 w 26018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810" h="6858000">
                <a:moveTo>
                  <a:pt x="0" y="0"/>
                </a:moveTo>
                <a:lnTo>
                  <a:pt x="2601810" y="0"/>
                </a:lnTo>
                <a:lnTo>
                  <a:pt x="2601810" y="4305765"/>
                </a:lnTo>
                <a:lnTo>
                  <a:pt x="1894855" y="2281848"/>
                </a:lnTo>
                <a:lnTo>
                  <a:pt x="1869404" y="2281848"/>
                </a:lnTo>
                <a:lnTo>
                  <a:pt x="1869404" y="6858000"/>
                </a:lnTo>
                <a:lnTo>
                  <a:pt x="0" y="6858000"/>
                </a:lnTo>
                <a:close/>
              </a:path>
            </a:pathLst>
          </a:custGeom>
          <a:gradFill flip="none" rotWithShape="1">
            <a:gsLst>
              <a:gs pos="75000">
                <a:schemeClr val="tx1">
                  <a:alpha val="3000"/>
                </a:schemeClr>
              </a:gs>
              <a:gs pos="0">
                <a:schemeClr val="tx1">
                  <a:alpha val="10000"/>
                </a:schemeClr>
              </a:gs>
              <a:gs pos="100000">
                <a:schemeClr val="tx1">
                  <a:alpha val="12000"/>
                </a:schemeClr>
              </a:gs>
            </a:gsLst>
            <a:lin ang="16200000" scaled="1"/>
            <a:tileRect/>
          </a:gradFill>
          <a:ln w="0" cap="flat">
            <a:noFill/>
            <a:prstDash val="solid"/>
            <a:miter/>
          </a:ln>
        </p:spPr>
        <p:txBody>
          <a:bodyPr wrap="square" rtlCol="0" anchor="ctr">
            <a:noAutofit/>
          </a:bodyPr>
          <a:lstStyle/>
          <a:p>
            <a:endParaRPr lang="en-GB">
              <a:latin typeface="Inter" panose="02000503000000020004" pitchFamily="2" charset="0"/>
            </a:endParaRPr>
          </a:p>
        </p:txBody>
      </p:sp>
      <p:sp>
        <p:nvSpPr>
          <p:cNvPr id="11" name="Title 10">
            <a:extLst>
              <a:ext uri="{FF2B5EF4-FFF2-40B4-BE49-F238E27FC236}">
                <a16:creationId xmlns:a16="http://schemas.microsoft.com/office/drawing/2014/main" id="{11989633-9655-256D-5A7E-1A15B39913C2}"/>
              </a:ext>
            </a:extLst>
          </p:cNvPr>
          <p:cNvSpPr>
            <a:spLocks noGrp="1"/>
          </p:cNvSpPr>
          <p:nvPr>
            <p:ph type="title"/>
          </p:nvPr>
        </p:nvSpPr>
        <p:spPr/>
        <p:txBody>
          <a:bodyPr/>
          <a:lstStyle/>
          <a:p>
            <a:r>
              <a:rPr lang="en-GB" dirty="0"/>
              <a:t>Cashflow</a:t>
            </a:r>
          </a:p>
        </p:txBody>
      </p:sp>
      <p:pic>
        <p:nvPicPr>
          <p:cNvPr id="7" name="Graphic 6">
            <a:extLst>
              <a:ext uri="{FF2B5EF4-FFF2-40B4-BE49-F238E27FC236}">
                <a16:creationId xmlns:a16="http://schemas.microsoft.com/office/drawing/2014/main" id="{0F360AB9-9F0C-2C41-3DEE-1D4DE6FD32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4952" y="378996"/>
            <a:ext cx="777312" cy="488312"/>
          </a:xfrm>
          <a:prstGeom prst="rect">
            <a:avLst/>
          </a:prstGeom>
        </p:spPr>
      </p:pic>
      <p:sp>
        <p:nvSpPr>
          <p:cNvPr id="8" name="Slide Number Placeholder 7">
            <a:extLst>
              <a:ext uri="{FF2B5EF4-FFF2-40B4-BE49-F238E27FC236}">
                <a16:creationId xmlns:a16="http://schemas.microsoft.com/office/drawing/2014/main" id="{7416F6BB-8F6A-E865-DF1C-B5C3DB108B3F}"/>
              </a:ext>
            </a:extLst>
          </p:cNvPr>
          <p:cNvSpPr>
            <a:spLocks noGrp="1"/>
          </p:cNvSpPr>
          <p:nvPr>
            <p:ph type="sldNum" sz="quarter" idx="10"/>
          </p:nvPr>
        </p:nvSpPr>
        <p:spPr/>
        <p:txBody>
          <a:bodyPr/>
          <a:lstStyle/>
          <a:p>
            <a:fld id="{08F64A33-8291-4D33-9825-B38E89644A52}" type="slidenum">
              <a:rPr lang="en-GB" smtClean="0"/>
              <a:pPr/>
              <a:t>20</a:t>
            </a:fld>
            <a:endParaRPr lang="en-GB"/>
          </a:p>
        </p:txBody>
      </p:sp>
      <p:graphicFrame>
        <p:nvGraphicFramePr>
          <p:cNvPr id="12" name="Content Placeholder 7">
            <a:extLst>
              <a:ext uri="{FF2B5EF4-FFF2-40B4-BE49-F238E27FC236}">
                <a16:creationId xmlns:a16="http://schemas.microsoft.com/office/drawing/2014/main" id="{3382A984-FCD4-2661-205A-C29CBFA3B7CD}"/>
              </a:ext>
            </a:extLst>
          </p:cNvPr>
          <p:cNvGraphicFramePr>
            <a:graphicFrameLocks/>
          </p:cNvGraphicFramePr>
          <p:nvPr>
            <p:extLst>
              <p:ext uri="{D42A27DB-BD31-4B8C-83A1-F6EECF244321}">
                <p14:modId xmlns:p14="http://schemas.microsoft.com/office/powerpoint/2010/main" val="2688845478"/>
              </p:ext>
            </p:extLst>
          </p:nvPr>
        </p:nvGraphicFramePr>
        <p:xfrm>
          <a:off x="383749" y="1239191"/>
          <a:ext cx="5574289" cy="5114923"/>
        </p:xfrm>
        <a:graphic>
          <a:graphicData uri="http://schemas.openxmlformats.org/drawingml/2006/table">
            <a:tbl>
              <a:tblPr firstRow="1" bandRow="1">
                <a:tableStyleId>{5C22544A-7EE6-4342-B048-85BDC9FD1C3A}</a:tableStyleId>
              </a:tblPr>
              <a:tblGrid>
                <a:gridCol w="2898466">
                  <a:extLst>
                    <a:ext uri="{9D8B030D-6E8A-4147-A177-3AD203B41FA5}">
                      <a16:colId xmlns:a16="http://schemas.microsoft.com/office/drawing/2014/main" val="1838782090"/>
                    </a:ext>
                  </a:extLst>
                </a:gridCol>
                <a:gridCol w="981777">
                  <a:extLst>
                    <a:ext uri="{9D8B030D-6E8A-4147-A177-3AD203B41FA5}">
                      <a16:colId xmlns:a16="http://schemas.microsoft.com/office/drawing/2014/main" val="1809567352"/>
                    </a:ext>
                  </a:extLst>
                </a:gridCol>
                <a:gridCol w="914400">
                  <a:extLst>
                    <a:ext uri="{9D8B030D-6E8A-4147-A177-3AD203B41FA5}">
                      <a16:colId xmlns:a16="http://schemas.microsoft.com/office/drawing/2014/main" val="2531692285"/>
                    </a:ext>
                  </a:extLst>
                </a:gridCol>
                <a:gridCol w="779646">
                  <a:extLst>
                    <a:ext uri="{9D8B030D-6E8A-4147-A177-3AD203B41FA5}">
                      <a16:colId xmlns:a16="http://schemas.microsoft.com/office/drawing/2014/main" val="2896434628"/>
                    </a:ext>
                  </a:extLst>
                </a:gridCol>
              </a:tblGrid>
              <a:tr h="362140">
                <a:tc>
                  <a:txBody>
                    <a:bodyPr/>
                    <a:lstStyle/>
                    <a:p>
                      <a:pPr algn="l" rtl="0" fontAlgn="ctr">
                        <a:buNone/>
                      </a:pPr>
                      <a:r>
                        <a:rPr lang="en-GB" sz="1000" b="1" i="0" u="none" strike="noStrike">
                          <a:solidFill>
                            <a:srgbClr val="FFFFFF"/>
                          </a:solidFill>
                          <a:effectLst/>
                          <a:latin typeface="Inter" panose="02000503000000020004" pitchFamily="2" charset="0"/>
                        </a:rPr>
                        <a:t>£m</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ctr" rtl="0" fontAlgn="ctr">
                        <a:buNone/>
                      </a:pPr>
                      <a:r>
                        <a:rPr lang="en-GB" sz="1000" b="1" i="0" u="none" strike="noStrike" dirty="0">
                          <a:solidFill>
                            <a:srgbClr val="FFFFFF"/>
                          </a:solidFill>
                          <a:effectLst/>
                          <a:latin typeface="Inter" panose="02000503000000020004" pitchFamily="2" charset="0"/>
                        </a:rPr>
                        <a:t>FY26</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ctr" rtl="0" fontAlgn="ctr">
                        <a:buNone/>
                      </a:pPr>
                      <a:r>
                        <a:rPr lang="en-GB" sz="1000" b="1" i="0" u="none" strike="noStrike">
                          <a:solidFill>
                            <a:srgbClr val="FFFFFF"/>
                          </a:solidFill>
                          <a:effectLst/>
                          <a:latin typeface="Inter" panose="02000503000000020004" pitchFamily="2" charset="0"/>
                        </a:rPr>
                        <a:t>FY25</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tc>
                  <a:txBody>
                    <a:bodyPr/>
                    <a:lstStyle/>
                    <a:p>
                      <a:pPr algn="ctr" rtl="0" fontAlgn="ctr">
                        <a:buNone/>
                      </a:pPr>
                      <a:r>
                        <a:rPr lang="en-GB" sz="1000" b="1" i="0" u="none" strike="noStrike">
                          <a:solidFill>
                            <a:srgbClr val="FFFFFF"/>
                          </a:solidFill>
                          <a:effectLst/>
                          <a:latin typeface="Inter" panose="02000503000000020004" pitchFamily="2" charset="0"/>
                        </a:rPr>
                        <a:t>Variance</a:t>
                      </a:r>
                    </a:p>
                  </a:txBody>
                  <a:tcPr marL="6350" marR="6350" marT="635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C"/>
                    </a:solidFill>
                  </a:tcPr>
                </a:tc>
                <a:extLst>
                  <a:ext uri="{0D108BD9-81ED-4DB2-BD59-A6C34878D82A}">
                    <a16:rowId xmlns:a16="http://schemas.microsoft.com/office/drawing/2014/main" val="1628911670"/>
                  </a:ext>
                </a:extLst>
              </a:tr>
              <a:tr h="407424">
                <a:tc>
                  <a:txBody>
                    <a:bodyPr/>
                    <a:lstStyle/>
                    <a:p>
                      <a:pPr algn="l" rtl="0" fontAlgn="ctr">
                        <a:buNone/>
                      </a:pPr>
                      <a:r>
                        <a:rPr lang="en-GB" sz="1000" b="1" i="0" u="none" strike="noStrike" dirty="0">
                          <a:solidFill>
                            <a:srgbClr val="00336C"/>
                          </a:solidFill>
                          <a:effectLst/>
                          <a:latin typeface="Inter" panose="02000503000000020004" pitchFamily="2" charset="0"/>
                        </a:rPr>
                        <a:t>Cash generated from operations (before significant items)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      609.4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570.7</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38.7</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extLst>
                  <a:ext uri="{0D108BD9-81ED-4DB2-BD59-A6C34878D82A}">
                    <a16:rowId xmlns:a16="http://schemas.microsoft.com/office/drawing/2014/main" val="2777001455"/>
                  </a:ext>
                </a:extLst>
              </a:tr>
              <a:tr h="291892">
                <a:tc>
                  <a:txBody>
                    <a:bodyPr/>
                    <a:lstStyle/>
                    <a:p>
                      <a:pPr algn="l" rtl="0" fontAlgn="ctr">
                        <a:buNone/>
                      </a:pPr>
                      <a:r>
                        <a:rPr lang="en-GB" sz="1000" b="0" i="0" u="none" strike="noStrike">
                          <a:solidFill>
                            <a:srgbClr val="00336C"/>
                          </a:solidFill>
                          <a:effectLst/>
                          <a:latin typeface="Inter" panose="02000503000000020004" pitchFamily="2" charset="0"/>
                        </a:rPr>
                        <a:t>Net Interest paid</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(256.7)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(209.1)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(47.6)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201792"/>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Tax paid</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(13.1)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(61.4)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48.3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330785"/>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Purchase of property, plant and equipment</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(546.1)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(595.5)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         49.4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381195"/>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Purchase of intangible fixed assets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(36.3)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dirty="0">
                          <a:solidFill>
                            <a:srgbClr val="00336C"/>
                          </a:solidFill>
                          <a:effectLst/>
                          <a:latin typeface="Inter" panose="02000503000000020004" pitchFamily="2" charset="0"/>
                        </a:rPr>
                        <a:t>(33.2)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algn="r" rtl="0" fontAlgn="ctr">
                        <a:buNone/>
                      </a:pPr>
                      <a:r>
                        <a:rPr lang="en-GB" sz="1000" b="0" i="0" u="none" strike="noStrike">
                          <a:solidFill>
                            <a:srgbClr val="00336C"/>
                          </a:solidFill>
                          <a:effectLst/>
                          <a:latin typeface="Inter" panose="02000503000000020004" pitchFamily="2" charset="0"/>
                        </a:rPr>
                        <a:t>(3.1)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3725067368"/>
                  </a:ext>
                </a:extLst>
              </a:tr>
              <a:tr h="309057">
                <a:tc>
                  <a:txBody>
                    <a:bodyPr/>
                    <a:lstStyle/>
                    <a:p>
                      <a:pPr algn="l" rtl="0" fontAlgn="ctr">
                        <a:buNone/>
                      </a:pPr>
                      <a:r>
                        <a:rPr lang="en-GB" sz="1000" b="0" i="0" u="none" strike="noStrike">
                          <a:solidFill>
                            <a:srgbClr val="00336C"/>
                          </a:solidFill>
                          <a:effectLst/>
                          <a:latin typeface="Inter" panose="02000503000000020004" pitchFamily="2" charset="0"/>
                        </a:rPr>
                        <a:t>Net change in borrowings / Refinancing fees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295.7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355.5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(59.8)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1610"/>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Purchase of investment property</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(3.8)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(13.2)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9.4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0918905"/>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Dividends paid to shareholders &amp; NCI</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(5.4)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(20.0)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14.6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030139"/>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Adjustment for significant items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(20.8)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(25.9)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5.1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9370899"/>
                  </a:ext>
                </a:extLst>
              </a:tr>
              <a:tr h="309057">
                <a:tc>
                  <a:txBody>
                    <a:bodyPr/>
                    <a:lstStyle/>
                    <a:p>
                      <a:pPr algn="l" rtl="0" fontAlgn="ctr">
                        <a:buNone/>
                      </a:pPr>
                      <a:r>
                        <a:rPr lang="en-GB" sz="1000" b="0" i="0" u="none" strike="noStrike">
                          <a:solidFill>
                            <a:srgbClr val="00336C"/>
                          </a:solidFill>
                          <a:effectLst/>
                          <a:latin typeface="Inter" panose="02000503000000020004" pitchFamily="2" charset="0"/>
                        </a:rPr>
                        <a:t>Distribution from / (Investment in) associate</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0.9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(0.9)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634282"/>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Consideration paid for acquisitions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(35.6)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35.6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797302"/>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Other</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(18.5)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(13.7)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(4.8)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0136972"/>
                  </a:ext>
                </a:extLst>
              </a:tr>
              <a:tr h="288660">
                <a:tc>
                  <a:txBody>
                    <a:bodyPr/>
                    <a:lstStyle/>
                    <a:p>
                      <a:pPr algn="l" rtl="0" fontAlgn="ctr">
                        <a:buNone/>
                      </a:pPr>
                      <a:r>
                        <a:rPr lang="en-GB" sz="1000" b="1" i="0" u="none" strike="noStrike" dirty="0">
                          <a:solidFill>
                            <a:srgbClr val="00336C"/>
                          </a:solidFill>
                          <a:effectLst/>
                          <a:latin typeface="Inter" panose="02000503000000020004" pitchFamily="2" charset="0"/>
                        </a:rPr>
                        <a:t>Net movement in cash</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4.4</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(80.5)</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84.9</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7798246"/>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Cash and cash equivalents at 1 April</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264.6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345.1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(80.5)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743245"/>
                  </a:ext>
                </a:extLst>
              </a:tr>
              <a:tr h="286063">
                <a:tc>
                  <a:txBody>
                    <a:bodyPr/>
                    <a:lstStyle/>
                    <a:p>
                      <a:pPr algn="l" rtl="0" fontAlgn="ctr">
                        <a:buNone/>
                      </a:pPr>
                      <a:r>
                        <a:rPr lang="en-GB" sz="1000" b="0" i="0" u="none" strike="noStrike">
                          <a:solidFill>
                            <a:srgbClr val="00336C"/>
                          </a:solidFill>
                          <a:effectLst/>
                          <a:latin typeface="Inter" panose="02000503000000020004" pitchFamily="2" charset="0"/>
                        </a:rPr>
                        <a:t>Effects of foreign exchange rate changes</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(0.6)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a:solidFill>
                            <a:srgbClr val="00336C"/>
                          </a:solidFill>
                          <a:effectLst/>
                          <a:latin typeface="Inter" panose="02000503000000020004" pitchFamily="2" charset="0"/>
                        </a:rPr>
                        <a:t>            -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buNone/>
                      </a:pPr>
                      <a:r>
                        <a:rPr lang="en-GB" sz="1000" b="0" i="0" u="none" strike="noStrike" dirty="0">
                          <a:solidFill>
                            <a:srgbClr val="00336C"/>
                          </a:solidFill>
                          <a:effectLst/>
                          <a:latin typeface="Inter" panose="02000503000000020004" pitchFamily="2" charset="0"/>
                        </a:rPr>
                        <a:t>(0.6)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374639"/>
                  </a:ext>
                </a:extLst>
              </a:tr>
              <a:tr h="286063">
                <a:tc>
                  <a:txBody>
                    <a:bodyPr/>
                    <a:lstStyle/>
                    <a:p>
                      <a:pPr algn="l" rtl="0" fontAlgn="ctr">
                        <a:buNone/>
                      </a:pPr>
                      <a:r>
                        <a:rPr lang="en-GB" sz="1000" b="1" i="0" u="none" strike="noStrike" dirty="0">
                          <a:solidFill>
                            <a:srgbClr val="00336C"/>
                          </a:solidFill>
                          <a:effectLst/>
                          <a:latin typeface="Inter" panose="02000503000000020004" pitchFamily="2" charset="0"/>
                        </a:rPr>
                        <a:t>Cash and cash equivalents at 31 March</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     268.4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       264.6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tc>
                  <a:txBody>
                    <a:bodyPr/>
                    <a:lstStyle/>
                    <a:p>
                      <a:pPr algn="r" rtl="0" fontAlgn="ctr">
                        <a:buNone/>
                      </a:pPr>
                      <a:r>
                        <a:rPr lang="en-GB" sz="1000" b="1" i="0" u="none" strike="noStrike" dirty="0">
                          <a:solidFill>
                            <a:srgbClr val="00336C"/>
                          </a:solidFill>
                          <a:effectLst/>
                          <a:latin typeface="Inter" panose="02000503000000020004" pitchFamily="2" charset="0"/>
                        </a:rPr>
                        <a:t>             3.8 </a:t>
                      </a:r>
                    </a:p>
                  </a:txBody>
                  <a:tcPr marL="6350" marR="6350" marT="6350"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B6E4"/>
                    </a:solidFill>
                  </a:tcPr>
                </a:tc>
                <a:extLst>
                  <a:ext uri="{0D108BD9-81ED-4DB2-BD59-A6C34878D82A}">
                    <a16:rowId xmlns:a16="http://schemas.microsoft.com/office/drawing/2014/main" val="685534169"/>
                  </a:ext>
                </a:extLst>
              </a:tr>
            </a:tbl>
          </a:graphicData>
        </a:graphic>
      </p:graphicFrame>
      <p:sp>
        <p:nvSpPr>
          <p:cNvPr id="21" name="Content Placeholder 3">
            <a:extLst>
              <a:ext uri="{FF2B5EF4-FFF2-40B4-BE49-F238E27FC236}">
                <a16:creationId xmlns:a16="http://schemas.microsoft.com/office/drawing/2014/main" id="{D995EA93-19CB-2D49-064F-4F9E6E27924F}"/>
              </a:ext>
            </a:extLst>
          </p:cNvPr>
          <p:cNvSpPr txBox="1">
            <a:spLocks/>
          </p:cNvSpPr>
          <p:nvPr/>
        </p:nvSpPr>
        <p:spPr>
          <a:xfrm>
            <a:off x="6210627" y="1078261"/>
            <a:ext cx="5707257" cy="229188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MAG’s operating cashflow of £609.4m was a £38.7m increase compared with last year reflecting strong trading performance. Net movement in cash for the year was an inflow of £3.8m </a:t>
            </a:r>
          </a:p>
          <a:p>
            <a:pPr lvl="2"/>
            <a:r>
              <a:rPr lang="en-GB" dirty="0"/>
              <a:t>Net interest paid of £256.7m, including £129.9m of interest on shareholder loans, of which £34.7m was catch-up of previously deferred interest. Additional bond interest in the year was primarily driven by first full year impact of the Euro issuance in FY25</a:t>
            </a:r>
          </a:p>
          <a:p>
            <a:pPr lvl="2"/>
            <a:r>
              <a:rPr lang="en-GB" dirty="0"/>
              <a:t>Corporation tax paid of £13.1m, reflecting payments on account of £50.1m, offset by a £36.8m refund for FY24 following a successful capital allowances review</a:t>
            </a:r>
          </a:p>
          <a:p>
            <a:pPr lvl="2"/>
            <a:r>
              <a:rPr lang="en-GB" dirty="0"/>
              <a:t>Capital spending (PPE, Intangibles and property) was £586.2m, marginally down on £628.7m in the prior year, following reduction from peak of MAN-TP, partially offset by increased spend on STN-TP and the completion of NGS </a:t>
            </a:r>
            <a:r>
              <a:rPr lang="en-GB" sz="800" dirty="0"/>
              <a:t>(1)</a:t>
            </a:r>
          </a:p>
          <a:p>
            <a:pPr lvl="2"/>
            <a:r>
              <a:rPr lang="en-GB" dirty="0"/>
              <a:t>Net bond proceeds of £295.7m following issuance in January 2026</a:t>
            </a:r>
          </a:p>
          <a:p>
            <a:pPr lvl="2"/>
            <a:r>
              <a:rPr lang="en-GB" dirty="0"/>
              <a:t>Dividends paid relate to a C-share dividend and the CAVU joint venture at Fort Lauderdale airport. No dividends were paid in the year in respect of ordinary shares</a:t>
            </a:r>
          </a:p>
          <a:p>
            <a:pPr lvl="2"/>
            <a:r>
              <a:rPr lang="en-GB" dirty="0"/>
              <a:t>There were no acquisitions in the year. FY25 consideration relates to Parkos and land adjacent to Manchester Airport</a:t>
            </a:r>
            <a:br>
              <a:rPr lang="en-GB" dirty="0"/>
            </a:br>
            <a:endParaRPr lang="en-GB" dirty="0"/>
          </a:p>
          <a:p>
            <a:endParaRPr lang="en-GB" dirty="0"/>
          </a:p>
        </p:txBody>
      </p:sp>
      <p:sp>
        <p:nvSpPr>
          <p:cNvPr id="2" name="Text Placeholder 4">
            <a:extLst>
              <a:ext uri="{FF2B5EF4-FFF2-40B4-BE49-F238E27FC236}">
                <a16:creationId xmlns:a16="http://schemas.microsoft.com/office/drawing/2014/main" id="{B3B89527-C392-673A-CE5B-D1052AEFE197}"/>
              </a:ext>
            </a:extLst>
          </p:cNvPr>
          <p:cNvSpPr txBox="1">
            <a:spLocks/>
          </p:cNvSpPr>
          <p:nvPr/>
        </p:nvSpPr>
        <p:spPr>
          <a:xfrm>
            <a:off x="371476" y="6589499"/>
            <a:ext cx="5724524" cy="39535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r>
              <a:rPr lang="en-GB" sz="800" dirty="0"/>
              <a:t>(1) Cash impact only of PPE, intangible additions and property – includes the cash paid in respect of prior year accruals</a:t>
            </a:r>
          </a:p>
        </p:txBody>
      </p:sp>
    </p:spTree>
    <p:extLst>
      <p:ext uri="{BB962C8B-B14F-4D97-AF65-F5344CB8AC3E}">
        <p14:creationId xmlns:p14="http://schemas.microsoft.com/office/powerpoint/2010/main" val="6064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22F7-55F8-337A-F37C-58D3629FD52A}"/>
              </a:ext>
            </a:extLst>
          </p:cNvPr>
          <p:cNvSpPr>
            <a:spLocks noGrp="1"/>
          </p:cNvSpPr>
          <p:nvPr>
            <p:ph type="title"/>
          </p:nvPr>
        </p:nvSpPr>
        <p:spPr/>
        <p:txBody>
          <a:bodyPr/>
          <a:lstStyle/>
          <a:p>
            <a:r>
              <a:rPr lang="en-GB" dirty="0">
                <a:solidFill>
                  <a:srgbClr val="002E5F"/>
                </a:solidFill>
                <a:latin typeface="Inter" panose="02000503000000020004" pitchFamily="2" charset="0"/>
              </a:rPr>
              <a:t>Financial Covenants and Ratings</a:t>
            </a:r>
            <a:br>
              <a:rPr kumimoji="0" lang="en-GB" sz="2800" b="0" i="0" u="none" strike="noStrike" kern="1200" cap="none" spc="0" normalizeH="0" baseline="0" noProof="0" dirty="0">
                <a:ln>
                  <a:noFill/>
                </a:ln>
                <a:solidFill>
                  <a:srgbClr val="002E5F"/>
                </a:solidFill>
                <a:effectLst/>
                <a:uLnTx/>
                <a:uFillTx/>
                <a:latin typeface="Inter" panose="02000503000000020004" pitchFamily="2" charset="0"/>
                <a:ea typeface="+mj-ea"/>
                <a:cs typeface="+mj-cs"/>
              </a:rPr>
            </a:br>
            <a:endParaRPr lang="en-GB" dirty="0"/>
          </a:p>
        </p:txBody>
      </p:sp>
      <p:sp>
        <p:nvSpPr>
          <p:cNvPr id="4" name="Text Placeholder 3">
            <a:extLst>
              <a:ext uri="{FF2B5EF4-FFF2-40B4-BE49-F238E27FC236}">
                <a16:creationId xmlns:a16="http://schemas.microsoft.com/office/drawing/2014/main" id="{E34BC684-AFEE-578D-A254-2B27126200FB}"/>
              </a:ext>
            </a:extLst>
          </p:cNvPr>
          <p:cNvSpPr>
            <a:spLocks noGrp="1"/>
          </p:cNvSpPr>
          <p:nvPr>
            <p:ph type="body" sz="quarter" idx="12"/>
          </p:nvPr>
        </p:nvSpPr>
        <p:spPr/>
        <p:txBody>
          <a:bodyPr/>
          <a:lstStyle/>
          <a:p>
            <a:r>
              <a:rPr lang="en-GB" dirty="0"/>
              <a:t>Leverage: net debt to </a:t>
            </a:r>
            <a:r>
              <a:rPr lang="en-GB" dirty="0" err="1"/>
              <a:t>ebitda</a:t>
            </a:r>
            <a:endParaRPr lang="en-GB" dirty="0"/>
          </a:p>
        </p:txBody>
      </p:sp>
      <p:sp>
        <p:nvSpPr>
          <p:cNvPr id="5" name="Text Placeholder 4">
            <a:extLst>
              <a:ext uri="{FF2B5EF4-FFF2-40B4-BE49-F238E27FC236}">
                <a16:creationId xmlns:a16="http://schemas.microsoft.com/office/drawing/2014/main" id="{45D1E6AE-DE33-657B-E968-C3AF4A608A7A}"/>
              </a:ext>
            </a:extLst>
          </p:cNvPr>
          <p:cNvSpPr>
            <a:spLocks noGrp="1"/>
          </p:cNvSpPr>
          <p:nvPr>
            <p:ph type="body" sz="quarter" idx="13"/>
          </p:nvPr>
        </p:nvSpPr>
        <p:spPr>
          <a:xfrm>
            <a:off x="187368" y="1656870"/>
            <a:ext cx="5004460" cy="2498379"/>
          </a:xfrm>
        </p:spPr>
        <p:txBody>
          <a:bodyPr/>
          <a:lstStyle/>
          <a:p>
            <a:pPr marL="0" lvl="2" indent="0">
              <a:spcAft>
                <a:spcPts val="1200"/>
              </a:spcAft>
              <a:buNone/>
            </a:pPr>
            <a:r>
              <a:rPr lang="en-GB" sz="1600" b="1" dirty="0"/>
              <a:t>MAG’s long-term financing strategy continues to incorporate strong investment grade ratings and conservative finance structure</a:t>
            </a:r>
          </a:p>
          <a:p>
            <a:pPr lvl="2"/>
            <a:r>
              <a:rPr lang="en-GB" dirty="0"/>
              <a:t>At 31 March 2026, leverage was 3.9x, with interest cover at 5.6x for the period</a:t>
            </a:r>
          </a:p>
          <a:p>
            <a:pPr lvl="2"/>
            <a:r>
              <a:rPr lang="en-GB" dirty="0"/>
              <a:t>As MAG continues to invest in its capital transformation programmes, leverage is expected to increase towards the top end of MAG’s target leverage range (3.5x-4.5x)</a:t>
            </a:r>
          </a:p>
          <a:p>
            <a:pPr lvl="2"/>
            <a:r>
              <a:rPr lang="en-GB" dirty="0"/>
              <a:t>Baa1/BBB+ ratings reaffirmed by Moody’s and Fitch during FY26</a:t>
            </a:r>
          </a:p>
        </p:txBody>
      </p:sp>
      <p:sp>
        <p:nvSpPr>
          <p:cNvPr id="7" name="Text Placeholder 6">
            <a:extLst>
              <a:ext uri="{FF2B5EF4-FFF2-40B4-BE49-F238E27FC236}">
                <a16:creationId xmlns:a16="http://schemas.microsoft.com/office/drawing/2014/main" id="{A4B99AA2-7819-59B2-108F-59487D0B4F30}"/>
              </a:ext>
            </a:extLst>
          </p:cNvPr>
          <p:cNvSpPr>
            <a:spLocks noGrp="1"/>
          </p:cNvSpPr>
          <p:nvPr>
            <p:ph type="body" sz="quarter" idx="15"/>
          </p:nvPr>
        </p:nvSpPr>
        <p:spPr>
          <a:xfrm>
            <a:off x="383749" y="5628478"/>
            <a:ext cx="1806645" cy="679450"/>
          </a:xfrm>
        </p:spPr>
        <p:txBody>
          <a:bodyPr/>
          <a:lstStyle/>
          <a:p>
            <a:r>
              <a:rPr lang="en-GB" dirty="0"/>
              <a:t>leverage</a:t>
            </a:r>
          </a:p>
          <a:p>
            <a:pPr lvl="1"/>
            <a:r>
              <a:rPr lang="en-GB" dirty="0"/>
              <a:t>3.9x</a:t>
            </a:r>
          </a:p>
        </p:txBody>
      </p:sp>
      <p:sp>
        <p:nvSpPr>
          <p:cNvPr id="9" name="Text Placeholder 8">
            <a:extLst>
              <a:ext uri="{FF2B5EF4-FFF2-40B4-BE49-F238E27FC236}">
                <a16:creationId xmlns:a16="http://schemas.microsoft.com/office/drawing/2014/main" id="{A7013E7D-A65E-316C-187B-49B501656ACF}"/>
              </a:ext>
            </a:extLst>
          </p:cNvPr>
          <p:cNvSpPr>
            <a:spLocks noGrp="1"/>
          </p:cNvSpPr>
          <p:nvPr>
            <p:ph type="body" sz="quarter" idx="17"/>
          </p:nvPr>
        </p:nvSpPr>
        <p:spPr>
          <a:xfrm>
            <a:off x="2543594" y="5628478"/>
            <a:ext cx="1806645" cy="679450"/>
          </a:xfrm>
        </p:spPr>
        <p:txBody>
          <a:bodyPr/>
          <a:lstStyle/>
          <a:p>
            <a:r>
              <a:rPr lang="en-GB" dirty="0"/>
              <a:t>Interest cover</a:t>
            </a:r>
          </a:p>
          <a:p>
            <a:pPr lvl="1"/>
            <a:r>
              <a:rPr lang="en-GB" dirty="0"/>
              <a:t>5.6x</a:t>
            </a:r>
          </a:p>
        </p:txBody>
      </p:sp>
      <p:graphicFrame>
        <p:nvGraphicFramePr>
          <p:cNvPr id="10" name="Chart Placeholder 9">
            <a:extLst>
              <a:ext uri="{FF2B5EF4-FFF2-40B4-BE49-F238E27FC236}">
                <a16:creationId xmlns:a16="http://schemas.microsoft.com/office/drawing/2014/main" id="{B90984D1-F5F8-59A4-14EB-72A8383E35AA}"/>
              </a:ext>
            </a:extLst>
          </p:cNvPr>
          <p:cNvGraphicFramePr>
            <a:graphicFrameLocks noGrp="1"/>
          </p:cNvGraphicFramePr>
          <p:nvPr>
            <p:ph type="chart" sz="quarter" idx="11"/>
            <p:extLst>
              <p:ext uri="{D42A27DB-BD31-4B8C-83A1-F6EECF244321}">
                <p14:modId xmlns:p14="http://schemas.microsoft.com/office/powerpoint/2010/main" val="746755184"/>
              </p:ext>
            </p:extLst>
          </p:nvPr>
        </p:nvGraphicFramePr>
        <p:xfrm>
          <a:off x="5491880" y="1892595"/>
          <a:ext cx="6349748" cy="211254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5830E408-1104-D320-53A1-2BB9B2A18988}"/>
              </a:ext>
            </a:extLst>
          </p:cNvPr>
          <p:cNvSpPr>
            <a:spLocks noGrp="1"/>
          </p:cNvSpPr>
          <p:nvPr>
            <p:ph type="sldNum" sz="quarter" idx="10"/>
          </p:nvPr>
        </p:nvSpPr>
        <p:spPr/>
        <p:txBody>
          <a:bodyPr/>
          <a:lstStyle/>
          <a:p>
            <a:fld id="{08F64A33-8291-4D33-9825-B38E89644A52}" type="slidenum">
              <a:rPr lang="en-GB" smtClean="0"/>
              <a:pPr/>
              <a:t>21</a:t>
            </a:fld>
            <a:endParaRPr lang="en-GB"/>
          </a:p>
        </p:txBody>
      </p:sp>
      <p:sp>
        <p:nvSpPr>
          <p:cNvPr id="15" name="Text Placeholder 3">
            <a:extLst>
              <a:ext uri="{FF2B5EF4-FFF2-40B4-BE49-F238E27FC236}">
                <a16:creationId xmlns:a16="http://schemas.microsoft.com/office/drawing/2014/main" id="{357522D5-15B0-5D4A-FC7D-EF3A670817DE}"/>
              </a:ext>
            </a:extLst>
          </p:cNvPr>
          <p:cNvSpPr txBox="1">
            <a:spLocks/>
          </p:cNvSpPr>
          <p:nvPr/>
        </p:nvSpPr>
        <p:spPr>
          <a:xfrm>
            <a:off x="5534084" y="4144617"/>
            <a:ext cx="6307544" cy="23572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200" b="1" kern="1200" cap="all" baseline="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INTEREST COVER: EBITDA LESS TAX/FINANCE CHARGES</a:t>
            </a:r>
          </a:p>
        </p:txBody>
      </p:sp>
      <p:graphicFrame>
        <p:nvGraphicFramePr>
          <p:cNvPr id="17" name="Chart Placeholder 9">
            <a:extLst>
              <a:ext uri="{FF2B5EF4-FFF2-40B4-BE49-F238E27FC236}">
                <a16:creationId xmlns:a16="http://schemas.microsoft.com/office/drawing/2014/main" id="{00C36158-46BF-B50F-F814-C55B88998DA0}"/>
              </a:ext>
            </a:extLst>
          </p:cNvPr>
          <p:cNvGraphicFramePr>
            <a:graphicFrameLocks/>
          </p:cNvGraphicFramePr>
          <p:nvPr>
            <p:extLst>
              <p:ext uri="{D42A27DB-BD31-4B8C-83A1-F6EECF244321}">
                <p14:modId xmlns:p14="http://schemas.microsoft.com/office/powerpoint/2010/main" val="2775090494"/>
              </p:ext>
            </p:extLst>
          </p:nvPr>
        </p:nvGraphicFramePr>
        <p:xfrm>
          <a:off x="5512982" y="4476954"/>
          <a:ext cx="6349748" cy="2112545"/>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3F4C615D-7762-226E-C7AD-22DB3FDD0E44}"/>
              </a:ext>
            </a:extLst>
          </p:cNvPr>
          <p:cNvCxnSpPr/>
          <p:nvPr/>
        </p:nvCxnSpPr>
        <p:spPr>
          <a:xfrm>
            <a:off x="5774835" y="2368848"/>
            <a:ext cx="6045689" cy="0"/>
          </a:xfrm>
          <a:prstGeom prst="line">
            <a:avLst/>
          </a:prstGeom>
          <a:ln w="6350">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20" name="Text Placeholder 6">
            <a:extLst>
              <a:ext uri="{FF2B5EF4-FFF2-40B4-BE49-F238E27FC236}">
                <a16:creationId xmlns:a16="http://schemas.microsoft.com/office/drawing/2014/main" id="{A4394BBA-0F86-7BC1-D581-F65E6F70FC5A}"/>
              </a:ext>
            </a:extLst>
          </p:cNvPr>
          <p:cNvSpPr txBox="1">
            <a:spLocks/>
          </p:cNvSpPr>
          <p:nvPr/>
        </p:nvSpPr>
        <p:spPr>
          <a:xfrm>
            <a:off x="383749" y="4716685"/>
            <a:ext cx="1806645" cy="67945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b="1" kern="1200" cap="all" baseline="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3200" b="1" kern="1200">
                <a:solidFill>
                  <a:schemeClr val="accent3"/>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Moody’s</a:t>
            </a:r>
          </a:p>
          <a:p>
            <a:pPr lvl="1"/>
            <a:r>
              <a:rPr lang="en-GB" dirty="0"/>
              <a:t>Baa1 </a:t>
            </a:r>
            <a:r>
              <a:rPr lang="en-GB" sz="1600" dirty="0"/>
              <a:t>(stable)</a:t>
            </a:r>
          </a:p>
        </p:txBody>
      </p:sp>
      <p:sp>
        <p:nvSpPr>
          <p:cNvPr id="21" name="Text Placeholder 8">
            <a:extLst>
              <a:ext uri="{FF2B5EF4-FFF2-40B4-BE49-F238E27FC236}">
                <a16:creationId xmlns:a16="http://schemas.microsoft.com/office/drawing/2014/main" id="{E6A91654-80C1-922A-683A-47C439F84DDC}"/>
              </a:ext>
            </a:extLst>
          </p:cNvPr>
          <p:cNvSpPr txBox="1">
            <a:spLocks/>
          </p:cNvSpPr>
          <p:nvPr/>
        </p:nvSpPr>
        <p:spPr>
          <a:xfrm>
            <a:off x="2543594" y="4716685"/>
            <a:ext cx="1985448" cy="67945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b="1" kern="1200" cap="all" baseline="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3200" b="1" kern="1200">
                <a:solidFill>
                  <a:schemeClr val="accent3"/>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bg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Fitch</a:t>
            </a:r>
          </a:p>
          <a:p>
            <a:pPr lvl="1"/>
            <a:r>
              <a:rPr lang="en-GB" dirty="0"/>
              <a:t>BBB+ </a:t>
            </a:r>
            <a:r>
              <a:rPr lang="en-GB" sz="1600" dirty="0"/>
              <a:t>(stable)</a:t>
            </a:r>
          </a:p>
        </p:txBody>
      </p:sp>
      <p:sp>
        <p:nvSpPr>
          <p:cNvPr id="22" name="TextBox 21">
            <a:extLst>
              <a:ext uri="{FF2B5EF4-FFF2-40B4-BE49-F238E27FC236}">
                <a16:creationId xmlns:a16="http://schemas.microsoft.com/office/drawing/2014/main" id="{5084E310-1A1B-F2AA-DD1F-FDA5A3E332ED}"/>
              </a:ext>
            </a:extLst>
          </p:cNvPr>
          <p:cNvSpPr txBox="1"/>
          <p:nvPr/>
        </p:nvSpPr>
        <p:spPr>
          <a:xfrm>
            <a:off x="10915523" y="2163438"/>
            <a:ext cx="1276478" cy="188539"/>
          </a:xfrm>
          <a:prstGeom prst="rect">
            <a:avLst/>
          </a:prstGeom>
          <a:noFill/>
        </p:spPr>
        <p:txBody>
          <a:bodyPr wrap="square" lIns="0" tIns="0" rIns="0" bIns="0" rtlCol="0">
            <a:noAutofit/>
          </a:bodyPr>
          <a:lstStyle/>
          <a:p>
            <a:pPr algn="l"/>
            <a:r>
              <a:rPr lang="en-GB" sz="1000" dirty="0">
                <a:solidFill>
                  <a:srgbClr val="FFC000"/>
                </a:solidFill>
              </a:rPr>
              <a:t>LOCK-UP (6.0x)</a:t>
            </a:r>
          </a:p>
        </p:txBody>
      </p:sp>
      <p:cxnSp>
        <p:nvCxnSpPr>
          <p:cNvPr id="23" name="Straight Connector 22">
            <a:extLst>
              <a:ext uri="{FF2B5EF4-FFF2-40B4-BE49-F238E27FC236}">
                <a16:creationId xmlns:a16="http://schemas.microsoft.com/office/drawing/2014/main" id="{856DB36B-5EB1-5AFF-E6BE-24FA08EA8C94}"/>
              </a:ext>
            </a:extLst>
          </p:cNvPr>
          <p:cNvCxnSpPr/>
          <p:nvPr/>
        </p:nvCxnSpPr>
        <p:spPr>
          <a:xfrm>
            <a:off x="5774834" y="2091665"/>
            <a:ext cx="6045689" cy="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087FC71-D0C2-4536-A590-5C99A04E7ACA}"/>
              </a:ext>
            </a:extLst>
          </p:cNvPr>
          <p:cNvSpPr txBox="1"/>
          <p:nvPr/>
        </p:nvSpPr>
        <p:spPr>
          <a:xfrm>
            <a:off x="10915522" y="1894937"/>
            <a:ext cx="1276478" cy="188539"/>
          </a:xfrm>
          <a:prstGeom prst="rect">
            <a:avLst/>
          </a:prstGeom>
          <a:noFill/>
        </p:spPr>
        <p:txBody>
          <a:bodyPr wrap="square" lIns="0" tIns="0" rIns="0" bIns="0" rtlCol="0">
            <a:noAutofit/>
          </a:bodyPr>
          <a:lstStyle/>
          <a:p>
            <a:pPr algn="l"/>
            <a:r>
              <a:rPr lang="en-GB" sz="1000" dirty="0">
                <a:solidFill>
                  <a:srgbClr val="FF0000"/>
                </a:solidFill>
              </a:rPr>
              <a:t>DEFAULT (7.5x)</a:t>
            </a:r>
          </a:p>
        </p:txBody>
      </p:sp>
      <p:cxnSp>
        <p:nvCxnSpPr>
          <p:cNvPr id="29" name="Straight Connector 28">
            <a:extLst>
              <a:ext uri="{FF2B5EF4-FFF2-40B4-BE49-F238E27FC236}">
                <a16:creationId xmlns:a16="http://schemas.microsoft.com/office/drawing/2014/main" id="{75F0E5F9-4294-5915-FBBA-F594EA8829BE}"/>
              </a:ext>
            </a:extLst>
          </p:cNvPr>
          <p:cNvCxnSpPr/>
          <p:nvPr/>
        </p:nvCxnSpPr>
        <p:spPr>
          <a:xfrm>
            <a:off x="5774833" y="5724716"/>
            <a:ext cx="6045689" cy="0"/>
          </a:xfrm>
          <a:prstGeom prst="line">
            <a:avLst/>
          </a:prstGeom>
          <a:ln w="6350">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8573820-3D23-AC8E-84F3-995ED479B2CD}"/>
              </a:ext>
            </a:extLst>
          </p:cNvPr>
          <p:cNvSpPr txBox="1"/>
          <p:nvPr/>
        </p:nvSpPr>
        <p:spPr>
          <a:xfrm>
            <a:off x="10915522" y="5548781"/>
            <a:ext cx="1276478" cy="188539"/>
          </a:xfrm>
          <a:prstGeom prst="rect">
            <a:avLst/>
          </a:prstGeom>
          <a:noFill/>
        </p:spPr>
        <p:txBody>
          <a:bodyPr wrap="square" lIns="0" tIns="0" rIns="0" bIns="0" rtlCol="0">
            <a:noAutofit/>
          </a:bodyPr>
          <a:lstStyle/>
          <a:p>
            <a:pPr algn="l"/>
            <a:r>
              <a:rPr lang="en-GB" sz="1000" dirty="0">
                <a:solidFill>
                  <a:srgbClr val="FFC000"/>
                </a:solidFill>
              </a:rPr>
              <a:t>LOCK-UP (2.0x)</a:t>
            </a:r>
          </a:p>
        </p:txBody>
      </p:sp>
      <p:cxnSp>
        <p:nvCxnSpPr>
          <p:cNvPr id="31" name="Straight Connector 30">
            <a:extLst>
              <a:ext uri="{FF2B5EF4-FFF2-40B4-BE49-F238E27FC236}">
                <a16:creationId xmlns:a16="http://schemas.microsoft.com/office/drawing/2014/main" id="{A545B7E4-981A-280C-081E-2EB401DE84E5}"/>
              </a:ext>
            </a:extLst>
          </p:cNvPr>
          <p:cNvCxnSpPr/>
          <p:nvPr/>
        </p:nvCxnSpPr>
        <p:spPr>
          <a:xfrm>
            <a:off x="5795939" y="5872616"/>
            <a:ext cx="6045689" cy="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83B2751-83D3-B69D-7CAF-6D4E9B3AC4B7}"/>
              </a:ext>
            </a:extLst>
          </p:cNvPr>
          <p:cNvSpPr txBox="1"/>
          <p:nvPr/>
        </p:nvSpPr>
        <p:spPr>
          <a:xfrm>
            <a:off x="10917026" y="5945138"/>
            <a:ext cx="1276478" cy="188539"/>
          </a:xfrm>
          <a:prstGeom prst="rect">
            <a:avLst/>
          </a:prstGeom>
          <a:noFill/>
        </p:spPr>
        <p:txBody>
          <a:bodyPr wrap="square" lIns="0" tIns="0" rIns="0" bIns="0" rtlCol="0">
            <a:noAutofit/>
          </a:bodyPr>
          <a:lstStyle/>
          <a:p>
            <a:pPr algn="l"/>
            <a:r>
              <a:rPr lang="en-GB" sz="1000" dirty="0">
                <a:solidFill>
                  <a:srgbClr val="FF0000"/>
                </a:solidFill>
              </a:rPr>
              <a:t>DEFAULT (1.4x)</a:t>
            </a:r>
          </a:p>
        </p:txBody>
      </p:sp>
    </p:spTree>
    <p:extLst>
      <p:ext uri="{BB962C8B-B14F-4D97-AF65-F5344CB8AC3E}">
        <p14:creationId xmlns:p14="http://schemas.microsoft.com/office/powerpoint/2010/main" val="117647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069C-BD2C-D219-B3F2-41C10799F24E}"/>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AD0C5C7-126F-AB78-9A39-C07E3FEE996B}"/>
              </a:ext>
            </a:extLst>
          </p:cNvPr>
          <p:cNvPicPr>
            <a:picLocks noGrp="1" noChangeAspect="1"/>
          </p:cNvPicPr>
          <p:nvPr>
            <p:ph type="pic" sz="quarter" idx="10"/>
          </p:nvPr>
        </p:nvPicPr>
        <p:blipFill>
          <a:blip r:embed="rId2"/>
          <a:srcRect l="23179" r="23179"/>
          <a:stretch/>
        </p:blipFill>
        <p:spPr>
          <a:xfrm>
            <a:off x="7909095" y="0"/>
            <a:ext cx="4282905" cy="6858000"/>
          </a:xfrm>
        </p:spPr>
      </p:pic>
      <p:sp>
        <p:nvSpPr>
          <p:cNvPr id="3" name="Title 2">
            <a:extLst>
              <a:ext uri="{FF2B5EF4-FFF2-40B4-BE49-F238E27FC236}">
                <a16:creationId xmlns:a16="http://schemas.microsoft.com/office/drawing/2014/main" id="{4B285D9F-633D-8044-FE93-11AEC32014E1}"/>
              </a:ext>
            </a:extLst>
          </p:cNvPr>
          <p:cNvSpPr>
            <a:spLocks noGrp="1"/>
          </p:cNvSpPr>
          <p:nvPr>
            <p:ph type="ctrTitle"/>
          </p:nvPr>
        </p:nvSpPr>
        <p:spPr>
          <a:xfrm>
            <a:off x="371475" y="1944312"/>
            <a:ext cx="6206878" cy="2171697"/>
          </a:xfrm>
        </p:spPr>
        <p:txBody>
          <a:bodyPr/>
          <a:lstStyle/>
          <a:p>
            <a:r>
              <a:rPr lang="en-GB" dirty="0">
                <a:solidFill>
                  <a:schemeClr val="bg1"/>
                </a:solidFill>
                <a:latin typeface="Inter" panose="02000503000000020004" pitchFamily="2" charset="0"/>
              </a:rPr>
              <a:t>Sustainability</a:t>
            </a:r>
            <a:endParaRPr lang="en-GB" dirty="0"/>
          </a:p>
        </p:txBody>
      </p:sp>
      <p:sp>
        <p:nvSpPr>
          <p:cNvPr id="2" name="Slide Number Placeholder 1">
            <a:extLst>
              <a:ext uri="{FF2B5EF4-FFF2-40B4-BE49-F238E27FC236}">
                <a16:creationId xmlns:a16="http://schemas.microsoft.com/office/drawing/2014/main" id="{7AA46F07-5266-BF9B-0DBA-1BBF68B6B004}"/>
              </a:ext>
            </a:extLst>
          </p:cNvPr>
          <p:cNvSpPr>
            <a:spLocks noGrp="1"/>
          </p:cNvSpPr>
          <p:nvPr>
            <p:ph type="sldNum" sz="quarter" idx="4294967295"/>
          </p:nvPr>
        </p:nvSpPr>
        <p:spPr>
          <a:xfrm>
            <a:off x="11456988" y="6321425"/>
            <a:ext cx="735012" cy="536575"/>
          </a:xfrm>
        </p:spPr>
        <p:txBody>
          <a:bodyPr/>
          <a:lstStyle/>
          <a:p>
            <a:fld id="{08F64A33-8291-4D33-9825-B38E89644A52}" type="slidenum">
              <a:rPr lang="en-GB" smtClean="0"/>
              <a:pPr/>
              <a:t>22</a:t>
            </a:fld>
            <a:endParaRPr lang="en-GB"/>
          </a:p>
        </p:txBody>
      </p:sp>
      <p:sp>
        <p:nvSpPr>
          <p:cNvPr id="8" name="Subtitle 7">
            <a:extLst>
              <a:ext uri="{FF2B5EF4-FFF2-40B4-BE49-F238E27FC236}">
                <a16:creationId xmlns:a16="http://schemas.microsoft.com/office/drawing/2014/main" id="{58CC74C4-7C33-4037-6713-BEBAF52665A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217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940E8-B695-58C0-17D7-0C8921BC790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6D5E56-7DE8-6E48-D5DB-360411ADB919}"/>
              </a:ext>
            </a:extLst>
          </p:cNvPr>
          <p:cNvPicPr>
            <a:picLocks noChangeAspect="1"/>
          </p:cNvPicPr>
          <p:nvPr/>
        </p:nvPicPr>
        <p:blipFill>
          <a:blip r:embed="rId2">
            <a:alphaModFix amt="72000"/>
            <a:extLst>
              <a:ext uri="{28A0092B-C50C-407E-A947-70E740481C1C}">
                <a14:useLocalDpi xmlns:a14="http://schemas.microsoft.com/office/drawing/2010/main"/>
              </a:ext>
            </a:extLst>
          </a:blip>
          <a:srcRect l="8494" t="34782" r="23933" b="1"/>
          <a:stretch>
            <a:fill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AB408B9C-D55D-DDE8-CA42-7F31A71EEC8F}"/>
              </a:ext>
            </a:extLst>
          </p:cNvPr>
          <p:cNvSpPr/>
          <p:nvPr/>
        </p:nvSpPr>
        <p:spPr>
          <a:xfrm>
            <a:off x="1" y="0"/>
            <a:ext cx="9109203" cy="6858000"/>
          </a:xfrm>
          <a:prstGeom prst="rect">
            <a:avLst/>
          </a:prstGeom>
          <a:gradFill>
            <a:gsLst>
              <a:gs pos="54000">
                <a:schemeClr val="bg1">
                  <a:alpha val="50000"/>
                </a:schemeClr>
              </a:gs>
              <a:gs pos="1000">
                <a:schemeClr val="bg1">
                  <a:alpha val="92000"/>
                </a:schemeClr>
              </a:gs>
              <a:gs pos="76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
              <a:ea typeface="+mn-ea"/>
              <a:cs typeface="+mn-cs"/>
            </a:endParaRPr>
          </a:p>
        </p:txBody>
      </p:sp>
      <p:sp>
        <p:nvSpPr>
          <p:cNvPr id="9" name="TextBox 8">
            <a:extLst>
              <a:ext uri="{FF2B5EF4-FFF2-40B4-BE49-F238E27FC236}">
                <a16:creationId xmlns:a16="http://schemas.microsoft.com/office/drawing/2014/main" id="{EAF50F84-CB22-9FA0-30DD-E066E7AA3A31}"/>
              </a:ext>
            </a:extLst>
          </p:cNvPr>
          <p:cNvSpPr txBox="1"/>
          <p:nvPr/>
        </p:nvSpPr>
        <p:spPr>
          <a:xfrm>
            <a:off x="373380" y="1482241"/>
            <a:ext cx="6743822" cy="4481308"/>
          </a:xfrm>
          <a:prstGeom prst="rect">
            <a:avLst/>
          </a:prstGeom>
          <a:solidFill>
            <a:srgbClr val="004F53">
              <a:alpha val="89000"/>
            </a:srgbClr>
          </a:solidFill>
          <a:ln w="0" cap="flat">
            <a:noFill/>
            <a:prstDash val="solid"/>
            <a:miter/>
          </a:ln>
        </p:spPr>
        <p:txBody>
          <a:bodyPr wrap="square" lIns="180000" tIns="180000" rIns="180000" bIns="180000" rtlCol="0" anchor="t" anchorCtr="0">
            <a:noAutofit/>
          </a:bodyPr>
          <a:lstStyle>
            <a:defPPr>
              <a:defRPr lang="en-US"/>
            </a:defPPr>
          </a:lstStyle>
          <a:p>
            <a:pPr marL="898525" marR="0" lvl="0" indent="0" algn="l" defTabSz="914400" rtl="0" eaLnBrk="1" fontAlgn="auto" latinLnBrk="0" hangingPunct="1">
              <a:lnSpc>
                <a:spcPct val="100000"/>
              </a:lnSpc>
              <a:spcBef>
                <a:spcPts val="600"/>
              </a:spcBef>
              <a:spcAft>
                <a:spcPts val="60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endParaRPr>
          </a:p>
          <a:p>
            <a:pPr marL="898525" marR="0" lvl="0" indent="0" algn="l" defTabSz="914400" rtl="0" eaLnBrk="1" fontAlgn="auto" latinLnBrk="0" hangingPunct="1">
              <a:lnSpc>
                <a:spcPct val="100000"/>
              </a:lnSpc>
              <a:spcBef>
                <a:spcPts val="600"/>
              </a:spcBef>
              <a:spcAft>
                <a:spcPts val="600"/>
              </a:spcAft>
              <a:buClrTx/>
              <a:buSzTx/>
              <a:buFontTx/>
              <a:buNone/>
              <a:tabLst/>
              <a:defRPr/>
            </a:pPr>
            <a:r>
              <a:rPr kumimoji="0" lang="en-GB" sz="14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Decarbonising </a:t>
            </a:r>
            <a:r>
              <a:rPr lang="en-GB" sz="1400" b="1">
                <a:solidFill>
                  <a:prstClr val="white"/>
                </a:solidFill>
                <a:latin typeface="Inter" panose="02000503000000020004" pitchFamily="2" charset="0"/>
                <a:ea typeface="Inter" panose="02000503000000020004" pitchFamily="2" charset="0"/>
              </a:rPr>
              <a:t>a</a:t>
            </a:r>
            <a:r>
              <a:rPr kumimoji="0" lang="en-GB" sz="1400" b="1" i="0" u="none" strike="noStrike" kern="1200" cap="none" spc="0" normalizeH="0" baseline="0" noProof="0" err="1">
                <a:ln>
                  <a:noFill/>
                </a:ln>
                <a:solidFill>
                  <a:prstClr val="white"/>
                </a:solidFill>
                <a:effectLst/>
                <a:uLnTx/>
                <a:uFillTx/>
                <a:latin typeface="Inter" panose="02000503000000020004" pitchFamily="2" charset="0"/>
                <a:ea typeface="Inter" panose="02000503000000020004" pitchFamily="2" charset="0"/>
                <a:cs typeface="+mn-cs"/>
              </a:rPr>
              <a:t>viation</a:t>
            </a:r>
            <a:endParaRPr kumimoji="0" lang="en-GB" sz="14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endParaRPr>
          </a:p>
          <a:p>
            <a:pPr marL="1184275" marR="0" lvl="0" indent="-285750" algn="l" defTabSz="914400" rtl="0" eaLnBrk="1" fontAlgn="auto" latinLnBrk="0" hangingPunct="1">
              <a:lnSpc>
                <a:spcPct val="100000"/>
              </a:lnSpc>
              <a:buClrTx/>
              <a:buSzTx/>
              <a:buFont typeface="Arial" panose="020B0604020202020204" pitchFamily="34" charset="0"/>
              <a:buChar char="•"/>
              <a:tabLst/>
              <a:defRPr/>
            </a:pPr>
            <a:r>
              <a:rPr kumimoji="0" lang="en-GB" sz="1250" i="0" u="none" strike="noStrike" kern="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Continued delivery of MAG’s Net Zero Transition Plan, targeting net zero airport operations by 2038.</a:t>
            </a:r>
          </a:p>
          <a:p>
            <a:pPr marL="1184275" marR="0" lvl="0" indent="-285750" algn="l" defTabSz="914400" rtl="0" eaLnBrk="1" fontAlgn="auto" latinLnBrk="0" hangingPunct="1">
              <a:lnSpc>
                <a:spcPct val="100000"/>
              </a:lnSpc>
              <a:buClrTx/>
              <a:buSzTx/>
              <a:buFont typeface="Arial" panose="020B0604020202020204" pitchFamily="34" charset="0"/>
              <a:buChar char="•"/>
              <a:tabLst/>
              <a:defRPr/>
            </a:pPr>
            <a:r>
              <a:rPr kumimoji="0" lang="en-GB" sz="125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Progressed low-carbon energy infrastructure, including the development of a 12.8MW solar farm at London Stansted.</a:t>
            </a:r>
          </a:p>
          <a:p>
            <a:pPr marL="1184275" marR="0" lvl="0" indent="-285750" algn="l" defTabSz="914400" rtl="0" eaLnBrk="1" fontAlgn="auto" latinLnBrk="0" hangingPunct="1">
              <a:lnSpc>
                <a:spcPct val="100000"/>
              </a:lnSpc>
              <a:buClrTx/>
              <a:buSzTx/>
              <a:buFont typeface="Arial" panose="020B0604020202020204" pitchFamily="34" charset="0"/>
              <a:buChar char="•"/>
              <a:tabLst/>
              <a:defRPr/>
            </a:pPr>
            <a:endParaRPr lang="en-GB" sz="1250">
              <a:solidFill>
                <a:prstClr val="white"/>
              </a:solidFill>
              <a:latin typeface="Inter" panose="02000503000000020004" pitchFamily="2" charset="0"/>
              <a:ea typeface="Inter" panose="02000503000000020004" pitchFamily="2" charset="0"/>
            </a:endParaRPr>
          </a:p>
          <a:p>
            <a:pPr marL="898525" marR="0" lvl="0" algn="l" defTabSz="914400" rtl="0" eaLnBrk="1" fontAlgn="auto" latinLnBrk="0" hangingPunct="1">
              <a:lnSpc>
                <a:spcPct val="100000"/>
              </a:lnSpc>
              <a:buClrTx/>
              <a:buSzTx/>
              <a:tabLst/>
              <a:defRPr/>
            </a:pPr>
            <a:endParaRPr kumimoji="0" lang="en-GB" sz="125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endParaRPr>
          </a:p>
          <a:p>
            <a:pPr marL="1184275" marR="0" lvl="0" indent="-285750" algn="l" defTabSz="914400" rtl="0" eaLnBrk="1" fontAlgn="auto" latinLnBrk="0" hangingPunct="1">
              <a:lnSpc>
                <a:spcPct val="100000"/>
              </a:lnSpc>
              <a:spcBef>
                <a:spcPts val="200"/>
              </a:spcBef>
              <a:spcAft>
                <a:spcPts val="600"/>
              </a:spcAft>
              <a:buClrTx/>
              <a:buSzTx/>
              <a:buFont typeface="Arial" panose="020B0604020202020204" pitchFamily="34" charset="0"/>
              <a:buChar char="•"/>
              <a:tabLst/>
              <a:defRPr/>
            </a:pPr>
            <a:endParaRPr kumimoji="0" lang="en-GB" sz="125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endParaRPr>
          </a:p>
        </p:txBody>
      </p:sp>
      <p:sp>
        <p:nvSpPr>
          <p:cNvPr id="31" name="Oval 30">
            <a:extLst>
              <a:ext uri="{FF2B5EF4-FFF2-40B4-BE49-F238E27FC236}">
                <a16:creationId xmlns:a16="http://schemas.microsoft.com/office/drawing/2014/main" id="{95837DD9-F449-F26D-6004-E051A3B7D534}"/>
              </a:ext>
            </a:extLst>
          </p:cNvPr>
          <p:cNvSpPr/>
          <p:nvPr/>
        </p:nvSpPr>
        <p:spPr>
          <a:xfrm>
            <a:off x="585456" y="2041230"/>
            <a:ext cx="660400" cy="660400"/>
          </a:xfrm>
          <a:prstGeom prst="ellipse">
            <a:avLst/>
          </a:prstGeom>
          <a:solidFill>
            <a:srgbClr val="00B190"/>
          </a:solidFill>
          <a:ln w="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6252253-015B-6C5D-CBA9-401378020920}"/>
              </a:ext>
            </a:extLst>
          </p:cNvPr>
          <p:cNvSpPr/>
          <p:nvPr/>
        </p:nvSpPr>
        <p:spPr>
          <a:xfrm flipH="1">
            <a:off x="2036870" y="0"/>
            <a:ext cx="10155130" cy="6858000"/>
          </a:xfrm>
          <a:custGeom>
            <a:avLst/>
            <a:gdLst>
              <a:gd name="csX0" fmla="*/ 3442551 w 10155130"/>
              <a:gd name="csY0" fmla="*/ 0 h 6858000"/>
              <a:gd name="csX1" fmla="*/ 0 w 10155130"/>
              <a:gd name="csY1" fmla="*/ 0 h 6858000"/>
              <a:gd name="csX2" fmla="*/ 0 w 10155130"/>
              <a:gd name="csY2" fmla="*/ 6858000 h 6858000"/>
              <a:gd name="csX3" fmla="*/ 941815 w 10155130"/>
              <a:gd name="csY3" fmla="*/ 6858000 h 6858000"/>
              <a:gd name="csX4" fmla="*/ 941815 w 10155130"/>
              <a:gd name="csY4" fmla="*/ 1302941 h 6858000"/>
              <a:gd name="csX5" fmla="*/ 982367 w 10155130"/>
              <a:gd name="csY5" fmla="*/ 1302941 h 6858000"/>
              <a:gd name="csX6" fmla="*/ 2922772 w 10155130"/>
              <a:gd name="csY6" fmla="*/ 6858000 h 6858000"/>
              <a:gd name="csX7" fmla="*/ 5759447 w 10155130"/>
              <a:gd name="csY7" fmla="*/ 6858000 h 6858000"/>
              <a:gd name="csX8" fmla="*/ 10155130 w 10155130"/>
              <a:gd name="csY8" fmla="*/ 0 h 6858000"/>
              <a:gd name="csX9" fmla="*/ 10155129 w 10155130"/>
              <a:gd name="csY9" fmla="*/ 0 h 6858000"/>
              <a:gd name="csX10" fmla="*/ 10155129 w 10155130"/>
              <a:gd name="csY10" fmla="*/ 2273917 h 6858000"/>
              <a:gd name="csX11" fmla="*/ 10155130 w 10155130"/>
              <a:gd name="csY11" fmla="*/ 2273914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0155130" h="6858000">
                <a:moveTo>
                  <a:pt x="3442551" y="0"/>
                </a:moveTo>
                <a:lnTo>
                  <a:pt x="0" y="0"/>
                </a:lnTo>
                <a:lnTo>
                  <a:pt x="0" y="6858000"/>
                </a:lnTo>
                <a:lnTo>
                  <a:pt x="941815" y="6858000"/>
                </a:lnTo>
                <a:lnTo>
                  <a:pt x="941815" y="1302941"/>
                </a:lnTo>
                <a:lnTo>
                  <a:pt x="982367" y="1302941"/>
                </a:lnTo>
                <a:lnTo>
                  <a:pt x="2922772" y="6858000"/>
                </a:lnTo>
                <a:lnTo>
                  <a:pt x="5759447" y="6858000"/>
                </a:lnTo>
                <a:close/>
                <a:moveTo>
                  <a:pt x="10155130" y="0"/>
                </a:moveTo>
                <a:lnTo>
                  <a:pt x="10155129" y="0"/>
                </a:lnTo>
                <a:lnTo>
                  <a:pt x="10155129" y="2273917"/>
                </a:lnTo>
                <a:lnTo>
                  <a:pt x="10155130" y="2273914"/>
                </a:lnTo>
                <a:close/>
              </a:path>
            </a:pathLst>
          </a:custGeom>
          <a:solidFill>
            <a:srgbClr val="00B588">
              <a:alpha val="19000"/>
            </a:srgbClr>
          </a:solidFill>
          <a:ln w="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147"/>
              </a:solidFill>
              <a:effectLst/>
              <a:uLnTx/>
              <a:uFillTx/>
              <a:latin typeface="Inter" panose="02000503000000020004" pitchFamily="2" charset="0"/>
              <a:ea typeface="+mn-ea"/>
              <a:cs typeface="+mn-cs"/>
            </a:endParaRPr>
          </a:p>
        </p:txBody>
      </p:sp>
      <p:sp>
        <p:nvSpPr>
          <p:cNvPr id="43" name="Freeform: Shape 42">
            <a:extLst>
              <a:ext uri="{FF2B5EF4-FFF2-40B4-BE49-F238E27FC236}">
                <a16:creationId xmlns:a16="http://schemas.microsoft.com/office/drawing/2014/main" id="{DD592144-133E-8667-3337-57515B45778E}"/>
              </a:ext>
            </a:extLst>
          </p:cNvPr>
          <p:cNvSpPr/>
          <p:nvPr/>
        </p:nvSpPr>
        <p:spPr>
          <a:xfrm>
            <a:off x="700562" y="2163703"/>
            <a:ext cx="407501" cy="415453"/>
          </a:xfrm>
          <a:custGeom>
            <a:avLst/>
            <a:gdLst>
              <a:gd name="connsiteX0" fmla="*/ 140887 w 228838"/>
              <a:gd name="connsiteY0" fmla="*/ 3755 h 233304"/>
              <a:gd name="connsiteX1" fmla="*/ 150176 w 228838"/>
              <a:gd name="connsiteY1" fmla="*/ 20357 h 233304"/>
              <a:gd name="connsiteX2" fmla="*/ 128435 w 228838"/>
              <a:gd name="connsiteY2" fmla="*/ 27275 h 233304"/>
              <a:gd name="connsiteX3" fmla="*/ 117762 w 228838"/>
              <a:gd name="connsiteY3" fmla="*/ 36960 h 233304"/>
              <a:gd name="connsiteX4" fmla="*/ 113612 w 228838"/>
              <a:gd name="connsiteY4" fmla="*/ 43284 h 233304"/>
              <a:gd name="connsiteX5" fmla="*/ 120727 w 228838"/>
              <a:gd name="connsiteY5" fmla="*/ 45063 h 233304"/>
              <a:gd name="connsiteX6" fmla="*/ 123692 w 228838"/>
              <a:gd name="connsiteY6" fmla="*/ 53562 h 233304"/>
              <a:gd name="connsiteX7" fmla="*/ 131597 w 228838"/>
              <a:gd name="connsiteY7" fmla="*/ 53562 h 233304"/>
              <a:gd name="connsiteX8" fmla="*/ 144642 w 228838"/>
              <a:gd name="connsiteY8" fmla="*/ 67001 h 233304"/>
              <a:gd name="connsiteX9" fmla="*/ 149583 w 228838"/>
              <a:gd name="connsiteY9" fmla="*/ 83208 h 233304"/>
              <a:gd name="connsiteX10" fmla="*/ 134364 w 228838"/>
              <a:gd name="connsiteY10" fmla="*/ 100996 h 233304"/>
              <a:gd name="connsiteX11" fmla="*/ 129423 w 228838"/>
              <a:gd name="connsiteY11" fmla="*/ 109495 h 233304"/>
              <a:gd name="connsiteX12" fmla="*/ 126063 w 228838"/>
              <a:gd name="connsiteY12" fmla="*/ 81430 h 233304"/>
              <a:gd name="connsiteX13" fmla="*/ 116379 w 228838"/>
              <a:gd name="connsiteY13" fmla="*/ 69966 h 233304"/>
              <a:gd name="connsiteX14" fmla="*/ 118158 w 228838"/>
              <a:gd name="connsiteY14" fmla="*/ 63839 h 233304"/>
              <a:gd name="connsiteX15" fmla="*/ 100567 w 228838"/>
              <a:gd name="connsiteY15" fmla="*/ 43284 h 233304"/>
              <a:gd name="connsiteX16" fmla="*/ 224095 w 228838"/>
              <a:gd name="connsiteY16" fmla="*/ 41703 h 233304"/>
              <a:gd name="connsiteX17" fmla="*/ 216584 w 228838"/>
              <a:gd name="connsiteY17" fmla="*/ 47237 h 233304"/>
              <a:gd name="connsiteX18" fmla="*/ 201959 w 228838"/>
              <a:gd name="connsiteY18" fmla="*/ 42296 h 233304"/>
              <a:gd name="connsiteX19" fmla="*/ 182787 w 228838"/>
              <a:gd name="connsiteY19" fmla="*/ 58107 h 233304"/>
              <a:gd name="connsiteX20" fmla="*/ 203738 w 228838"/>
              <a:gd name="connsiteY20" fmla="*/ 72931 h 233304"/>
              <a:gd name="connsiteX21" fmla="*/ 194646 w 228838"/>
              <a:gd name="connsiteY21" fmla="*/ 106530 h 233304"/>
              <a:gd name="connsiteX22" fmla="*/ 221526 w 228838"/>
              <a:gd name="connsiteY22" fmla="*/ 96648 h 233304"/>
              <a:gd name="connsiteX23" fmla="*/ 192077 w 228838"/>
              <a:gd name="connsiteY23" fmla="*/ 6720 h 233304"/>
              <a:gd name="connsiteX24" fmla="*/ 193065 w 228838"/>
              <a:gd name="connsiteY24" fmla="*/ 20160 h 233304"/>
              <a:gd name="connsiteX25" fmla="*/ 191484 w 228838"/>
              <a:gd name="connsiteY25" fmla="*/ 30833 h 233304"/>
              <a:gd name="connsiteX26" fmla="*/ 202947 w 228838"/>
              <a:gd name="connsiteY26" fmla="*/ 29251 h 233304"/>
              <a:gd name="connsiteX27" fmla="*/ 208481 w 228838"/>
              <a:gd name="connsiteY27" fmla="*/ 32809 h 233304"/>
              <a:gd name="connsiteX28" fmla="*/ 220537 w 228838"/>
              <a:gd name="connsiteY28" fmla="*/ 33995 h 233304"/>
              <a:gd name="connsiteX29" fmla="*/ 182392 w 228838"/>
              <a:gd name="connsiteY29" fmla="*/ 2965 h 233304"/>
              <a:gd name="connsiteX30" fmla="*/ 167173 w 228838"/>
              <a:gd name="connsiteY30" fmla="*/ 10475 h 233304"/>
              <a:gd name="connsiteX31" fmla="*/ 157884 w 228838"/>
              <a:gd name="connsiteY31" fmla="*/ 198 h 233304"/>
              <a:gd name="connsiteX32" fmla="*/ 117565 w 228838"/>
              <a:gd name="connsiteY32" fmla="*/ 114041 h 233304"/>
              <a:gd name="connsiteX33" fmla="*/ 96812 w 228838"/>
              <a:gd name="connsiteY33" fmla="*/ 66013 h 233304"/>
              <a:gd name="connsiteX34" fmla="*/ 162825 w 228838"/>
              <a:gd name="connsiteY34" fmla="*/ 0 h 233304"/>
              <a:gd name="connsiteX35" fmla="*/ 228838 w 228838"/>
              <a:gd name="connsiteY35" fmla="*/ 66013 h 233304"/>
              <a:gd name="connsiteX36" fmla="*/ 201959 w 228838"/>
              <a:gd name="connsiteY36" fmla="*/ 119180 h 233304"/>
              <a:gd name="connsiteX37" fmla="*/ 47599 w 228838"/>
              <a:gd name="connsiteY37" fmla="*/ 64630 h 233304"/>
              <a:gd name="connsiteX38" fmla="*/ 44436 w 228838"/>
              <a:gd name="connsiteY38" fmla="*/ 65420 h 233304"/>
              <a:gd name="connsiteX39" fmla="*/ 31787 w 228838"/>
              <a:gd name="connsiteY39" fmla="*/ 53166 h 233304"/>
              <a:gd name="connsiteX40" fmla="*/ 19335 w 228838"/>
              <a:gd name="connsiteY40" fmla="*/ 63444 h 233304"/>
              <a:gd name="connsiteX41" fmla="*/ 15185 w 228838"/>
              <a:gd name="connsiteY41" fmla="*/ 62258 h 233304"/>
              <a:gd name="connsiteX42" fmla="*/ 7081 w 228838"/>
              <a:gd name="connsiteY42" fmla="*/ 70559 h 233304"/>
              <a:gd name="connsiteX43" fmla="*/ 15185 w 228838"/>
              <a:gd name="connsiteY43" fmla="*/ 78662 h 233304"/>
              <a:gd name="connsiteX44" fmla="*/ 47796 w 228838"/>
              <a:gd name="connsiteY44" fmla="*/ 78662 h 233304"/>
              <a:gd name="connsiteX45" fmla="*/ 54911 w 228838"/>
              <a:gd name="connsiteY45" fmla="*/ 71547 h 233304"/>
              <a:gd name="connsiteX46" fmla="*/ 47796 w 228838"/>
              <a:gd name="connsiteY46" fmla="*/ 64630 h 233304"/>
              <a:gd name="connsiteX47" fmla="*/ 55504 w 228838"/>
              <a:gd name="connsiteY47" fmla="*/ 148233 h 233304"/>
              <a:gd name="connsiteX48" fmla="*/ 56888 w 228838"/>
              <a:gd name="connsiteY48" fmla="*/ 148233 h 233304"/>
              <a:gd name="connsiteX49" fmla="*/ 69339 w 228838"/>
              <a:gd name="connsiteY49" fmla="*/ 148233 h 233304"/>
              <a:gd name="connsiteX50" fmla="*/ 70723 w 228838"/>
              <a:gd name="connsiteY50" fmla="*/ 148233 h 233304"/>
              <a:gd name="connsiteX51" fmla="*/ 82977 w 228838"/>
              <a:gd name="connsiteY51" fmla="*/ 148233 h 233304"/>
              <a:gd name="connsiteX52" fmla="*/ 84360 w 228838"/>
              <a:gd name="connsiteY52" fmla="*/ 148233 h 233304"/>
              <a:gd name="connsiteX53" fmla="*/ 165592 w 228838"/>
              <a:gd name="connsiteY53" fmla="*/ 190529 h 233304"/>
              <a:gd name="connsiteX54" fmla="*/ 190298 w 228838"/>
              <a:gd name="connsiteY54" fmla="*/ 190529 h 233304"/>
              <a:gd name="connsiteX55" fmla="*/ 28032 w 228838"/>
              <a:gd name="connsiteY55" fmla="*/ 102577 h 233304"/>
              <a:gd name="connsiteX56" fmla="*/ 39100 w 228838"/>
              <a:gd name="connsiteY56" fmla="*/ 102577 h 233304"/>
              <a:gd name="connsiteX57" fmla="*/ 8860 w 228838"/>
              <a:gd name="connsiteY57" fmla="*/ 204364 h 233304"/>
              <a:gd name="connsiteX58" fmla="*/ 25265 w 228838"/>
              <a:gd name="connsiteY58" fmla="*/ 204364 h 233304"/>
              <a:gd name="connsiteX59" fmla="*/ 129819 w 228838"/>
              <a:gd name="connsiteY59" fmla="*/ 209898 h 233304"/>
              <a:gd name="connsiteX60" fmla="*/ 165592 w 228838"/>
              <a:gd name="connsiteY60" fmla="*/ 209898 h 233304"/>
              <a:gd name="connsiteX61" fmla="*/ 19731 w 228838"/>
              <a:gd name="connsiteY61" fmla="*/ 184995 h 233304"/>
              <a:gd name="connsiteX62" fmla="*/ 47203 w 228838"/>
              <a:gd name="connsiteY62" fmla="*/ 184995 h 233304"/>
              <a:gd name="connsiteX63" fmla="*/ 156105 w 228838"/>
              <a:gd name="connsiteY63" fmla="*/ 127678 h 233304"/>
              <a:gd name="connsiteX64" fmla="*/ 213027 w 228838"/>
              <a:gd name="connsiteY64" fmla="*/ 143688 h 233304"/>
              <a:gd name="connsiteX65" fmla="*/ 129621 w 228838"/>
              <a:gd name="connsiteY65" fmla="*/ 166614 h 233304"/>
              <a:gd name="connsiteX66" fmla="*/ 168359 w 228838"/>
              <a:gd name="connsiteY66" fmla="*/ 166614 h 233304"/>
              <a:gd name="connsiteX67" fmla="*/ 219351 w 228838"/>
              <a:gd name="connsiteY67" fmla="*/ 150803 h 233304"/>
              <a:gd name="connsiteX68" fmla="*/ 161639 w 228838"/>
              <a:gd name="connsiteY68" fmla="*/ 126690 h 233304"/>
              <a:gd name="connsiteX69" fmla="*/ 45029 w 228838"/>
              <a:gd name="connsiteY69" fmla="*/ 133015 h 233304"/>
              <a:gd name="connsiteX70" fmla="*/ 23881 w 228838"/>
              <a:gd name="connsiteY70" fmla="*/ 125900 h 233304"/>
              <a:gd name="connsiteX71" fmla="*/ 1547 w 228838"/>
              <a:gd name="connsiteY71" fmla="*/ 114041 h 233304"/>
              <a:gd name="connsiteX72" fmla="*/ 8070 w 228838"/>
              <a:gd name="connsiteY72" fmla="*/ 136177 h 233304"/>
              <a:gd name="connsiteX73" fmla="*/ 164 w 228838"/>
              <a:gd name="connsiteY73" fmla="*/ 139142 h 233304"/>
              <a:gd name="connsiteX74" fmla="*/ 164 w 228838"/>
              <a:gd name="connsiteY74" fmla="*/ 151396 h 233304"/>
              <a:gd name="connsiteX75" fmla="*/ 91476 w 228838"/>
              <a:gd name="connsiteY75" fmla="*/ 166417 h 233304"/>
              <a:gd name="connsiteX76" fmla="*/ 94638 w 228838"/>
              <a:gd name="connsiteY76" fmla="*/ 114831 h 233304"/>
              <a:gd name="connsiteX77" fmla="*/ 60841 w 228838"/>
              <a:gd name="connsiteY77" fmla="*/ 89731 h 233304"/>
              <a:gd name="connsiteX78" fmla="*/ 63410 w 228838"/>
              <a:gd name="connsiteY78" fmla="*/ 106530 h 233304"/>
              <a:gd name="connsiteX79" fmla="*/ 69537 w 228838"/>
              <a:gd name="connsiteY79" fmla="*/ 117598 h 233304"/>
              <a:gd name="connsiteX80" fmla="*/ 138910 w 228838"/>
              <a:gd name="connsiteY80" fmla="*/ 155151 h 233304"/>
              <a:gd name="connsiteX81" fmla="*/ 60841 w 228838"/>
              <a:gd name="connsiteY81" fmla="*/ 233023 h 233304"/>
              <a:gd name="connsiteX82" fmla="*/ 63410 w 228838"/>
              <a:gd name="connsiteY82" fmla="*/ 216223 h 233304"/>
              <a:gd name="connsiteX83" fmla="*/ 99974 w 228838"/>
              <a:gd name="connsiteY83" fmla="*/ 153767 h 23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28838" h="233304">
                <a:moveTo>
                  <a:pt x="140887" y="3755"/>
                </a:moveTo>
                <a:cubicBezTo>
                  <a:pt x="142863" y="10080"/>
                  <a:pt x="154326" y="16602"/>
                  <a:pt x="150176" y="20357"/>
                </a:cubicBezTo>
                <a:cubicBezTo>
                  <a:pt x="147014" y="23322"/>
                  <a:pt x="141677" y="18579"/>
                  <a:pt x="128435" y="27275"/>
                </a:cubicBezTo>
                <a:cubicBezTo>
                  <a:pt x="121122" y="32018"/>
                  <a:pt x="125866" y="33600"/>
                  <a:pt x="117762" y="36960"/>
                </a:cubicBezTo>
                <a:cubicBezTo>
                  <a:pt x="114798" y="38343"/>
                  <a:pt x="111635" y="41110"/>
                  <a:pt x="113612" y="43284"/>
                </a:cubicBezTo>
                <a:cubicBezTo>
                  <a:pt x="115786" y="45854"/>
                  <a:pt x="117960" y="42691"/>
                  <a:pt x="120727" y="45063"/>
                </a:cubicBezTo>
                <a:cubicBezTo>
                  <a:pt x="123099" y="47039"/>
                  <a:pt x="119936" y="51190"/>
                  <a:pt x="123692" y="53562"/>
                </a:cubicBezTo>
                <a:cubicBezTo>
                  <a:pt x="125470" y="54748"/>
                  <a:pt x="129226" y="53166"/>
                  <a:pt x="131597" y="53562"/>
                </a:cubicBezTo>
                <a:cubicBezTo>
                  <a:pt x="139108" y="54945"/>
                  <a:pt x="139108" y="63444"/>
                  <a:pt x="144642" y="67001"/>
                </a:cubicBezTo>
                <a:cubicBezTo>
                  <a:pt x="153338" y="72733"/>
                  <a:pt x="158477" y="70954"/>
                  <a:pt x="149583" y="83208"/>
                </a:cubicBezTo>
                <a:cubicBezTo>
                  <a:pt x="146223" y="87754"/>
                  <a:pt x="135550" y="96253"/>
                  <a:pt x="134364" y="100996"/>
                </a:cubicBezTo>
                <a:cubicBezTo>
                  <a:pt x="133376" y="104554"/>
                  <a:pt x="138713" y="116808"/>
                  <a:pt x="129423" y="109495"/>
                </a:cubicBezTo>
                <a:cubicBezTo>
                  <a:pt x="121122" y="102973"/>
                  <a:pt x="128040" y="89335"/>
                  <a:pt x="126063" y="81430"/>
                </a:cubicBezTo>
                <a:cubicBezTo>
                  <a:pt x="124877" y="76488"/>
                  <a:pt x="117762" y="74710"/>
                  <a:pt x="116379" y="69966"/>
                </a:cubicBezTo>
                <a:cubicBezTo>
                  <a:pt x="115391" y="67001"/>
                  <a:pt x="117565" y="66606"/>
                  <a:pt x="118158" y="63839"/>
                </a:cubicBezTo>
                <a:cubicBezTo>
                  <a:pt x="119343" y="58305"/>
                  <a:pt x="103137" y="52573"/>
                  <a:pt x="100567" y="43284"/>
                </a:cubicBezTo>
                <a:moveTo>
                  <a:pt x="224095" y="41703"/>
                </a:moveTo>
                <a:cubicBezTo>
                  <a:pt x="224095" y="41703"/>
                  <a:pt x="220537" y="46249"/>
                  <a:pt x="216584" y="47237"/>
                </a:cubicBezTo>
                <a:cubicBezTo>
                  <a:pt x="210853" y="48621"/>
                  <a:pt x="207295" y="43877"/>
                  <a:pt x="201959" y="42296"/>
                </a:cubicBezTo>
                <a:cubicBezTo>
                  <a:pt x="190891" y="39134"/>
                  <a:pt x="181601" y="47435"/>
                  <a:pt x="182787" y="58107"/>
                </a:cubicBezTo>
                <a:cubicBezTo>
                  <a:pt x="184368" y="73326"/>
                  <a:pt x="197413" y="66013"/>
                  <a:pt x="203738" y="72931"/>
                </a:cubicBezTo>
                <a:cubicBezTo>
                  <a:pt x="215003" y="84789"/>
                  <a:pt x="186345" y="100403"/>
                  <a:pt x="194646" y="106530"/>
                </a:cubicBezTo>
                <a:cubicBezTo>
                  <a:pt x="200575" y="110879"/>
                  <a:pt x="218363" y="101787"/>
                  <a:pt x="221526" y="96648"/>
                </a:cubicBezTo>
                <a:moveTo>
                  <a:pt x="192077" y="6720"/>
                </a:moveTo>
                <a:cubicBezTo>
                  <a:pt x="191681" y="10080"/>
                  <a:pt x="194053" y="14428"/>
                  <a:pt x="193065" y="20160"/>
                </a:cubicBezTo>
                <a:cubicBezTo>
                  <a:pt x="192669" y="22927"/>
                  <a:pt x="187333" y="29647"/>
                  <a:pt x="191484" y="30833"/>
                </a:cubicBezTo>
                <a:cubicBezTo>
                  <a:pt x="194646" y="31821"/>
                  <a:pt x="198599" y="28658"/>
                  <a:pt x="202947" y="29251"/>
                </a:cubicBezTo>
                <a:cubicBezTo>
                  <a:pt x="205319" y="29647"/>
                  <a:pt x="206900" y="30833"/>
                  <a:pt x="208481" y="32809"/>
                </a:cubicBezTo>
                <a:cubicBezTo>
                  <a:pt x="212829" y="38343"/>
                  <a:pt x="217968" y="34983"/>
                  <a:pt x="220537" y="33995"/>
                </a:cubicBezTo>
                <a:moveTo>
                  <a:pt x="182392" y="2965"/>
                </a:moveTo>
                <a:cubicBezTo>
                  <a:pt x="180613" y="7313"/>
                  <a:pt x="171522" y="11859"/>
                  <a:pt x="167173" y="10475"/>
                </a:cubicBezTo>
                <a:cubicBezTo>
                  <a:pt x="161639" y="8894"/>
                  <a:pt x="163616" y="988"/>
                  <a:pt x="157884" y="198"/>
                </a:cubicBezTo>
                <a:moveTo>
                  <a:pt x="117565" y="114041"/>
                </a:moveTo>
                <a:cubicBezTo>
                  <a:pt x="104915" y="101985"/>
                  <a:pt x="96812" y="84987"/>
                  <a:pt x="96812" y="66013"/>
                </a:cubicBezTo>
                <a:cubicBezTo>
                  <a:pt x="96812" y="29647"/>
                  <a:pt x="126261" y="0"/>
                  <a:pt x="162825" y="0"/>
                </a:cubicBezTo>
                <a:cubicBezTo>
                  <a:pt x="199389" y="0"/>
                  <a:pt x="228838" y="29449"/>
                  <a:pt x="228838" y="66013"/>
                </a:cubicBezTo>
                <a:cubicBezTo>
                  <a:pt x="228838" y="87952"/>
                  <a:pt x="218166" y="107321"/>
                  <a:pt x="201959" y="119180"/>
                </a:cubicBezTo>
                <a:moveTo>
                  <a:pt x="47599" y="64630"/>
                </a:moveTo>
                <a:cubicBezTo>
                  <a:pt x="46413" y="64630"/>
                  <a:pt x="45424" y="65025"/>
                  <a:pt x="44436" y="65420"/>
                </a:cubicBezTo>
                <a:cubicBezTo>
                  <a:pt x="44239" y="58700"/>
                  <a:pt x="38705" y="53166"/>
                  <a:pt x="31787" y="53166"/>
                </a:cubicBezTo>
                <a:cubicBezTo>
                  <a:pt x="25660" y="53166"/>
                  <a:pt x="20521" y="57515"/>
                  <a:pt x="19335" y="63444"/>
                </a:cubicBezTo>
                <a:cubicBezTo>
                  <a:pt x="18150" y="62653"/>
                  <a:pt x="16568" y="62258"/>
                  <a:pt x="15185" y="62258"/>
                </a:cubicBezTo>
                <a:cubicBezTo>
                  <a:pt x="10639" y="62258"/>
                  <a:pt x="7081" y="66013"/>
                  <a:pt x="7081" y="70559"/>
                </a:cubicBezTo>
                <a:cubicBezTo>
                  <a:pt x="7081" y="75105"/>
                  <a:pt x="10837" y="78662"/>
                  <a:pt x="15185" y="78662"/>
                </a:cubicBezTo>
                <a:lnTo>
                  <a:pt x="47796" y="78662"/>
                </a:lnTo>
                <a:cubicBezTo>
                  <a:pt x="51749" y="78662"/>
                  <a:pt x="54911" y="75500"/>
                  <a:pt x="54911" y="71547"/>
                </a:cubicBezTo>
                <a:cubicBezTo>
                  <a:pt x="54911" y="67594"/>
                  <a:pt x="51749" y="64630"/>
                  <a:pt x="47796" y="64630"/>
                </a:cubicBezTo>
                <a:close/>
                <a:moveTo>
                  <a:pt x="55504" y="148233"/>
                </a:moveTo>
                <a:lnTo>
                  <a:pt x="56888" y="148233"/>
                </a:lnTo>
                <a:moveTo>
                  <a:pt x="69339" y="148233"/>
                </a:moveTo>
                <a:lnTo>
                  <a:pt x="70723" y="148233"/>
                </a:lnTo>
                <a:moveTo>
                  <a:pt x="82977" y="148233"/>
                </a:moveTo>
                <a:lnTo>
                  <a:pt x="84360" y="148233"/>
                </a:lnTo>
                <a:moveTo>
                  <a:pt x="165592" y="190529"/>
                </a:moveTo>
                <a:lnTo>
                  <a:pt x="190298" y="190529"/>
                </a:lnTo>
                <a:moveTo>
                  <a:pt x="28032" y="102577"/>
                </a:moveTo>
                <a:lnTo>
                  <a:pt x="39100" y="102577"/>
                </a:lnTo>
                <a:moveTo>
                  <a:pt x="8860" y="204364"/>
                </a:moveTo>
                <a:lnTo>
                  <a:pt x="25265" y="204364"/>
                </a:lnTo>
                <a:moveTo>
                  <a:pt x="129819" y="209898"/>
                </a:moveTo>
                <a:lnTo>
                  <a:pt x="165592" y="209898"/>
                </a:lnTo>
                <a:moveTo>
                  <a:pt x="19731" y="184995"/>
                </a:moveTo>
                <a:lnTo>
                  <a:pt x="47203" y="184995"/>
                </a:lnTo>
                <a:moveTo>
                  <a:pt x="156105" y="127678"/>
                </a:moveTo>
                <a:cubicBezTo>
                  <a:pt x="156698" y="133015"/>
                  <a:pt x="162628" y="155546"/>
                  <a:pt x="213027" y="143688"/>
                </a:cubicBezTo>
                <a:moveTo>
                  <a:pt x="129621" y="166614"/>
                </a:moveTo>
                <a:lnTo>
                  <a:pt x="168359" y="166614"/>
                </a:lnTo>
                <a:cubicBezTo>
                  <a:pt x="222119" y="166614"/>
                  <a:pt x="221526" y="156732"/>
                  <a:pt x="219351" y="150803"/>
                </a:cubicBezTo>
                <a:cubicBezTo>
                  <a:pt x="215794" y="140328"/>
                  <a:pt x="187333" y="126690"/>
                  <a:pt x="161639" y="126690"/>
                </a:cubicBezTo>
                <a:cubicBezTo>
                  <a:pt x="126459" y="126690"/>
                  <a:pt x="69932" y="131038"/>
                  <a:pt x="45029" y="133015"/>
                </a:cubicBezTo>
                <a:cubicBezTo>
                  <a:pt x="37321" y="133608"/>
                  <a:pt x="29811" y="131038"/>
                  <a:pt x="23881" y="125900"/>
                </a:cubicBezTo>
                <a:cubicBezTo>
                  <a:pt x="14987" y="118191"/>
                  <a:pt x="5896" y="112657"/>
                  <a:pt x="1547" y="114041"/>
                </a:cubicBezTo>
                <a:cubicBezTo>
                  <a:pt x="-3591" y="115820"/>
                  <a:pt x="5500" y="131434"/>
                  <a:pt x="8070" y="136177"/>
                </a:cubicBezTo>
                <a:lnTo>
                  <a:pt x="164" y="139142"/>
                </a:lnTo>
                <a:lnTo>
                  <a:pt x="164" y="151396"/>
                </a:lnTo>
                <a:cubicBezTo>
                  <a:pt x="164" y="151396"/>
                  <a:pt x="35740" y="162266"/>
                  <a:pt x="91476" y="166417"/>
                </a:cubicBezTo>
                <a:moveTo>
                  <a:pt x="94638" y="114831"/>
                </a:moveTo>
                <a:cubicBezTo>
                  <a:pt x="82582" y="101194"/>
                  <a:pt x="67363" y="86371"/>
                  <a:pt x="60841" y="89731"/>
                </a:cubicBezTo>
                <a:cubicBezTo>
                  <a:pt x="55702" y="92300"/>
                  <a:pt x="59062" y="97636"/>
                  <a:pt x="63410" y="106530"/>
                </a:cubicBezTo>
                <a:cubicBezTo>
                  <a:pt x="64003" y="107716"/>
                  <a:pt x="66572" y="112460"/>
                  <a:pt x="69537" y="117598"/>
                </a:cubicBezTo>
                <a:moveTo>
                  <a:pt x="138910" y="155151"/>
                </a:moveTo>
                <a:cubicBezTo>
                  <a:pt x="138910" y="155151"/>
                  <a:pt x="72502" y="238754"/>
                  <a:pt x="60841" y="233023"/>
                </a:cubicBezTo>
                <a:cubicBezTo>
                  <a:pt x="55702" y="230453"/>
                  <a:pt x="59062" y="225117"/>
                  <a:pt x="63410" y="216223"/>
                </a:cubicBezTo>
                <a:cubicBezTo>
                  <a:pt x="68351" y="205946"/>
                  <a:pt x="89894" y="170765"/>
                  <a:pt x="99974" y="153767"/>
                </a:cubicBezTo>
              </a:path>
            </a:pathLst>
          </a:custGeom>
          <a:noFill/>
          <a:ln w="1270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utura PT Book" panose="020B0502020204020303" pitchFamily="34" charset="0"/>
              <a:ea typeface="+mn-ea"/>
              <a:cs typeface="+mn-cs"/>
            </a:endParaRPr>
          </a:p>
        </p:txBody>
      </p:sp>
      <p:pic>
        <p:nvPicPr>
          <p:cNvPr id="45" name="Picture 44">
            <a:extLst>
              <a:ext uri="{FF2B5EF4-FFF2-40B4-BE49-F238E27FC236}">
                <a16:creationId xmlns:a16="http://schemas.microsoft.com/office/drawing/2014/main" id="{33253CA8-302F-22C1-3E66-65D763A7BA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4527" y="1069100"/>
            <a:ext cx="6743822" cy="5788900"/>
          </a:xfrm>
          <a:prstGeom prst="rect">
            <a:avLst/>
          </a:prstGeom>
        </p:spPr>
      </p:pic>
      <p:pic>
        <p:nvPicPr>
          <p:cNvPr id="4" name="Graphic 3">
            <a:extLst>
              <a:ext uri="{FF2B5EF4-FFF2-40B4-BE49-F238E27FC236}">
                <a16:creationId xmlns:a16="http://schemas.microsoft.com/office/drawing/2014/main" id="{2C10FD04-32F2-0A1B-CCF2-A6350A5871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44952" y="378996"/>
            <a:ext cx="777312" cy="488312"/>
          </a:xfrm>
          <a:prstGeom prst="rect">
            <a:avLst/>
          </a:prstGeom>
        </p:spPr>
      </p:pic>
      <p:sp>
        <p:nvSpPr>
          <p:cNvPr id="7" name="TextBox 6">
            <a:extLst>
              <a:ext uri="{FF2B5EF4-FFF2-40B4-BE49-F238E27FC236}">
                <a16:creationId xmlns:a16="http://schemas.microsoft.com/office/drawing/2014/main" id="{2B99A571-0DDD-E1CD-CE3B-B228A23BCE41}"/>
              </a:ext>
            </a:extLst>
          </p:cNvPr>
          <p:cNvSpPr txBox="1"/>
          <p:nvPr/>
        </p:nvSpPr>
        <p:spPr>
          <a:xfrm>
            <a:off x="373380" y="121491"/>
            <a:ext cx="9758045" cy="6151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4F53"/>
                </a:solidFill>
                <a:effectLst/>
                <a:uLnTx/>
                <a:uFillTx/>
                <a:latin typeface="Inter" panose="02000503000000020004" pitchFamily="2" charset="0"/>
                <a:ea typeface="Inter" panose="02000503000000020004" pitchFamily="2" charset="0"/>
                <a:cs typeface="+mn-cs"/>
              </a:rPr>
              <a:t>Creating a sustainable future for all </a:t>
            </a:r>
          </a:p>
        </p:txBody>
      </p:sp>
      <p:sp>
        <p:nvSpPr>
          <p:cNvPr id="8" name="Slide Number Placeholder 11">
            <a:extLst>
              <a:ext uri="{FF2B5EF4-FFF2-40B4-BE49-F238E27FC236}">
                <a16:creationId xmlns:a16="http://schemas.microsoft.com/office/drawing/2014/main" id="{4EC81ACF-0EF1-6001-D83A-E6CD3E56FD59}"/>
              </a:ext>
            </a:extLst>
          </p:cNvPr>
          <p:cNvSpPr txBox="1">
            <a:spLocks/>
          </p:cNvSpPr>
          <p:nvPr/>
        </p:nvSpPr>
        <p:spPr>
          <a:xfrm>
            <a:off x="11085443" y="6320999"/>
            <a:ext cx="735081" cy="537001"/>
          </a:xfrm>
          <a:prstGeom prst="rect">
            <a:avLst/>
          </a:prstGeom>
        </p:spPr>
        <p:txBody>
          <a:bodyPr vert="horz" lIns="91440" tIns="45720" rIns="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F64A33-8291-4D33-9825-B38E89644A52}" type="slidenum">
              <a:rPr kumimoji="0" lang="en-GB" sz="900" b="0" i="0" u="none" strike="noStrike" kern="1200" cap="none" spc="0" normalizeH="0" baseline="0" noProof="0" smtClean="0">
                <a:ln>
                  <a:noFill/>
                </a:ln>
                <a:solidFill>
                  <a:srgbClr val="004F53"/>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srgbClr val="004F53"/>
              </a:solidFill>
              <a:effectLst/>
              <a:uLnTx/>
              <a:uFillTx/>
              <a:latin typeface="Inter"/>
              <a:ea typeface="+mn-ea"/>
              <a:cs typeface="+mn-cs"/>
            </a:endParaRPr>
          </a:p>
        </p:txBody>
      </p:sp>
      <p:sp>
        <p:nvSpPr>
          <p:cNvPr id="5" name="TextBox 4">
            <a:extLst>
              <a:ext uri="{FF2B5EF4-FFF2-40B4-BE49-F238E27FC236}">
                <a16:creationId xmlns:a16="http://schemas.microsoft.com/office/drawing/2014/main" id="{F9909BA7-5866-5337-4700-201581FC6C1D}"/>
              </a:ext>
            </a:extLst>
          </p:cNvPr>
          <p:cNvSpPr txBox="1"/>
          <p:nvPr/>
        </p:nvSpPr>
        <p:spPr>
          <a:xfrm>
            <a:off x="314317" y="665940"/>
            <a:ext cx="10923104" cy="646331"/>
          </a:xfrm>
          <a:prstGeom prst="rect">
            <a:avLst/>
          </a:prstGeom>
          <a:noFill/>
        </p:spPr>
        <p:txBody>
          <a:bodyPr wrap="square" rtlCol="0">
            <a:spAutoFit/>
          </a:bodyPr>
          <a:lstStyle/>
          <a:p>
            <a:r>
              <a:rPr lang="en-GB" sz="1200">
                <a:solidFill>
                  <a:srgbClr val="004F53"/>
                </a:solidFill>
                <a:latin typeface="Inter" panose="02000503000000020004" pitchFamily="2" charset="0"/>
                <a:ea typeface="Inter" panose="02000503000000020004" pitchFamily="2" charset="0"/>
              </a:rPr>
              <a:t>FY26 marked the first full year of delivery against MAG’s refreshed Sustainability Strategy, Creating a sustainable future for all. Building on more than two decades of embedded sustainability practice, we continued to integrate environmental, social and governance priorities across our operations, while responding to an evolving regulatory and industry landscape.</a:t>
            </a:r>
          </a:p>
        </p:txBody>
      </p:sp>
      <p:grpSp>
        <p:nvGrpSpPr>
          <p:cNvPr id="13" name="Group 12">
            <a:extLst>
              <a:ext uri="{FF2B5EF4-FFF2-40B4-BE49-F238E27FC236}">
                <a16:creationId xmlns:a16="http://schemas.microsoft.com/office/drawing/2014/main" id="{42EF889D-A7B6-26B9-815B-7E238690A547}"/>
              </a:ext>
            </a:extLst>
          </p:cNvPr>
          <p:cNvGrpSpPr/>
          <p:nvPr/>
        </p:nvGrpSpPr>
        <p:grpSpPr>
          <a:xfrm>
            <a:off x="585456" y="3304318"/>
            <a:ext cx="660400" cy="660400"/>
            <a:chOff x="585456" y="2891177"/>
            <a:chExt cx="660400" cy="660400"/>
          </a:xfrm>
        </p:grpSpPr>
        <p:sp>
          <p:nvSpPr>
            <p:cNvPr id="11" name="Oval 10">
              <a:extLst>
                <a:ext uri="{FF2B5EF4-FFF2-40B4-BE49-F238E27FC236}">
                  <a16:creationId xmlns:a16="http://schemas.microsoft.com/office/drawing/2014/main" id="{3ACFC67D-436C-A9D9-A4CC-542B5AFAEA92}"/>
                </a:ext>
              </a:extLst>
            </p:cNvPr>
            <p:cNvSpPr/>
            <p:nvPr/>
          </p:nvSpPr>
          <p:spPr>
            <a:xfrm>
              <a:off x="585456" y="2891177"/>
              <a:ext cx="660400" cy="660400"/>
            </a:xfrm>
            <a:prstGeom prst="ellipse">
              <a:avLst/>
            </a:prstGeom>
            <a:solidFill>
              <a:srgbClr val="00B190"/>
            </a:solidFill>
            <a:ln w="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DD19198-5914-5DE6-25CB-CF8EEB748654}"/>
                </a:ext>
              </a:extLst>
            </p:cNvPr>
            <p:cNvSpPr/>
            <p:nvPr/>
          </p:nvSpPr>
          <p:spPr>
            <a:xfrm>
              <a:off x="758952" y="3042777"/>
              <a:ext cx="330822" cy="331360"/>
            </a:xfrm>
            <a:custGeom>
              <a:avLst/>
              <a:gdLst>
                <a:gd name="connsiteX0" fmla="*/ 159697 w 194086"/>
                <a:gd name="connsiteY0" fmla="*/ 168195 h 194482"/>
                <a:gd name="connsiteX1" fmla="*/ 187762 w 194086"/>
                <a:gd name="connsiteY1" fmla="*/ 137561 h 194482"/>
                <a:gd name="connsiteX2" fmla="*/ 176101 w 194086"/>
                <a:gd name="connsiteY2" fmla="*/ 113448 h 194482"/>
                <a:gd name="connsiteX3" fmla="*/ 175113 w 194086"/>
                <a:gd name="connsiteY3" fmla="*/ 109495 h 194482"/>
                <a:gd name="connsiteX4" fmla="*/ 176892 w 194086"/>
                <a:gd name="connsiteY4" fmla="*/ 101392 h 194482"/>
                <a:gd name="connsiteX5" fmla="*/ 156930 w 194086"/>
                <a:gd name="connsiteY5" fmla="*/ 81430 h 194482"/>
                <a:gd name="connsiteX6" fmla="*/ 136968 w 194086"/>
                <a:gd name="connsiteY6" fmla="*/ 101392 h 194482"/>
                <a:gd name="connsiteX7" fmla="*/ 138746 w 194086"/>
                <a:gd name="connsiteY7" fmla="*/ 109495 h 194482"/>
                <a:gd name="connsiteX8" fmla="*/ 137758 w 194086"/>
                <a:gd name="connsiteY8" fmla="*/ 113448 h 194482"/>
                <a:gd name="connsiteX9" fmla="*/ 126097 w 194086"/>
                <a:gd name="connsiteY9" fmla="*/ 137561 h 194482"/>
                <a:gd name="connsiteX10" fmla="*/ 152977 w 194086"/>
                <a:gd name="connsiteY10" fmla="*/ 168195 h 194482"/>
                <a:gd name="connsiteX11" fmla="*/ 152977 w 194086"/>
                <a:gd name="connsiteY11" fmla="*/ 109495 h 194482"/>
                <a:gd name="connsiteX12" fmla="*/ 156337 w 194086"/>
                <a:gd name="connsiteY12" fmla="*/ 106135 h 194482"/>
                <a:gd name="connsiteX13" fmla="*/ 159697 w 194086"/>
                <a:gd name="connsiteY13" fmla="*/ 109495 h 194482"/>
                <a:gd name="connsiteX14" fmla="*/ 159697 w 194086"/>
                <a:gd name="connsiteY14" fmla="*/ 144083 h 194482"/>
                <a:gd name="connsiteX15" fmla="*/ 168986 w 194086"/>
                <a:gd name="connsiteY15" fmla="*/ 134794 h 194482"/>
                <a:gd name="connsiteX16" fmla="*/ 173729 w 194086"/>
                <a:gd name="connsiteY16" fmla="*/ 134794 h 194482"/>
                <a:gd name="connsiteX17" fmla="*/ 173729 w 194086"/>
                <a:gd name="connsiteY17" fmla="*/ 139537 h 194482"/>
                <a:gd name="connsiteX18" fmla="*/ 160290 w 194086"/>
                <a:gd name="connsiteY18" fmla="*/ 152977 h 194482"/>
                <a:gd name="connsiteX19" fmla="*/ 159697 w 194086"/>
                <a:gd name="connsiteY19" fmla="*/ 153570 h 194482"/>
                <a:gd name="connsiteX20" fmla="*/ 159697 w 194086"/>
                <a:gd name="connsiteY20" fmla="*/ 168591 h 194482"/>
                <a:gd name="connsiteX21" fmla="*/ 159697 w 194086"/>
                <a:gd name="connsiteY21" fmla="*/ 168591 h 194482"/>
                <a:gd name="connsiteX22" fmla="*/ 62456 w 194086"/>
                <a:gd name="connsiteY22" fmla="*/ 155151 h 194482"/>
                <a:gd name="connsiteX23" fmla="*/ 113250 w 194086"/>
                <a:gd name="connsiteY23" fmla="*/ 101985 h 194482"/>
                <a:gd name="connsiteX24" fmla="*/ 93288 w 194086"/>
                <a:gd name="connsiteY24" fmla="*/ 60479 h 194482"/>
                <a:gd name="connsiteX25" fmla="*/ 92300 w 194086"/>
                <a:gd name="connsiteY25" fmla="*/ 56526 h 194482"/>
                <a:gd name="connsiteX26" fmla="*/ 95462 w 194086"/>
                <a:gd name="connsiteY26" fmla="*/ 42098 h 194482"/>
                <a:gd name="connsiteX27" fmla="*/ 60281 w 194086"/>
                <a:gd name="connsiteY27" fmla="*/ 6918 h 194482"/>
                <a:gd name="connsiteX28" fmla="*/ 25101 w 194086"/>
                <a:gd name="connsiteY28" fmla="*/ 42098 h 194482"/>
                <a:gd name="connsiteX29" fmla="*/ 28263 w 194086"/>
                <a:gd name="connsiteY29" fmla="*/ 56526 h 194482"/>
                <a:gd name="connsiteX30" fmla="*/ 27275 w 194086"/>
                <a:gd name="connsiteY30" fmla="*/ 60479 h 194482"/>
                <a:gd name="connsiteX31" fmla="*/ 7313 w 194086"/>
                <a:gd name="connsiteY31" fmla="*/ 101985 h 194482"/>
                <a:gd name="connsiteX32" fmla="*/ 56131 w 194086"/>
                <a:gd name="connsiteY32" fmla="*/ 154953 h 194482"/>
                <a:gd name="connsiteX33" fmla="*/ 56131 w 194086"/>
                <a:gd name="connsiteY33" fmla="*/ 131631 h 194482"/>
                <a:gd name="connsiteX34" fmla="*/ 27868 w 194086"/>
                <a:gd name="connsiteY34" fmla="*/ 103368 h 194482"/>
                <a:gd name="connsiteX35" fmla="*/ 27868 w 194086"/>
                <a:gd name="connsiteY35" fmla="*/ 98625 h 194482"/>
                <a:gd name="connsiteX36" fmla="*/ 32611 w 194086"/>
                <a:gd name="connsiteY36" fmla="*/ 98625 h 194482"/>
                <a:gd name="connsiteX37" fmla="*/ 56131 w 194086"/>
                <a:gd name="connsiteY37" fmla="*/ 122144 h 194482"/>
                <a:gd name="connsiteX38" fmla="*/ 56131 w 194086"/>
                <a:gd name="connsiteY38" fmla="*/ 55340 h 194482"/>
                <a:gd name="connsiteX39" fmla="*/ 59491 w 194086"/>
                <a:gd name="connsiteY39" fmla="*/ 51980 h 194482"/>
                <a:gd name="connsiteX40" fmla="*/ 62851 w 194086"/>
                <a:gd name="connsiteY40" fmla="*/ 55340 h 194482"/>
                <a:gd name="connsiteX41" fmla="*/ 62851 w 194086"/>
                <a:gd name="connsiteY41" fmla="*/ 88742 h 194482"/>
                <a:gd name="connsiteX42" fmla="*/ 80441 w 194086"/>
                <a:gd name="connsiteY42" fmla="*/ 71152 h 194482"/>
                <a:gd name="connsiteX43" fmla="*/ 85185 w 194086"/>
                <a:gd name="connsiteY43" fmla="*/ 71152 h 194482"/>
                <a:gd name="connsiteX44" fmla="*/ 85185 w 194086"/>
                <a:gd name="connsiteY44" fmla="*/ 75895 h 194482"/>
                <a:gd name="connsiteX45" fmla="*/ 64037 w 194086"/>
                <a:gd name="connsiteY45" fmla="*/ 97043 h 194482"/>
                <a:gd name="connsiteX46" fmla="*/ 62851 w 194086"/>
                <a:gd name="connsiteY46" fmla="*/ 97834 h 194482"/>
                <a:gd name="connsiteX47" fmla="*/ 62851 w 194086"/>
                <a:gd name="connsiteY47" fmla="*/ 129259 h 194482"/>
                <a:gd name="connsiteX48" fmla="*/ 62851 w 194086"/>
                <a:gd name="connsiteY48" fmla="*/ 131631 h 194482"/>
                <a:gd name="connsiteX49" fmla="*/ 62851 w 194086"/>
                <a:gd name="connsiteY49" fmla="*/ 154953 h 194482"/>
                <a:gd name="connsiteX50" fmla="*/ 62851 w 194086"/>
                <a:gd name="connsiteY50" fmla="*/ 154953 h 194482"/>
                <a:gd name="connsiteX51" fmla="*/ 55933 w 194086"/>
                <a:gd name="connsiteY51" fmla="*/ 161673 h 194482"/>
                <a:gd name="connsiteX52" fmla="*/ 395 w 194086"/>
                <a:gd name="connsiteY52" fmla="*/ 101985 h 194482"/>
                <a:gd name="connsiteX53" fmla="*/ 20950 w 194086"/>
                <a:gd name="connsiteY53" fmla="*/ 56724 h 194482"/>
                <a:gd name="connsiteX54" fmla="*/ 18183 w 194086"/>
                <a:gd name="connsiteY54" fmla="*/ 41901 h 194482"/>
                <a:gd name="connsiteX55" fmla="*/ 60084 w 194086"/>
                <a:gd name="connsiteY55" fmla="*/ 0 h 194482"/>
                <a:gd name="connsiteX56" fmla="*/ 101984 w 194086"/>
                <a:gd name="connsiteY56" fmla="*/ 41901 h 194482"/>
                <a:gd name="connsiteX57" fmla="*/ 99217 w 194086"/>
                <a:gd name="connsiteY57" fmla="*/ 56724 h 194482"/>
                <a:gd name="connsiteX58" fmla="*/ 119772 w 194086"/>
                <a:gd name="connsiteY58" fmla="*/ 101985 h 194482"/>
                <a:gd name="connsiteX59" fmla="*/ 62258 w 194086"/>
                <a:gd name="connsiteY59" fmla="*/ 161871 h 194482"/>
                <a:gd name="connsiteX60" fmla="*/ 62258 w 194086"/>
                <a:gd name="connsiteY60" fmla="*/ 187960 h 194482"/>
                <a:gd name="connsiteX61" fmla="*/ 152581 w 194086"/>
                <a:gd name="connsiteY61" fmla="*/ 187960 h 194482"/>
                <a:gd name="connsiteX62" fmla="*/ 152581 w 194086"/>
                <a:gd name="connsiteY62" fmla="*/ 174915 h 194482"/>
                <a:gd name="connsiteX63" fmla="*/ 118982 w 194086"/>
                <a:gd name="connsiteY63" fmla="*/ 137561 h 194482"/>
                <a:gd name="connsiteX64" fmla="*/ 131236 w 194086"/>
                <a:gd name="connsiteY64" fmla="*/ 109890 h 194482"/>
                <a:gd name="connsiteX65" fmla="*/ 129852 w 194086"/>
                <a:gd name="connsiteY65" fmla="*/ 101392 h 194482"/>
                <a:gd name="connsiteX66" fmla="*/ 156534 w 194086"/>
                <a:gd name="connsiteY66" fmla="*/ 74710 h 194482"/>
                <a:gd name="connsiteX67" fmla="*/ 183216 w 194086"/>
                <a:gd name="connsiteY67" fmla="*/ 101392 h 194482"/>
                <a:gd name="connsiteX68" fmla="*/ 181833 w 194086"/>
                <a:gd name="connsiteY68" fmla="*/ 109890 h 194482"/>
                <a:gd name="connsiteX69" fmla="*/ 194087 w 194086"/>
                <a:gd name="connsiteY69" fmla="*/ 137561 h 194482"/>
                <a:gd name="connsiteX70" fmla="*/ 159301 w 194086"/>
                <a:gd name="connsiteY70" fmla="*/ 174915 h 194482"/>
                <a:gd name="connsiteX71" fmla="*/ 159301 w 194086"/>
                <a:gd name="connsiteY71" fmla="*/ 187762 h 194482"/>
                <a:gd name="connsiteX72" fmla="*/ 188355 w 194086"/>
                <a:gd name="connsiteY72" fmla="*/ 187762 h 194482"/>
                <a:gd name="connsiteX73" fmla="*/ 191715 w 194086"/>
                <a:gd name="connsiteY73" fmla="*/ 191122 h 194482"/>
                <a:gd name="connsiteX74" fmla="*/ 188355 w 194086"/>
                <a:gd name="connsiteY74" fmla="*/ 194482 h 194482"/>
                <a:gd name="connsiteX75" fmla="*/ 3360 w 194086"/>
                <a:gd name="connsiteY75" fmla="*/ 194482 h 194482"/>
                <a:gd name="connsiteX76" fmla="*/ 0 w 194086"/>
                <a:gd name="connsiteY76" fmla="*/ 191122 h 194482"/>
                <a:gd name="connsiteX77" fmla="*/ 3360 w 194086"/>
                <a:gd name="connsiteY77" fmla="*/ 187762 h 194482"/>
                <a:gd name="connsiteX78" fmla="*/ 55538 w 194086"/>
                <a:gd name="connsiteY78" fmla="*/ 187762 h 194482"/>
                <a:gd name="connsiteX79" fmla="*/ 55538 w 194086"/>
                <a:gd name="connsiteY79" fmla="*/ 161476 h 19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4086" h="194482">
                  <a:moveTo>
                    <a:pt x="159697" y="168195"/>
                  </a:moveTo>
                  <a:cubicBezTo>
                    <a:pt x="175310" y="166812"/>
                    <a:pt x="187762" y="153570"/>
                    <a:pt x="187762" y="137561"/>
                  </a:cubicBezTo>
                  <a:cubicBezTo>
                    <a:pt x="187762" y="127876"/>
                    <a:pt x="183216" y="119180"/>
                    <a:pt x="176101" y="113448"/>
                  </a:cubicBezTo>
                  <a:cubicBezTo>
                    <a:pt x="174915" y="112460"/>
                    <a:pt x="174520" y="110879"/>
                    <a:pt x="175113" y="109495"/>
                  </a:cubicBezTo>
                  <a:cubicBezTo>
                    <a:pt x="176299" y="106926"/>
                    <a:pt x="176892" y="104159"/>
                    <a:pt x="176892" y="101392"/>
                  </a:cubicBezTo>
                  <a:cubicBezTo>
                    <a:pt x="176892" y="90324"/>
                    <a:pt x="167998" y="81430"/>
                    <a:pt x="156930" y="81430"/>
                  </a:cubicBezTo>
                  <a:cubicBezTo>
                    <a:pt x="145861" y="81430"/>
                    <a:pt x="136968" y="90324"/>
                    <a:pt x="136968" y="101392"/>
                  </a:cubicBezTo>
                  <a:cubicBezTo>
                    <a:pt x="136968" y="104356"/>
                    <a:pt x="137560" y="107123"/>
                    <a:pt x="138746" y="109495"/>
                  </a:cubicBezTo>
                  <a:cubicBezTo>
                    <a:pt x="139339" y="110879"/>
                    <a:pt x="138944" y="112460"/>
                    <a:pt x="137758" y="113448"/>
                  </a:cubicBezTo>
                  <a:cubicBezTo>
                    <a:pt x="130643" y="119180"/>
                    <a:pt x="126097" y="127876"/>
                    <a:pt x="126097" y="137561"/>
                  </a:cubicBezTo>
                  <a:cubicBezTo>
                    <a:pt x="126097" y="153174"/>
                    <a:pt x="137758" y="166219"/>
                    <a:pt x="152977" y="168195"/>
                  </a:cubicBezTo>
                  <a:lnTo>
                    <a:pt x="152977" y="109495"/>
                  </a:lnTo>
                  <a:cubicBezTo>
                    <a:pt x="152977" y="107716"/>
                    <a:pt x="154360" y="106135"/>
                    <a:pt x="156337" y="106135"/>
                  </a:cubicBezTo>
                  <a:cubicBezTo>
                    <a:pt x="158313" y="106135"/>
                    <a:pt x="159697" y="107716"/>
                    <a:pt x="159697" y="109495"/>
                  </a:cubicBezTo>
                  <a:lnTo>
                    <a:pt x="159697" y="144083"/>
                  </a:lnTo>
                  <a:cubicBezTo>
                    <a:pt x="159697" y="144083"/>
                    <a:pt x="168986" y="134794"/>
                    <a:pt x="168986" y="134794"/>
                  </a:cubicBezTo>
                  <a:cubicBezTo>
                    <a:pt x="170369" y="133410"/>
                    <a:pt x="172346" y="133410"/>
                    <a:pt x="173729" y="134794"/>
                  </a:cubicBezTo>
                  <a:cubicBezTo>
                    <a:pt x="175113" y="136177"/>
                    <a:pt x="175113" y="138153"/>
                    <a:pt x="173729" y="139537"/>
                  </a:cubicBezTo>
                  <a:lnTo>
                    <a:pt x="160290" y="152977"/>
                  </a:lnTo>
                  <a:cubicBezTo>
                    <a:pt x="160290" y="152977"/>
                    <a:pt x="159894" y="153372"/>
                    <a:pt x="159697" y="153570"/>
                  </a:cubicBezTo>
                  <a:lnTo>
                    <a:pt x="159697" y="168591"/>
                  </a:lnTo>
                  <a:cubicBezTo>
                    <a:pt x="159697" y="168591"/>
                    <a:pt x="159697" y="168591"/>
                    <a:pt x="159697" y="168591"/>
                  </a:cubicBezTo>
                  <a:close/>
                  <a:moveTo>
                    <a:pt x="62456" y="155151"/>
                  </a:moveTo>
                  <a:cubicBezTo>
                    <a:pt x="90719" y="153965"/>
                    <a:pt x="113250" y="130643"/>
                    <a:pt x="113250" y="101985"/>
                  </a:cubicBezTo>
                  <a:cubicBezTo>
                    <a:pt x="113250" y="85185"/>
                    <a:pt x="105344" y="70164"/>
                    <a:pt x="93288" y="60479"/>
                  </a:cubicBezTo>
                  <a:cubicBezTo>
                    <a:pt x="92102" y="59491"/>
                    <a:pt x="91707" y="57910"/>
                    <a:pt x="92300" y="56526"/>
                  </a:cubicBezTo>
                  <a:cubicBezTo>
                    <a:pt x="94276" y="52178"/>
                    <a:pt x="95462" y="47237"/>
                    <a:pt x="95462" y="42098"/>
                  </a:cubicBezTo>
                  <a:cubicBezTo>
                    <a:pt x="95462" y="22729"/>
                    <a:pt x="79651" y="6918"/>
                    <a:pt x="60281" y="6918"/>
                  </a:cubicBezTo>
                  <a:cubicBezTo>
                    <a:pt x="40912" y="6918"/>
                    <a:pt x="25101" y="22729"/>
                    <a:pt x="25101" y="42098"/>
                  </a:cubicBezTo>
                  <a:cubicBezTo>
                    <a:pt x="25101" y="47237"/>
                    <a:pt x="26287" y="52178"/>
                    <a:pt x="28263" y="56526"/>
                  </a:cubicBezTo>
                  <a:cubicBezTo>
                    <a:pt x="28856" y="57910"/>
                    <a:pt x="28461" y="59491"/>
                    <a:pt x="27275" y="60479"/>
                  </a:cubicBezTo>
                  <a:cubicBezTo>
                    <a:pt x="15021" y="70164"/>
                    <a:pt x="7313" y="85185"/>
                    <a:pt x="7313" y="101985"/>
                  </a:cubicBezTo>
                  <a:cubicBezTo>
                    <a:pt x="7313" y="129852"/>
                    <a:pt x="28856" y="152779"/>
                    <a:pt x="56131" y="154953"/>
                  </a:cubicBezTo>
                  <a:lnTo>
                    <a:pt x="56131" y="131631"/>
                  </a:lnTo>
                  <a:cubicBezTo>
                    <a:pt x="56131" y="131631"/>
                    <a:pt x="27868" y="103368"/>
                    <a:pt x="27868" y="103368"/>
                  </a:cubicBezTo>
                  <a:cubicBezTo>
                    <a:pt x="26484" y="101985"/>
                    <a:pt x="26484" y="100008"/>
                    <a:pt x="27868" y="98625"/>
                  </a:cubicBezTo>
                  <a:cubicBezTo>
                    <a:pt x="29251" y="97241"/>
                    <a:pt x="31228" y="97241"/>
                    <a:pt x="32611" y="98625"/>
                  </a:cubicBezTo>
                  <a:lnTo>
                    <a:pt x="56131" y="122144"/>
                  </a:lnTo>
                  <a:lnTo>
                    <a:pt x="56131" y="55340"/>
                  </a:lnTo>
                  <a:cubicBezTo>
                    <a:pt x="56131" y="53562"/>
                    <a:pt x="57514" y="51980"/>
                    <a:pt x="59491" y="51980"/>
                  </a:cubicBezTo>
                  <a:cubicBezTo>
                    <a:pt x="61467" y="51980"/>
                    <a:pt x="62851" y="53562"/>
                    <a:pt x="62851" y="55340"/>
                  </a:cubicBezTo>
                  <a:lnTo>
                    <a:pt x="62851" y="88742"/>
                  </a:lnTo>
                  <a:cubicBezTo>
                    <a:pt x="62851" y="88742"/>
                    <a:pt x="80441" y="71152"/>
                    <a:pt x="80441" y="71152"/>
                  </a:cubicBezTo>
                  <a:cubicBezTo>
                    <a:pt x="81825" y="69768"/>
                    <a:pt x="83801" y="69768"/>
                    <a:pt x="85185" y="71152"/>
                  </a:cubicBezTo>
                  <a:cubicBezTo>
                    <a:pt x="86568" y="72536"/>
                    <a:pt x="86568" y="74512"/>
                    <a:pt x="85185" y="75895"/>
                  </a:cubicBezTo>
                  <a:lnTo>
                    <a:pt x="64037" y="97043"/>
                  </a:lnTo>
                  <a:cubicBezTo>
                    <a:pt x="64037" y="97043"/>
                    <a:pt x="63246" y="97636"/>
                    <a:pt x="62851" y="97834"/>
                  </a:cubicBezTo>
                  <a:lnTo>
                    <a:pt x="62851" y="129259"/>
                  </a:lnTo>
                  <a:cubicBezTo>
                    <a:pt x="62851" y="129259"/>
                    <a:pt x="63246" y="130841"/>
                    <a:pt x="62851" y="131631"/>
                  </a:cubicBezTo>
                  <a:lnTo>
                    <a:pt x="62851" y="154953"/>
                  </a:lnTo>
                  <a:cubicBezTo>
                    <a:pt x="62851" y="154953"/>
                    <a:pt x="62851" y="154953"/>
                    <a:pt x="62851" y="154953"/>
                  </a:cubicBezTo>
                  <a:close/>
                  <a:moveTo>
                    <a:pt x="55933" y="161673"/>
                  </a:moveTo>
                  <a:cubicBezTo>
                    <a:pt x="24903" y="159499"/>
                    <a:pt x="395" y="133608"/>
                    <a:pt x="395" y="101985"/>
                  </a:cubicBezTo>
                  <a:cubicBezTo>
                    <a:pt x="395" y="83999"/>
                    <a:pt x="8301" y="67792"/>
                    <a:pt x="20950" y="56724"/>
                  </a:cubicBezTo>
                  <a:cubicBezTo>
                    <a:pt x="19171" y="52178"/>
                    <a:pt x="18183" y="47039"/>
                    <a:pt x="18183" y="41901"/>
                  </a:cubicBezTo>
                  <a:cubicBezTo>
                    <a:pt x="18183" y="18776"/>
                    <a:pt x="36959" y="0"/>
                    <a:pt x="60084" y="0"/>
                  </a:cubicBezTo>
                  <a:cubicBezTo>
                    <a:pt x="83208" y="0"/>
                    <a:pt x="101984" y="18776"/>
                    <a:pt x="101984" y="41901"/>
                  </a:cubicBezTo>
                  <a:cubicBezTo>
                    <a:pt x="101984" y="47039"/>
                    <a:pt x="100996" y="52178"/>
                    <a:pt x="99217" y="56724"/>
                  </a:cubicBezTo>
                  <a:cubicBezTo>
                    <a:pt x="111867" y="67792"/>
                    <a:pt x="119772" y="83801"/>
                    <a:pt x="119772" y="101985"/>
                  </a:cubicBezTo>
                  <a:cubicBezTo>
                    <a:pt x="119772" y="134201"/>
                    <a:pt x="94276" y="160487"/>
                    <a:pt x="62258" y="161871"/>
                  </a:cubicBezTo>
                  <a:lnTo>
                    <a:pt x="62258" y="187960"/>
                  </a:lnTo>
                  <a:lnTo>
                    <a:pt x="152581" y="187960"/>
                  </a:lnTo>
                  <a:lnTo>
                    <a:pt x="152581" y="174915"/>
                  </a:lnTo>
                  <a:cubicBezTo>
                    <a:pt x="133805" y="172939"/>
                    <a:pt x="118982" y="156930"/>
                    <a:pt x="118982" y="137561"/>
                  </a:cubicBezTo>
                  <a:cubicBezTo>
                    <a:pt x="118982" y="126492"/>
                    <a:pt x="123725" y="116610"/>
                    <a:pt x="131236" y="109890"/>
                  </a:cubicBezTo>
                  <a:cubicBezTo>
                    <a:pt x="130248" y="107123"/>
                    <a:pt x="129852" y="104356"/>
                    <a:pt x="129852" y="101392"/>
                  </a:cubicBezTo>
                  <a:cubicBezTo>
                    <a:pt x="129852" y="86766"/>
                    <a:pt x="141711" y="74710"/>
                    <a:pt x="156534" y="74710"/>
                  </a:cubicBezTo>
                  <a:cubicBezTo>
                    <a:pt x="171358" y="74710"/>
                    <a:pt x="183216" y="86568"/>
                    <a:pt x="183216" y="101392"/>
                  </a:cubicBezTo>
                  <a:cubicBezTo>
                    <a:pt x="183216" y="104356"/>
                    <a:pt x="182623" y="107321"/>
                    <a:pt x="181833" y="109890"/>
                  </a:cubicBezTo>
                  <a:cubicBezTo>
                    <a:pt x="189343" y="116808"/>
                    <a:pt x="194087" y="126690"/>
                    <a:pt x="194087" y="137561"/>
                  </a:cubicBezTo>
                  <a:cubicBezTo>
                    <a:pt x="194087" y="157325"/>
                    <a:pt x="178868" y="173532"/>
                    <a:pt x="159301" y="174915"/>
                  </a:cubicBezTo>
                  <a:lnTo>
                    <a:pt x="159301" y="187762"/>
                  </a:lnTo>
                  <a:lnTo>
                    <a:pt x="188355" y="187762"/>
                  </a:lnTo>
                  <a:cubicBezTo>
                    <a:pt x="190134" y="187762"/>
                    <a:pt x="191715" y="189343"/>
                    <a:pt x="191715" y="191122"/>
                  </a:cubicBezTo>
                  <a:cubicBezTo>
                    <a:pt x="191715" y="192901"/>
                    <a:pt x="190134" y="194482"/>
                    <a:pt x="188355" y="194482"/>
                  </a:cubicBezTo>
                  <a:lnTo>
                    <a:pt x="3360" y="194482"/>
                  </a:lnTo>
                  <a:cubicBezTo>
                    <a:pt x="1581" y="194482"/>
                    <a:pt x="0" y="192901"/>
                    <a:pt x="0" y="191122"/>
                  </a:cubicBezTo>
                  <a:cubicBezTo>
                    <a:pt x="0" y="189343"/>
                    <a:pt x="1581" y="187762"/>
                    <a:pt x="3360" y="187762"/>
                  </a:cubicBezTo>
                  <a:lnTo>
                    <a:pt x="55538" y="187762"/>
                  </a:lnTo>
                  <a:lnTo>
                    <a:pt x="55538" y="161476"/>
                  </a:lnTo>
                  <a:close/>
                </a:path>
              </a:pathLst>
            </a:custGeom>
            <a:solidFill>
              <a:srgbClr val="FFFFFF"/>
            </a:solidFill>
            <a:ln w="19720" cap="flat">
              <a:noFill/>
              <a:prstDash val="solid"/>
              <a:miter/>
            </a:ln>
          </p:spPr>
          <p:txBody>
            <a:bodyPr rtlCol="0" anchor="ctr"/>
            <a:lstStyle/>
            <a:p>
              <a:endParaRPr lang="en-GB">
                <a:latin typeface="Futura PT Book" panose="020B0502020204020303" pitchFamily="34" charset="0"/>
              </a:endParaRPr>
            </a:p>
          </p:txBody>
        </p:sp>
      </p:grpSp>
      <p:sp>
        <p:nvSpPr>
          <p:cNvPr id="14" name="TextBox 13">
            <a:extLst>
              <a:ext uri="{FF2B5EF4-FFF2-40B4-BE49-F238E27FC236}">
                <a16:creationId xmlns:a16="http://schemas.microsoft.com/office/drawing/2014/main" id="{9C98BB79-1465-411B-EB46-A4E739BF7CF8}"/>
              </a:ext>
            </a:extLst>
          </p:cNvPr>
          <p:cNvSpPr txBox="1"/>
          <p:nvPr/>
        </p:nvSpPr>
        <p:spPr>
          <a:xfrm>
            <a:off x="481583" y="3201134"/>
            <a:ext cx="2980944" cy="307777"/>
          </a:xfrm>
          <a:prstGeom prst="rect">
            <a:avLst/>
          </a:prstGeom>
          <a:noFill/>
        </p:spPr>
        <p:txBody>
          <a:bodyPr wrap="square" rtlCol="0">
            <a:spAutoFit/>
          </a:bodyPr>
          <a:lstStyle/>
          <a:p>
            <a:pPr marL="898525">
              <a:spcBef>
                <a:spcPts val="600"/>
              </a:spcBef>
              <a:spcAft>
                <a:spcPts val="600"/>
              </a:spcAft>
              <a:defRPr/>
            </a:pPr>
            <a:r>
              <a:rPr lang="en-GB" sz="1400" b="1">
                <a:solidFill>
                  <a:prstClr val="white"/>
                </a:solidFill>
                <a:latin typeface="Inter" panose="02000503000000020004" pitchFamily="2" charset="0"/>
                <a:ea typeface="Inter" panose="02000503000000020004" pitchFamily="2" charset="0"/>
              </a:rPr>
              <a:t>Protecting nature</a:t>
            </a:r>
          </a:p>
        </p:txBody>
      </p:sp>
      <p:sp>
        <p:nvSpPr>
          <p:cNvPr id="15" name="TextBox 14">
            <a:extLst>
              <a:ext uri="{FF2B5EF4-FFF2-40B4-BE49-F238E27FC236}">
                <a16:creationId xmlns:a16="http://schemas.microsoft.com/office/drawing/2014/main" id="{DF21D3B0-E809-00F1-F41A-660B0CAB0902}"/>
              </a:ext>
            </a:extLst>
          </p:cNvPr>
          <p:cNvSpPr txBox="1"/>
          <p:nvPr/>
        </p:nvSpPr>
        <p:spPr>
          <a:xfrm>
            <a:off x="475234" y="3414333"/>
            <a:ext cx="6017006" cy="1246495"/>
          </a:xfrm>
          <a:prstGeom prst="rect">
            <a:avLst/>
          </a:prstGeom>
          <a:noFill/>
        </p:spPr>
        <p:txBody>
          <a:bodyPr wrap="square" rtlCol="0">
            <a:spAutoFit/>
          </a:bodyPr>
          <a:lstStyle/>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Published MAG’s Conservation Strategy, focused on how MAG protects and enhances nature across our airports.</a:t>
            </a:r>
          </a:p>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Introduced reporting against recommendations from the Taskforce on Nature-related Financial Disclosures (TNFD), embedding nature-related risks and opportunities into our strategy, risk management and reporting.</a:t>
            </a:r>
          </a:p>
        </p:txBody>
      </p:sp>
      <p:grpSp>
        <p:nvGrpSpPr>
          <p:cNvPr id="18" name="Group 17">
            <a:extLst>
              <a:ext uri="{FF2B5EF4-FFF2-40B4-BE49-F238E27FC236}">
                <a16:creationId xmlns:a16="http://schemas.microsoft.com/office/drawing/2014/main" id="{4803DD3A-580F-50E9-38E6-079C2D1310B9}"/>
              </a:ext>
            </a:extLst>
          </p:cNvPr>
          <p:cNvGrpSpPr/>
          <p:nvPr/>
        </p:nvGrpSpPr>
        <p:grpSpPr>
          <a:xfrm>
            <a:off x="574112" y="4761366"/>
            <a:ext cx="660400" cy="660400"/>
            <a:chOff x="594163" y="4248662"/>
            <a:chExt cx="660400" cy="660400"/>
          </a:xfrm>
        </p:grpSpPr>
        <p:sp>
          <p:nvSpPr>
            <p:cNvPr id="16" name="Oval 15">
              <a:extLst>
                <a:ext uri="{FF2B5EF4-FFF2-40B4-BE49-F238E27FC236}">
                  <a16:creationId xmlns:a16="http://schemas.microsoft.com/office/drawing/2014/main" id="{4F67EABC-F6CA-F62D-85C0-75B609E1A165}"/>
                </a:ext>
              </a:extLst>
            </p:cNvPr>
            <p:cNvSpPr/>
            <p:nvPr/>
          </p:nvSpPr>
          <p:spPr>
            <a:xfrm>
              <a:off x="594163" y="4248662"/>
              <a:ext cx="660400" cy="660400"/>
            </a:xfrm>
            <a:prstGeom prst="ellipse">
              <a:avLst/>
            </a:prstGeom>
            <a:solidFill>
              <a:srgbClr val="00B190"/>
            </a:solidFill>
            <a:ln w="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BAF0339B-E468-29A8-AE4F-8900B56BBE18}"/>
                </a:ext>
              </a:extLst>
            </p:cNvPr>
            <p:cNvSpPr/>
            <p:nvPr/>
          </p:nvSpPr>
          <p:spPr>
            <a:xfrm>
              <a:off x="749807" y="4375990"/>
              <a:ext cx="349111" cy="397178"/>
            </a:xfrm>
            <a:custGeom>
              <a:avLst/>
              <a:gdLst>
                <a:gd name="connsiteX0" fmla="*/ 74710 w 211677"/>
                <a:gd name="connsiteY0" fmla="*/ 231442 h 231441"/>
                <a:gd name="connsiteX1" fmla="*/ 105937 w 211677"/>
                <a:gd name="connsiteY1" fmla="*/ 210096 h 231441"/>
                <a:gd name="connsiteX2" fmla="*/ 137165 w 211677"/>
                <a:gd name="connsiteY2" fmla="*/ 231046 h 231441"/>
                <a:gd name="connsiteX3" fmla="*/ 149222 w 211677"/>
                <a:gd name="connsiteY3" fmla="*/ 211875 h 231441"/>
                <a:gd name="connsiteX4" fmla="*/ 180449 w 211677"/>
                <a:gd name="connsiteY4" fmla="*/ 190529 h 231441"/>
                <a:gd name="connsiteX5" fmla="*/ 211677 w 211677"/>
                <a:gd name="connsiteY5" fmla="*/ 211480 h 231441"/>
                <a:gd name="connsiteX6" fmla="*/ 0 w 211677"/>
                <a:gd name="connsiteY6" fmla="*/ 211875 h 231441"/>
                <a:gd name="connsiteX7" fmla="*/ 31228 w 211677"/>
                <a:gd name="connsiteY7" fmla="*/ 190529 h 231441"/>
                <a:gd name="connsiteX8" fmla="*/ 62456 w 211677"/>
                <a:gd name="connsiteY8" fmla="*/ 211480 h 231441"/>
                <a:gd name="connsiteX9" fmla="*/ 83011 w 211677"/>
                <a:gd name="connsiteY9" fmla="*/ 3953 h 231441"/>
                <a:gd name="connsiteX10" fmla="*/ 92695 w 211677"/>
                <a:gd name="connsiteY10" fmla="*/ 21148 h 231441"/>
                <a:gd name="connsiteX11" fmla="*/ 69966 w 211677"/>
                <a:gd name="connsiteY11" fmla="*/ 28263 h 231441"/>
                <a:gd name="connsiteX12" fmla="*/ 58898 w 211677"/>
                <a:gd name="connsiteY12" fmla="*/ 38343 h 231441"/>
                <a:gd name="connsiteX13" fmla="*/ 54550 w 211677"/>
                <a:gd name="connsiteY13" fmla="*/ 45063 h 231441"/>
                <a:gd name="connsiteX14" fmla="*/ 61863 w 211677"/>
                <a:gd name="connsiteY14" fmla="*/ 46842 h 231441"/>
                <a:gd name="connsiteX15" fmla="*/ 65025 w 211677"/>
                <a:gd name="connsiteY15" fmla="*/ 55736 h 231441"/>
                <a:gd name="connsiteX16" fmla="*/ 73326 w 211677"/>
                <a:gd name="connsiteY16" fmla="*/ 55736 h 231441"/>
                <a:gd name="connsiteX17" fmla="*/ 86964 w 211677"/>
                <a:gd name="connsiteY17" fmla="*/ 69768 h 231441"/>
                <a:gd name="connsiteX18" fmla="*/ 92102 w 211677"/>
                <a:gd name="connsiteY18" fmla="*/ 86766 h 231441"/>
                <a:gd name="connsiteX19" fmla="*/ 76093 w 211677"/>
                <a:gd name="connsiteY19" fmla="*/ 105344 h 231441"/>
                <a:gd name="connsiteX20" fmla="*/ 70954 w 211677"/>
                <a:gd name="connsiteY20" fmla="*/ 114238 h 231441"/>
                <a:gd name="connsiteX21" fmla="*/ 67397 w 211677"/>
                <a:gd name="connsiteY21" fmla="*/ 84987 h 231441"/>
                <a:gd name="connsiteX22" fmla="*/ 57317 w 211677"/>
                <a:gd name="connsiteY22" fmla="*/ 73128 h 231441"/>
                <a:gd name="connsiteX23" fmla="*/ 59096 w 211677"/>
                <a:gd name="connsiteY23" fmla="*/ 66804 h 231441"/>
                <a:gd name="connsiteX24" fmla="*/ 40715 w 211677"/>
                <a:gd name="connsiteY24" fmla="*/ 45261 h 231441"/>
                <a:gd name="connsiteX25" fmla="*/ 169776 w 211677"/>
                <a:gd name="connsiteY25" fmla="*/ 43482 h 231441"/>
                <a:gd name="connsiteX26" fmla="*/ 161871 w 211677"/>
                <a:gd name="connsiteY26" fmla="*/ 49213 h 231441"/>
                <a:gd name="connsiteX27" fmla="*/ 146652 w 211677"/>
                <a:gd name="connsiteY27" fmla="*/ 44075 h 231441"/>
                <a:gd name="connsiteX28" fmla="*/ 126690 w 211677"/>
                <a:gd name="connsiteY28" fmla="*/ 60479 h 231441"/>
                <a:gd name="connsiteX29" fmla="*/ 148629 w 211677"/>
                <a:gd name="connsiteY29" fmla="*/ 75895 h 231441"/>
                <a:gd name="connsiteX30" fmla="*/ 139142 w 211677"/>
                <a:gd name="connsiteY30" fmla="*/ 110879 h 231441"/>
                <a:gd name="connsiteX31" fmla="*/ 167009 w 211677"/>
                <a:gd name="connsiteY31" fmla="*/ 100601 h 231441"/>
                <a:gd name="connsiteX32" fmla="*/ 136375 w 211677"/>
                <a:gd name="connsiteY32" fmla="*/ 7115 h 231441"/>
                <a:gd name="connsiteX33" fmla="*/ 137363 w 211677"/>
                <a:gd name="connsiteY33" fmla="*/ 20950 h 231441"/>
                <a:gd name="connsiteX34" fmla="*/ 135584 w 211677"/>
                <a:gd name="connsiteY34" fmla="*/ 32018 h 231441"/>
                <a:gd name="connsiteX35" fmla="*/ 147640 w 211677"/>
                <a:gd name="connsiteY35" fmla="*/ 30437 h 231441"/>
                <a:gd name="connsiteX36" fmla="*/ 153372 w 211677"/>
                <a:gd name="connsiteY36" fmla="*/ 34192 h 231441"/>
                <a:gd name="connsiteX37" fmla="*/ 166021 w 211677"/>
                <a:gd name="connsiteY37" fmla="*/ 35576 h 231441"/>
                <a:gd name="connsiteX38" fmla="*/ 126295 w 211677"/>
                <a:gd name="connsiteY38" fmla="*/ 3162 h 231441"/>
                <a:gd name="connsiteX39" fmla="*/ 110483 w 211677"/>
                <a:gd name="connsiteY39" fmla="*/ 11068 h 231441"/>
                <a:gd name="connsiteX40" fmla="*/ 100799 w 211677"/>
                <a:gd name="connsiteY40" fmla="*/ 198 h 231441"/>
                <a:gd name="connsiteX41" fmla="*/ 174718 w 211677"/>
                <a:gd name="connsiteY41" fmla="*/ 68780 h 231441"/>
                <a:gd name="connsiteX42" fmla="*/ 105937 w 211677"/>
                <a:gd name="connsiteY42" fmla="*/ 137561 h 231441"/>
                <a:gd name="connsiteX43" fmla="*/ 37157 w 211677"/>
                <a:gd name="connsiteY43" fmla="*/ 68780 h 231441"/>
                <a:gd name="connsiteX44" fmla="*/ 105937 w 211677"/>
                <a:gd name="connsiteY44" fmla="*/ 0 h 231441"/>
                <a:gd name="connsiteX45" fmla="*/ 174718 w 211677"/>
                <a:gd name="connsiteY45" fmla="*/ 68780 h 231441"/>
                <a:gd name="connsiteX46" fmla="*/ 180449 w 211677"/>
                <a:gd name="connsiteY46" fmla="*/ 177089 h 231441"/>
                <a:gd name="connsiteX47" fmla="*/ 158511 w 211677"/>
                <a:gd name="connsiteY47" fmla="*/ 155151 h 231441"/>
                <a:gd name="connsiteX48" fmla="*/ 180449 w 211677"/>
                <a:gd name="connsiteY48" fmla="*/ 133212 h 231441"/>
                <a:gd name="connsiteX49" fmla="*/ 202388 w 211677"/>
                <a:gd name="connsiteY49" fmla="*/ 155151 h 231441"/>
                <a:gd name="connsiteX50" fmla="*/ 180449 w 211677"/>
                <a:gd name="connsiteY50" fmla="*/ 177089 h 231441"/>
                <a:gd name="connsiteX51" fmla="*/ 31228 w 211677"/>
                <a:gd name="connsiteY51" fmla="*/ 177089 h 231441"/>
                <a:gd name="connsiteX52" fmla="*/ 9289 w 211677"/>
                <a:gd name="connsiteY52" fmla="*/ 155151 h 231441"/>
                <a:gd name="connsiteX53" fmla="*/ 31228 w 211677"/>
                <a:gd name="connsiteY53" fmla="*/ 133212 h 231441"/>
                <a:gd name="connsiteX54" fmla="*/ 53166 w 211677"/>
                <a:gd name="connsiteY54" fmla="*/ 155151 h 231441"/>
                <a:gd name="connsiteX55" fmla="*/ 31228 w 211677"/>
                <a:gd name="connsiteY55" fmla="*/ 177089 h 231441"/>
                <a:gd name="connsiteX56" fmla="*/ 105937 w 211677"/>
                <a:gd name="connsiteY56" fmla="*/ 196656 h 231441"/>
                <a:gd name="connsiteX57" fmla="*/ 83999 w 211677"/>
                <a:gd name="connsiteY57" fmla="*/ 174718 h 231441"/>
                <a:gd name="connsiteX58" fmla="*/ 105937 w 211677"/>
                <a:gd name="connsiteY58" fmla="*/ 152779 h 231441"/>
                <a:gd name="connsiteX59" fmla="*/ 127876 w 211677"/>
                <a:gd name="connsiteY59" fmla="*/ 174718 h 231441"/>
                <a:gd name="connsiteX60" fmla="*/ 105937 w 211677"/>
                <a:gd name="connsiteY60" fmla="*/ 196656 h 2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1677" h="231441">
                  <a:moveTo>
                    <a:pt x="74710" y="231442"/>
                  </a:moveTo>
                  <a:cubicBezTo>
                    <a:pt x="77477" y="219188"/>
                    <a:pt x="90521" y="210096"/>
                    <a:pt x="105937" y="210096"/>
                  </a:cubicBezTo>
                  <a:cubicBezTo>
                    <a:pt x="121354" y="210096"/>
                    <a:pt x="134201" y="219188"/>
                    <a:pt x="137165" y="231046"/>
                  </a:cubicBezTo>
                  <a:moveTo>
                    <a:pt x="149222" y="211875"/>
                  </a:moveTo>
                  <a:cubicBezTo>
                    <a:pt x="151989" y="199819"/>
                    <a:pt x="165033" y="190529"/>
                    <a:pt x="180449" y="190529"/>
                  </a:cubicBezTo>
                  <a:cubicBezTo>
                    <a:pt x="195866" y="190529"/>
                    <a:pt x="208712" y="199621"/>
                    <a:pt x="211677" y="211480"/>
                  </a:cubicBezTo>
                  <a:moveTo>
                    <a:pt x="0" y="211875"/>
                  </a:moveTo>
                  <a:cubicBezTo>
                    <a:pt x="2767" y="199819"/>
                    <a:pt x="15812" y="190529"/>
                    <a:pt x="31228" y="190529"/>
                  </a:cubicBezTo>
                  <a:cubicBezTo>
                    <a:pt x="46644" y="190529"/>
                    <a:pt x="59491" y="199621"/>
                    <a:pt x="62456" y="211480"/>
                  </a:cubicBezTo>
                  <a:moveTo>
                    <a:pt x="83011" y="3953"/>
                  </a:moveTo>
                  <a:cubicBezTo>
                    <a:pt x="84987" y="10673"/>
                    <a:pt x="97043" y="17195"/>
                    <a:pt x="92695" y="21148"/>
                  </a:cubicBezTo>
                  <a:cubicBezTo>
                    <a:pt x="89335" y="24113"/>
                    <a:pt x="83801" y="19172"/>
                    <a:pt x="69966" y="28263"/>
                  </a:cubicBezTo>
                  <a:cubicBezTo>
                    <a:pt x="62258" y="33402"/>
                    <a:pt x="67397" y="34785"/>
                    <a:pt x="58898" y="38343"/>
                  </a:cubicBezTo>
                  <a:cubicBezTo>
                    <a:pt x="55933" y="39727"/>
                    <a:pt x="52573" y="42494"/>
                    <a:pt x="54550" y="45063"/>
                  </a:cubicBezTo>
                  <a:cubicBezTo>
                    <a:pt x="56724" y="47632"/>
                    <a:pt x="59096" y="44470"/>
                    <a:pt x="61863" y="46842"/>
                  </a:cubicBezTo>
                  <a:cubicBezTo>
                    <a:pt x="64234" y="48818"/>
                    <a:pt x="61072" y="53166"/>
                    <a:pt x="65025" y="55736"/>
                  </a:cubicBezTo>
                  <a:cubicBezTo>
                    <a:pt x="67001" y="56922"/>
                    <a:pt x="70757" y="55340"/>
                    <a:pt x="73326" y="55736"/>
                  </a:cubicBezTo>
                  <a:cubicBezTo>
                    <a:pt x="81034" y="57119"/>
                    <a:pt x="81034" y="66013"/>
                    <a:pt x="86964" y="69768"/>
                  </a:cubicBezTo>
                  <a:cubicBezTo>
                    <a:pt x="96055" y="75698"/>
                    <a:pt x="101392" y="73919"/>
                    <a:pt x="92102" y="86766"/>
                  </a:cubicBezTo>
                  <a:cubicBezTo>
                    <a:pt x="88545" y="91509"/>
                    <a:pt x="77477" y="100403"/>
                    <a:pt x="76093" y="105344"/>
                  </a:cubicBezTo>
                  <a:cubicBezTo>
                    <a:pt x="75105" y="109100"/>
                    <a:pt x="80639" y="121749"/>
                    <a:pt x="70954" y="114238"/>
                  </a:cubicBezTo>
                  <a:cubicBezTo>
                    <a:pt x="62456" y="107321"/>
                    <a:pt x="69571" y="93288"/>
                    <a:pt x="67397" y="84987"/>
                  </a:cubicBezTo>
                  <a:cubicBezTo>
                    <a:pt x="66013" y="79848"/>
                    <a:pt x="58700" y="77872"/>
                    <a:pt x="57317" y="73128"/>
                  </a:cubicBezTo>
                  <a:cubicBezTo>
                    <a:pt x="56329" y="69966"/>
                    <a:pt x="58503" y="69571"/>
                    <a:pt x="59096" y="66804"/>
                  </a:cubicBezTo>
                  <a:cubicBezTo>
                    <a:pt x="60282" y="61072"/>
                    <a:pt x="43482" y="55143"/>
                    <a:pt x="40715" y="45261"/>
                  </a:cubicBezTo>
                  <a:moveTo>
                    <a:pt x="169776" y="43482"/>
                  </a:moveTo>
                  <a:cubicBezTo>
                    <a:pt x="169776" y="43482"/>
                    <a:pt x="166021" y="48423"/>
                    <a:pt x="161871" y="49213"/>
                  </a:cubicBezTo>
                  <a:cubicBezTo>
                    <a:pt x="155941" y="50597"/>
                    <a:pt x="152186" y="45656"/>
                    <a:pt x="146652" y="44075"/>
                  </a:cubicBezTo>
                  <a:cubicBezTo>
                    <a:pt x="135189" y="40715"/>
                    <a:pt x="125504" y="49411"/>
                    <a:pt x="126690" y="60479"/>
                  </a:cubicBezTo>
                  <a:cubicBezTo>
                    <a:pt x="128271" y="76488"/>
                    <a:pt x="141909" y="68780"/>
                    <a:pt x="148629" y="75895"/>
                  </a:cubicBezTo>
                  <a:cubicBezTo>
                    <a:pt x="160290" y="88347"/>
                    <a:pt x="130445" y="104554"/>
                    <a:pt x="139142" y="110879"/>
                  </a:cubicBezTo>
                  <a:cubicBezTo>
                    <a:pt x="145269" y="115424"/>
                    <a:pt x="164045" y="105937"/>
                    <a:pt x="167009" y="100601"/>
                  </a:cubicBezTo>
                  <a:moveTo>
                    <a:pt x="136375" y="7115"/>
                  </a:moveTo>
                  <a:cubicBezTo>
                    <a:pt x="135979" y="10673"/>
                    <a:pt x="138351" y="15219"/>
                    <a:pt x="137363" y="20950"/>
                  </a:cubicBezTo>
                  <a:cubicBezTo>
                    <a:pt x="136968" y="23915"/>
                    <a:pt x="131236" y="30833"/>
                    <a:pt x="135584" y="32018"/>
                  </a:cubicBezTo>
                  <a:cubicBezTo>
                    <a:pt x="138944" y="33007"/>
                    <a:pt x="143095" y="29647"/>
                    <a:pt x="147640" y="30437"/>
                  </a:cubicBezTo>
                  <a:cubicBezTo>
                    <a:pt x="150210" y="30833"/>
                    <a:pt x="151791" y="32018"/>
                    <a:pt x="153372" y="34192"/>
                  </a:cubicBezTo>
                  <a:cubicBezTo>
                    <a:pt x="157918" y="40122"/>
                    <a:pt x="163254" y="36564"/>
                    <a:pt x="166021" y="35576"/>
                  </a:cubicBezTo>
                  <a:moveTo>
                    <a:pt x="126295" y="3162"/>
                  </a:moveTo>
                  <a:cubicBezTo>
                    <a:pt x="124516" y="7708"/>
                    <a:pt x="115029" y="12452"/>
                    <a:pt x="110483" y="11068"/>
                  </a:cubicBezTo>
                  <a:cubicBezTo>
                    <a:pt x="104752" y="9289"/>
                    <a:pt x="106728" y="1186"/>
                    <a:pt x="100799" y="198"/>
                  </a:cubicBezTo>
                  <a:moveTo>
                    <a:pt x="174718" y="68780"/>
                  </a:moveTo>
                  <a:cubicBezTo>
                    <a:pt x="174718" y="106728"/>
                    <a:pt x="143885" y="137561"/>
                    <a:pt x="105937" y="137561"/>
                  </a:cubicBezTo>
                  <a:cubicBezTo>
                    <a:pt x="67990" y="137561"/>
                    <a:pt x="37157" y="106728"/>
                    <a:pt x="37157" y="68780"/>
                  </a:cubicBezTo>
                  <a:cubicBezTo>
                    <a:pt x="37157" y="30833"/>
                    <a:pt x="67990" y="0"/>
                    <a:pt x="105937" y="0"/>
                  </a:cubicBezTo>
                  <a:cubicBezTo>
                    <a:pt x="143885" y="0"/>
                    <a:pt x="174718" y="30833"/>
                    <a:pt x="174718" y="68780"/>
                  </a:cubicBezTo>
                  <a:close/>
                  <a:moveTo>
                    <a:pt x="180449" y="177089"/>
                  </a:moveTo>
                  <a:cubicBezTo>
                    <a:pt x="168393" y="177089"/>
                    <a:pt x="158511" y="167207"/>
                    <a:pt x="158511" y="155151"/>
                  </a:cubicBezTo>
                  <a:cubicBezTo>
                    <a:pt x="158511" y="143095"/>
                    <a:pt x="168393" y="133212"/>
                    <a:pt x="180449" y="133212"/>
                  </a:cubicBezTo>
                  <a:cubicBezTo>
                    <a:pt x="192506" y="133212"/>
                    <a:pt x="202388" y="143095"/>
                    <a:pt x="202388" y="155151"/>
                  </a:cubicBezTo>
                  <a:cubicBezTo>
                    <a:pt x="202388" y="167207"/>
                    <a:pt x="192506" y="177089"/>
                    <a:pt x="180449" y="177089"/>
                  </a:cubicBezTo>
                  <a:close/>
                  <a:moveTo>
                    <a:pt x="31228" y="177089"/>
                  </a:moveTo>
                  <a:cubicBezTo>
                    <a:pt x="19172" y="177089"/>
                    <a:pt x="9289" y="167207"/>
                    <a:pt x="9289" y="155151"/>
                  </a:cubicBezTo>
                  <a:cubicBezTo>
                    <a:pt x="9289" y="143095"/>
                    <a:pt x="19172" y="133212"/>
                    <a:pt x="31228" y="133212"/>
                  </a:cubicBezTo>
                  <a:cubicBezTo>
                    <a:pt x="43284" y="133212"/>
                    <a:pt x="53166" y="143095"/>
                    <a:pt x="53166" y="155151"/>
                  </a:cubicBezTo>
                  <a:cubicBezTo>
                    <a:pt x="53166" y="167207"/>
                    <a:pt x="43284" y="177089"/>
                    <a:pt x="31228" y="177089"/>
                  </a:cubicBezTo>
                  <a:close/>
                  <a:moveTo>
                    <a:pt x="105937" y="196656"/>
                  </a:moveTo>
                  <a:cubicBezTo>
                    <a:pt x="93881" y="196656"/>
                    <a:pt x="83999" y="186774"/>
                    <a:pt x="83999" y="174718"/>
                  </a:cubicBezTo>
                  <a:cubicBezTo>
                    <a:pt x="83999" y="162661"/>
                    <a:pt x="93881" y="152779"/>
                    <a:pt x="105937" y="152779"/>
                  </a:cubicBezTo>
                  <a:cubicBezTo>
                    <a:pt x="117994" y="152779"/>
                    <a:pt x="127876" y="162661"/>
                    <a:pt x="127876" y="174718"/>
                  </a:cubicBezTo>
                  <a:cubicBezTo>
                    <a:pt x="127876" y="186774"/>
                    <a:pt x="117994" y="196656"/>
                    <a:pt x="105937" y="196656"/>
                  </a:cubicBezTo>
                  <a:close/>
                </a:path>
              </a:pathLst>
            </a:custGeom>
            <a:noFill/>
            <a:ln w="5522" cap="rnd">
              <a:solidFill>
                <a:srgbClr val="FFFFFF"/>
              </a:solidFill>
              <a:prstDash val="solid"/>
              <a:round/>
            </a:ln>
          </p:spPr>
          <p:txBody>
            <a:bodyPr rtlCol="0" anchor="ctr"/>
            <a:lstStyle/>
            <a:p>
              <a:endParaRPr lang="en-GB">
                <a:latin typeface="Futura PT Book" panose="020B0502020204020303" pitchFamily="34" charset="0"/>
              </a:endParaRPr>
            </a:p>
          </p:txBody>
        </p:sp>
      </p:grpSp>
      <p:sp>
        <p:nvSpPr>
          <p:cNvPr id="19" name="TextBox 18">
            <a:extLst>
              <a:ext uri="{FF2B5EF4-FFF2-40B4-BE49-F238E27FC236}">
                <a16:creationId xmlns:a16="http://schemas.microsoft.com/office/drawing/2014/main" id="{BD0EA63A-11BF-FFED-49B5-CD6E15ED06A7}"/>
              </a:ext>
            </a:extLst>
          </p:cNvPr>
          <p:cNvSpPr txBox="1"/>
          <p:nvPr/>
        </p:nvSpPr>
        <p:spPr>
          <a:xfrm>
            <a:off x="537835" y="4734805"/>
            <a:ext cx="4401952" cy="307777"/>
          </a:xfrm>
          <a:prstGeom prst="rect">
            <a:avLst/>
          </a:prstGeom>
          <a:noFill/>
        </p:spPr>
        <p:txBody>
          <a:bodyPr wrap="square" rtlCol="0">
            <a:spAutoFit/>
          </a:bodyPr>
          <a:lstStyle/>
          <a:p>
            <a:pPr marL="898525">
              <a:spcBef>
                <a:spcPts val="600"/>
              </a:spcBef>
              <a:spcAft>
                <a:spcPts val="600"/>
              </a:spcAft>
              <a:defRPr/>
            </a:pPr>
            <a:r>
              <a:rPr lang="en-GB" sz="1400" b="1">
                <a:solidFill>
                  <a:prstClr val="white"/>
                </a:solidFill>
                <a:latin typeface="Inter" panose="02000503000000020004" pitchFamily="2" charset="0"/>
                <a:ea typeface="Inter" panose="02000503000000020004" pitchFamily="2" charset="0"/>
              </a:rPr>
              <a:t>Responsible resources</a:t>
            </a:r>
          </a:p>
        </p:txBody>
      </p:sp>
      <p:sp>
        <p:nvSpPr>
          <p:cNvPr id="20" name="TextBox 19">
            <a:extLst>
              <a:ext uri="{FF2B5EF4-FFF2-40B4-BE49-F238E27FC236}">
                <a16:creationId xmlns:a16="http://schemas.microsoft.com/office/drawing/2014/main" id="{A3664338-809C-50D5-9C34-4692440FCD48}"/>
              </a:ext>
            </a:extLst>
          </p:cNvPr>
          <p:cNvSpPr txBox="1"/>
          <p:nvPr/>
        </p:nvSpPr>
        <p:spPr>
          <a:xfrm>
            <a:off x="585456" y="4973552"/>
            <a:ext cx="6017006" cy="861774"/>
          </a:xfrm>
          <a:prstGeom prst="rect">
            <a:avLst/>
          </a:prstGeom>
          <a:noFill/>
        </p:spPr>
        <p:txBody>
          <a:bodyPr wrap="square" rtlCol="0">
            <a:spAutoFit/>
          </a:bodyPr>
          <a:lstStyle/>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MAG signed up to the new Circularity in Practice initiative, inspired by His Majesty King Charles III.</a:t>
            </a:r>
          </a:p>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Continued to achieve 100% diversion of waste away from landfill across the Group. </a:t>
            </a:r>
          </a:p>
        </p:txBody>
      </p:sp>
      <p:sp>
        <p:nvSpPr>
          <p:cNvPr id="21" name="TextBox 20">
            <a:extLst>
              <a:ext uri="{FF2B5EF4-FFF2-40B4-BE49-F238E27FC236}">
                <a16:creationId xmlns:a16="http://schemas.microsoft.com/office/drawing/2014/main" id="{E5FD5B47-2F93-F0AC-2E0B-4E3D70EBD5DE}"/>
              </a:ext>
            </a:extLst>
          </p:cNvPr>
          <p:cNvSpPr txBox="1"/>
          <p:nvPr/>
        </p:nvSpPr>
        <p:spPr>
          <a:xfrm>
            <a:off x="475234" y="1555561"/>
            <a:ext cx="3626275" cy="3881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Inter" panose="02000503000000020004" pitchFamily="2" charset="0"/>
                <a:ea typeface="Inter" panose="02000503000000020004" pitchFamily="2" charset="0"/>
                <a:cs typeface="+mn-cs"/>
              </a:rPr>
              <a:t>Protecting our environment</a:t>
            </a:r>
          </a:p>
        </p:txBody>
      </p:sp>
    </p:spTree>
    <p:extLst>
      <p:ext uri="{BB962C8B-B14F-4D97-AF65-F5344CB8AC3E}">
        <p14:creationId xmlns:p14="http://schemas.microsoft.com/office/powerpoint/2010/main" val="271221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8896-4A4D-49C2-FDEE-44E03336EE5A}"/>
            </a:ext>
          </a:extLst>
        </p:cNvPr>
        <p:cNvGrpSpPr/>
        <p:nvPr/>
      </p:nvGrpSpPr>
      <p:grpSpPr>
        <a:xfrm>
          <a:off x="0" y="0"/>
          <a:ext cx="0" cy="0"/>
          <a:chOff x="0" y="0"/>
          <a:chExt cx="0" cy="0"/>
        </a:xfrm>
      </p:grpSpPr>
      <p:pic>
        <p:nvPicPr>
          <p:cNvPr id="12" name="Picture 11" descr="A person and a child sitting on a luggage&#10;&#10;AI-generated content may be incorrect.">
            <a:extLst>
              <a:ext uri="{FF2B5EF4-FFF2-40B4-BE49-F238E27FC236}">
                <a16:creationId xmlns:a16="http://schemas.microsoft.com/office/drawing/2014/main" id="{0A93D5D1-596D-FBFD-99AB-89C96BF70D6C}"/>
              </a:ext>
            </a:extLst>
          </p:cNvPr>
          <p:cNvPicPr>
            <a:picLocks noChangeAspect="1"/>
          </p:cNvPicPr>
          <p:nvPr/>
        </p:nvPicPr>
        <p:blipFill>
          <a:blip r:embed="rId2" cstate="screen">
            <a:extLst>
              <a:ext uri="{28A0092B-C50C-407E-A947-70E740481C1C}">
                <a14:useLocalDpi xmlns:a14="http://schemas.microsoft.com/office/drawing/2010/main"/>
              </a:ext>
            </a:extLst>
          </a:blip>
          <a:srcRect l="60" r="12021" b="10460"/>
          <a:stretch>
            <a:fillRect/>
          </a:stretch>
        </p:blipFill>
        <p:spPr>
          <a:xfrm>
            <a:off x="3481490" y="1482241"/>
            <a:ext cx="8720693" cy="4481308"/>
          </a:xfrm>
          <a:prstGeom prst="rect">
            <a:avLst/>
          </a:prstGeom>
        </p:spPr>
      </p:pic>
      <p:sp>
        <p:nvSpPr>
          <p:cNvPr id="3" name="Rectangle 2">
            <a:extLst>
              <a:ext uri="{FF2B5EF4-FFF2-40B4-BE49-F238E27FC236}">
                <a16:creationId xmlns:a16="http://schemas.microsoft.com/office/drawing/2014/main" id="{5BD9D5B5-302F-3D59-104E-771AB5E7833D}"/>
              </a:ext>
            </a:extLst>
          </p:cNvPr>
          <p:cNvSpPr/>
          <p:nvPr/>
        </p:nvSpPr>
        <p:spPr>
          <a:xfrm>
            <a:off x="0" y="1023567"/>
            <a:ext cx="16455904" cy="6603476"/>
          </a:xfrm>
          <a:prstGeom prst="rect">
            <a:avLst/>
          </a:prstGeom>
          <a:gradFill>
            <a:gsLst>
              <a:gs pos="54000">
                <a:schemeClr val="bg1">
                  <a:alpha val="50000"/>
                </a:schemeClr>
              </a:gs>
              <a:gs pos="1000">
                <a:schemeClr val="bg1">
                  <a:alpha val="92000"/>
                </a:schemeClr>
              </a:gs>
              <a:gs pos="76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
              <a:ea typeface="+mn-ea"/>
              <a:cs typeface="+mn-cs"/>
            </a:endParaRPr>
          </a:p>
        </p:txBody>
      </p:sp>
      <p:sp>
        <p:nvSpPr>
          <p:cNvPr id="9" name="TextBox 8">
            <a:extLst>
              <a:ext uri="{FF2B5EF4-FFF2-40B4-BE49-F238E27FC236}">
                <a16:creationId xmlns:a16="http://schemas.microsoft.com/office/drawing/2014/main" id="{534E5F01-C072-FEE7-792D-3E35B733A4F0}"/>
              </a:ext>
            </a:extLst>
          </p:cNvPr>
          <p:cNvSpPr txBox="1"/>
          <p:nvPr/>
        </p:nvSpPr>
        <p:spPr>
          <a:xfrm>
            <a:off x="373381" y="1482241"/>
            <a:ext cx="6406110" cy="4481308"/>
          </a:xfrm>
          <a:prstGeom prst="rect">
            <a:avLst/>
          </a:prstGeom>
          <a:solidFill>
            <a:srgbClr val="004F53">
              <a:alpha val="89000"/>
            </a:srgbClr>
          </a:solidFill>
          <a:ln w="0" cap="flat">
            <a:noFill/>
            <a:prstDash val="solid"/>
            <a:miter/>
          </a:ln>
        </p:spPr>
        <p:txBody>
          <a:bodyPr wrap="square" lIns="180000" tIns="180000" rIns="180000" bIns="180000" rtlCol="0" anchor="t" anchorCtr="0">
            <a:noAutofit/>
          </a:bodyPr>
          <a:lstStyle>
            <a:defPPr>
              <a:defRPr lang="en-US"/>
            </a:defPPr>
          </a:lstStyle>
          <a:p>
            <a:pPr marL="898525" marR="0" lvl="0" indent="0" algn="l" defTabSz="914400" rtl="0" eaLnBrk="1" fontAlgn="auto" latinLnBrk="0" hangingPunct="1">
              <a:lnSpc>
                <a:spcPct val="100000"/>
              </a:lnSpc>
              <a:spcBef>
                <a:spcPts val="600"/>
              </a:spcBef>
              <a:spcAft>
                <a:spcPts val="60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endParaRPr>
          </a:p>
          <a:p>
            <a:pPr marL="898525" marR="0" lvl="0" indent="0" algn="l" defTabSz="914400" rtl="0" eaLnBrk="1" fontAlgn="auto" latinLnBrk="0" hangingPunct="1">
              <a:lnSpc>
                <a:spcPct val="100000"/>
              </a:lnSpc>
              <a:spcBef>
                <a:spcPts val="600"/>
              </a:spcBef>
              <a:spcAft>
                <a:spcPts val="600"/>
              </a:spcAft>
              <a:buClrTx/>
              <a:buSzTx/>
              <a:buFontTx/>
              <a:buNone/>
              <a:tabLst/>
              <a:defRPr/>
            </a:pPr>
            <a:r>
              <a:rPr kumimoji="0" lang="en-GB" sz="1400" b="1"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Opportunity for all</a:t>
            </a:r>
          </a:p>
          <a:p>
            <a:pPr marL="1184275" marR="0" lvl="0" indent="-285750" algn="l" defTabSz="914400" rtl="0" eaLnBrk="1" fontAlgn="auto" latinLnBrk="0" hangingPunct="1">
              <a:lnSpc>
                <a:spcPct val="100000"/>
              </a:lnSpc>
              <a:buClrTx/>
              <a:buSzTx/>
              <a:buFont typeface="Arial" panose="020B0604020202020204" pitchFamily="34" charset="0"/>
              <a:buChar char="•"/>
              <a:tabLst/>
              <a:defRPr/>
            </a:pPr>
            <a:r>
              <a:rPr kumimoji="0" lang="en-GB" sz="1250" i="0" u="none" strike="noStrike" kern="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Engaged more than 19,000 people through Aerozones and Academies, supporting skills development and career pathways.</a:t>
            </a:r>
          </a:p>
          <a:p>
            <a:pPr marL="1184275" marR="0" lvl="0" indent="-285750" algn="l" defTabSz="914400" rtl="0" eaLnBrk="1" fontAlgn="auto" latinLnBrk="0" hangingPunct="1">
              <a:lnSpc>
                <a:spcPct val="100000"/>
              </a:lnSpc>
              <a:buClrTx/>
              <a:buSzTx/>
              <a:buFont typeface="Arial" panose="020B0604020202020204" pitchFamily="34" charset="0"/>
              <a:buChar char="•"/>
              <a:tabLst/>
              <a:defRPr/>
            </a:pPr>
            <a:r>
              <a:rPr kumimoji="0" lang="en-GB" sz="125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Delivered Careers Festivals across all airports, reaching 1,500+ students and connecting them with industry employers.</a:t>
            </a:r>
          </a:p>
          <a:p>
            <a:pPr marL="1184275" marR="0" lvl="0" indent="-285750" algn="l" defTabSz="914400" rtl="0" eaLnBrk="1" fontAlgn="auto" latinLnBrk="0" hangingPunct="1">
              <a:lnSpc>
                <a:spcPct val="100000"/>
              </a:lnSpc>
              <a:buClrTx/>
              <a:buSzTx/>
              <a:buFont typeface="Arial" panose="020B0604020202020204" pitchFamily="34" charset="0"/>
              <a:buChar char="•"/>
              <a:tabLst/>
              <a:defRPr/>
            </a:pPr>
            <a:r>
              <a:rPr lang="en-GB" sz="1250" kern="0">
                <a:solidFill>
                  <a:prstClr val="white"/>
                </a:solidFill>
                <a:latin typeface="Inter" panose="02000503000000020004" pitchFamily="2" charset="0"/>
                <a:ea typeface="Inter" panose="02000503000000020004" pitchFamily="2" charset="0"/>
              </a:rPr>
              <a:t>Meet the Buyer events, held at each airport, created opportunities for small and medium-sized enterprises to engage with and secure business within MAG’s supply chain.</a:t>
            </a:r>
          </a:p>
        </p:txBody>
      </p:sp>
      <p:sp>
        <p:nvSpPr>
          <p:cNvPr id="47" name="Freeform: Shape 46">
            <a:extLst>
              <a:ext uri="{FF2B5EF4-FFF2-40B4-BE49-F238E27FC236}">
                <a16:creationId xmlns:a16="http://schemas.microsoft.com/office/drawing/2014/main" id="{7B64DA07-F2C8-2A91-066A-5C45827F22B9}"/>
              </a:ext>
            </a:extLst>
          </p:cNvPr>
          <p:cNvSpPr/>
          <p:nvPr/>
        </p:nvSpPr>
        <p:spPr>
          <a:xfrm flipH="1">
            <a:off x="2036869" y="0"/>
            <a:ext cx="10155130" cy="6858000"/>
          </a:xfrm>
          <a:custGeom>
            <a:avLst/>
            <a:gdLst>
              <a:gd name="csX0" fmla="*/ 3442551 w 10155130"/>
              <a:gd name="csY0" fmla="*/ 0 h 6858000"/>
              <a:gd name="csX1" fmla="*/ 0 w 10155130"/>
              <a:gd name="csY1" fmla="*/ 0 h 6858000"/>
              <a:gd name="csX2" fmla="*/ 0 w 10155130"/>
              <a:gd name="csY2" fmla="*/ 6858000 h 6858000"/>
              <a:gd name="csX3" fmla="*/ 941815 w 10155130"/>
              <a:gd name="csY3" fmla="*/ 6858000 h 6858000"/>
              <a:gd name="csX4" fmla="*/ 941815 w 10155130"/>
              <a:gd name="csY4" fmla="*/ 1302941 h 6858000"/>
              <a:gd name="csX5" fmla="*/ 982367 w 10155130"/>
              <a:gd name="csY5" fmla="*/ 1302941 h 6858000"/>
              <a:gd name="csX6" fmla="*/ 2922772 w 10155130"/>
              <a:gd name="csY6" fmla="*/ 6858000 h 6858000"/>
              <a:gd name="csX7" fmla="*/ 5759447 w 10155130"/>
              <a:gd name="csY7" fmla="*/ 6858000 h 6858000"/>
              <a:gd name="csX8" fmla="*/ 10155130 w 10155130"/>
              <a:gd name="csY8" fmla="*/ 0 h 6858000"/>
              <a:gd name="csX9" fmla="*/ 10155129 w 10155130"/>
              <a:gd name="csY9" fmla="*/ 0 h 6858000"/>
              <a:gd name="csX10" fmla="*/ 10155129 w 10155130"/>
              <a:gd name="csY10" fmla="*/ 2273917 h 6858000"/>
              <a:gd name="csX11" fmla="*/ 10155130 w 10155130"/>
              <a:gd name="csY11" fmla="*/ 2273914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0155130" h="6858000">
                <a:moveTo>
                  <a:pt x="3442551" y="0"/>
                </a:moveTo>
                <a:lnTo>
                  <a:pt x="0" y="0"/>
                </a:lnTo>
                <a:lnTo>
                  <a:pt x="0" y="6858000"/>
                </a:lnTo>
                <a:lnTo>
                  <a:pt x="941815" y="6858000"/>
                </a:lnTo>
                <a:lnTo>
                  <a:pt x="941815" y="1302941"/>
                </a:lnTo>
                <a:lnTo>
                  <a:pt x="982367" y="1302941"/>
                </a:lnTo>
                <a:lnTo>
                  <a:pt x="2922772" y="6858000"/>
                </a:lnTo>
                <a:lnTo>
                  <a:pt x="5759447" y="6858000"/>
                </a:lnTo>
                <a:close/>
                <a:moveTo>
                  <a:pt x="10155130" y="0"/>
                </a:moveTo>
                <a:lnTo>
                  <a:pt x="10155129" y="0"/>
                </a:lnTo>
                <a:lnTo>
                  <a:pt x="10155129" y="2273917"/>
                </a:lnTo>
                <a:lnTo>
                  <a:pt x="10155130" y="2273914"/>
                </a:lnTo>
                <a:close/>
              </a:path>
            </a:pathLst>
          </a:custGeom>
          <a:solidFill>
            <a:srgbClr val="00B588">
              <a:alpha val="19000"/>
            </a:srgbClr>
          </a:solidFill>
          <a:ln w="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147"/>
              </a:solidFill>
              <a:effectLst/>
              <a:uLnTx/>
              <a:uFillTx/>
              <a:latin typeface="Inter" panose="02000503000000020004" pitchFamily="2" charset="0"/>
              <a:ea typeface="+mn-ea"/>
              <a:cs typeface="+mn-cs"/>
            </a:endParaRPr>
          </a:p>
        </p:txBody>
      </p:sp>
      <p:pic>
        <p:nvPicPr>
          <p:cNvPr id="4" name="Graphic 3">
            <a:extLst>
              <a:ext uri="{FF2B5EF4-FFF2-40B4-BE49-F238E27FC236}">
                <a16:creationId xmlns:a16="http://schemas.microsoft.com/office/drawing/2014/main" id="{2AA434BA-2E33-C6B7-0EC3-B7799D692C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4952" y="378996"/>
            <a:ext cx="777312" cy="488312"/>
          </a:xfrm>
          <a:prstGeom prst="rect">
            <a:avLst/>
          </a:prstGeom>
        </p:spPr>
      </p:pic>
      <p:sp>
        <p:nvSpPr>
          <p:cNvPr id="7" name="TextBox 6">
            <a:extLst>
              <a:ext uri="{FF2B5EF4-FFF2-40B4-BE49-F238E27FC236}">
                <a16:creationId xmlns:a16="http://schemas.microsoft.com/office/drawing/2014/main" id="{E28FB193-EFF3-AFA9-26C2-D180F6C15ADD}"/>
              </a:ext>
            </a:extLst>
          </p:cNvPr>
          <p:cNvSpPr txBox="1"/>
          <p:nvPr/>
        </p:nvSpPr>
        <p:spPr>
          <a:xfrm>
            <a:off x="373380" y="121491"/>
            <a:ext cx="9758045" cy="6151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4F53"/>
                </a:solidFill>
                <a:effectLst/>
                <a:uLnTx/>
                <a:uFillTx/>
                <a:latin typeface="Inter" panose="02000503000000020004" pitchFamily="2" charset="0"/>
                <a:ea typeface="Inter" panose="02000503000000020004" pitchFamily="2" charset="0"/>
                <a:cs typeface="+mn-cs"/>
              </a:rPr>
              <a:t>Creating a sustainable future for all </a:t>
            </a:r>
          </a:p>
        </p:txBody>
      </p:sp>
      <p:sp>
        <p:nvSpPr>
          <p:cNvPr id="8" name="Slide Number Placeholder 11">
            <a:extLst>
              <a:ext uri="{FF2B5EF4-FFF2-40B4-BE49-F238E27FC236}">
                <a16:creationId xmlns:a16="http://schemas.microsoft.com/office/drawing/2014/main" id="{999B43A9-77B5-DE04-9551-D497537E9634}"/>
              </a:ext>
            </a:extLst>
          </p:cNvPr>
          <p:cNvSpPr txBox="1">
            <a:spLocks/>
          </p:cNvSpPr>
          <p:nvPr/>
        </p:nvSpPr>
        <p:spPr>
          <a:xfrm>
            <a:off x="11085443" y="6320999"/>
            <a:ext cx="735081" cy="537001"/>
          </a:xfrm>
          <a:prstGeom prst="rect">
            <a:avLst/>
          </a:prstGeom>
        </p:spPr>
        <p:txBody>
          <a:bodyPr vert="horz" lIns="91440" tIns="45720" rIns="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F64A33-8291-4D33-9825-B38E89644A52}" type="slidenum">
              <a:rPr kumimoji="0" lang="en-GB" sz="900" b="0" i="0" u="none" strike="noStrike" kern="1200" cap="none" spc="0" normalizeH="0" baseline="0" noProof="0" smtClean="0">
                <a:ln>
                  <a:noFill/>
                </a:ln>
                <a:solidFill>
                  <a:srgbClr val="004F53"/>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srgbClr val="004F53"/>
              </a:solidFill>
              <a:effectLst/>
              <a:uLnTx/>
              <a:uFillTx/>
              <a:latin typeface="Inter"/>
              <a:ea typeface="+mn-ea"/>
              <a:cs typeface="+mn-cs"/>
            </a:endParaRPr>
          </a:p>
        </p:txBody>
      </p:sp>
      <p:sp>
        <p:nvSpPr>
          <p:cNvPr id="5" name="TextBox 4">
            <a:extLst>
              <a:ext uri="{FF2B5EF4-FFF2-40B4-BE49-F238E27FC236}">
                <a16:creationId xmlns:a16="http://schemas.microsoft.com/office/drawing/2014/main" id="{4809C54C-1D40-F84B-2EC0-903F898331B3}"/>
              </a:ext>
            </a:extLst>
          </p:cNvPr>
          <p:cNvSpPr txBox="1"/>
          <p:nvPr/>
        </p:nvSpPr>
        <p:spPr>
          <a:xfrm>
            <a:off x="314317" y="665940"/>
            <a:ext cx="10923104" cy="646331"/>
          </a:xfrm>
          <a:prstGeom prst="rect">
            <a:avLst/>
          </a:prstGeom>
          <a:noFill/>
        </p:spPr>
        <p:txBody>
          <a:bodyPr wrap="square" rtlCol="0">
            <a:spAutoFit/>
          </a:bodyPr>
          <a:lstStyle/>
          <a:p>
            <a:r>
              <a:rPr lang="en-GB" sz="1200">
                <a:solidFill>
                  <a:srgbClr val="004F53"/>
                </a:solidFill>
                <a:latin typeface="Inter" panose="02000503000000020004" pitchFamily="2" charset="0"/>
                <a:ea typeface="Inter" panose="02000503000000020004" pitchFamily="2" charset="0"/>
              </a:rPr>
              <a:t>FY26 marked the first full year of delivery against MAG’s refreshed Sustainability Strategy, Creating a sustainable future for all. Building on more than two decades of embedded sustainability practice, we continued to integrate environmental, social and governance priorities across our operations, while responding to an evolving regulatory and industry landscape.</a:t>
            </a:r>
          </a:p>
        </p:txBody>
      </p:sp>
      <p:sp>
        <p:nvSpPr>
          <p:cNvPr id="19" name="TextBox 18">
            <a:extLst>
              <a:ext uri="{FF2B5EF4-FFF2-40B4-BE49-F238E27FC236}">
                <a16:creationId xmlns:a16="http://schemas.microsoft.com/office/drawing/2014/main" id="{0267A54F-B921-80EE-06A1-77735FEA6E4C}"/>
              </a:ext>
            </a:extLst>
          </p:cNvPr>
          <p:cNvSpPr txBox="1"/>
          <p:nvPr/>
        </p:nvSpPr>
        <p:spPr>
          <a:xfrm>
            <a:off x="531486" y="3684907"/>
            <a:ext cx="4401952" cy="307777"/>
          </a:xfrm>
          <a:prstGeom prst="rect">
            <a:avLst/>
          </a:prstGeom>
          <a:noFill/>
        </p:spPr>
        <p:txBody>
          <a:bodyPr wrap="square" rtlCol="0">
            <a:spAutoFit/>
          </a:bodyPr>
          <a:lstStyle/>
          <a:p>
            <a:pPr marL="898525">
              <a:spcBef>
                <a:spcPts val="600"/>
              </a:spcBef>
              <a:spcAft>
                <a:spcPts val="600"/>
              </a:spcAft>
              <a:defRPr/>
            </a:pPr>
            <a:r>
              <a:rPr lang="en-GB" sz="1400" b="1">
                <a:solidFill>
                  <a:prstClr val="white"/>
                </a:solidFill>
                <a:latin typeface="Inter" panose="02000503000000020004" pitchFamily="2" charset="0"/>
                <a:ea typeface="Inter" panose="02000503000000020004" pitchFamily="2" charset="0"/>
              </a:rPr>
              <a:t>Local voices</a:t>
            </a:r>
          </a:p>
        </p:txBody>
      </p:sp>
      <p:sp>
        <p:nvSpPr>
          <p:cNvPr id="20" name="TextBox 19">
            <a:extLst>
              <a:ext uri="{FF2B5EF4-FFF2-40B4-BE49-F238E27FC236}">
                <a16:creationId xmlns:a16="http://schemas.microsoft.com/office/drawing/2014/main" id="{E9EF58CC-BE18-CD49-F5AA-474BD47E62B3}"/>
              </a:ext>
            </a:extLst>
          </p:cNvPr>
          <p:cNvSpPr txBox="1"/>
          <p:nvPr/>
        </p:nvSpPr>
        <p:spPr>
          <a:xfrm>
            <a:off x="472987" y="3965264"/>
            <a:ext cx="5833545" cy="1631216"/>
          </a:xfrm>
          <a:prstGeom prst="rect">
            <a:avLst/>
          </a:prstGeom>
          <a:noFill/>
        </p:spPr>
        <p:txBody>
          <a:bodyPr wrap="square" rtlCol="0">
            <a:spAutoFit/>
          </a:bodyPr>
          <a:lstStyle/>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MAG supported over 280 local community organisations with grant funding worth more than £495,400.</a:t>
            </a:r>
          </a:p>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94% of those at leadership level took part in volunteering activities, and MAG Colleagues logged more than 21,300 hours of volunteering.</a:t>
            </a:r>
          </a:p>
          <a:p>
            <a:pPr marL="1184275" indent="-285750">
              <a:buFont typeface="Arial" panose="020B0604020202020204" pitchFamily="34" charset="0"/>
              <a:buChar char="•"/>
              <a:defRPr/>
            </a:pPr>
            <a:r>
              <a:rPr lang="en-GB" sz="1250" kern="0">
                <a:solidFill>
                  <a:prstClr val="white"/>
                </a:solidFill>
                <a:latin typeface="Inter" panose="02000503000000020004" pitchFamily="2" charset="0"/>
                <a:ea typeface="Inter" panose="02000503000000020004" pitchFamily="2" charset="0"/>
              </a:rPr>
              <a:t>Continued to deliver on Noise Action Plans at each airport and, this year, the proportion of latest-generation aircraft operating at MAG airports reached 29%. </a:t>
            </a:r>
          </a:p>
        </p:txBody>
      </p:sp>
      <p:sp>
        <p:nvSpPr>
          <p:cNvPr id="21" name="TextBox 20">
            <a:extLst>
              <a:ext uri="{FF2B5EF4-FFF2-40B4-BE49-F238E27FC236}">
                <a16:creationId xmlns:a16="http://schemas.microsoft.com/office/drawing/2014/main" id="{4A824CA4-973A-797D-7C90-F9AF41417A9A}"/>
              </a:ext>
            </a:extLst>
          </p:cNvPr>
          <p:cNvSpPr txBox="1"/>
          <p:nvPr/>
        </p:nvSpPr>
        <p:spPr>
          <a:xfrm>
            <a:off x="475234" y="1555561"/>
            <a:ext cx="3626275" cy="3881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Inter" panose="02000503000000020004" pitchFamily="2" charset="0"/>
                <a:ea typeface="Inter" panose="02000503000000020004" pitchFamily="2" charset="0"/>
                <a:cs typeface="+mn-cs"/>
              </a:rPr>
              <a:t>Community at our core</a:t>
            </a:r>
          </a:p>
        </p:txBody>
      </p:sp>
      <p:pic>
        <p:nvPicPr>
          <p:cNvPr id="6" name="Graphic 5">
            <a:extLst>
              <a:ext uri="{FF2B5EF4-FFF2-40B4-BE49-F238E27FC236}">
                <a16:creationId xmlns:a16="http://schemas.microsoft.com/office/drawing/2014/main" id="{179E762D-2152-A17B-BECE-69D39984F6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7835" y="2070997"/>
            <a:ext cx="687221" cy="687221"/>
          </a:xfrm>
          <a:prstGeom prst="rect">
            <a:avLst/>
          </a:prstGeom>
        </p:spPr>
      </p:pic>
      <p:pic>
        <p:nvPicPr>
          <p:cNvPr id="10" name="Graphic 9">
            <a:extLst>
              <a:ext uri="{FF2B5EF4-FFF2-40B4-BE49-F238E27FC236}">
                <a16:creationId xmlns:a16="http://schemas.microsoft.com/office/drawing/2014/main" id="{2DB41752-C69A-8B2B-E060-9764FB0460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7903" y="3752688"/>
            <a:ext cx="687221" cy="687221"/>
          </a:xfrm>
          <a:prstGeom prst="rect">
            <a:avLst/>
          </a:prstGeom>
        </p:spPr>
      </p:pic>
      <p:pic>
        <p:nvPicPr>
          <p:cNvPr id="13" name="Picture 12" descr="A person and a child sitting on a chair&#10;&#10;AI-generated content may be incorrect.">
            <a:extLst>
              <a:ext uri="{FF2B5EF4-FFF2-40B4-BE49-F238E27FC236}">
                <a16:creationId xmlns:a16="http://schemas.microsoft.com/office/drawing/2014/main" id="{1AD75110-4B55-C577-14A2-B855EE025663}"/>
              </a:ext>
            </a:extLst>
          </p:cNvPr>
          <p:cNvPicPr>
            <a:picLocks noChangeAspect="1"/>
          </p:cNvPicPr>
          <p:nvPr/>
        </p:nvPicPr>
        <p:blipFill>
          <a:blip r:embed="rId6" cstate="screen">
            <a:extLst>
              <a:ext uri="{28A0092B-C50C-407E-A947-70E740481C1C}">
                <a14:useLocalDpi xmlns:a14="http://schemas.microsoft.com/office/drawing/2010/main"/>
              </a:ext>
            </a:extLst>
          </a:blip>
          <a:srcRect r="1633" b="5010"/>
          <a:stretch>
            <a:fillRect/>
          </a:stretch>
        </p:blipFill>
        <p:spPr>
          <a:xfrm>
            <a:off x="3491674" y="1489668"/>
            <a:ext cx="8700326" cy="4473882"/>
          </a:xfrm>
          <a:prstGeom prst="rect">
            <a:avLst/>
          </a:prstGeom>
        </p:spPr>
      </p:pic>
    </p:spTree>
    <p:extLst>
      <p:ext uri="{BB962C8B-B14F-4D97-AF65-F5344CB8AC3E}">
        <p14:creationId xmlns:p14="http://schemas.microsoft.com/office/powerpoint/2010/main" val="397573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8BC26-2E3C-837A-C370-4266A3562A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E874DDB-42DE-D5F0-A33F-6DCADE1B52D7}"/>
              </a:ext>
            </a:extLst>
          </p:cNvPr>
          <p:cNvSpPr>
            <a:spLocks noGrp="1"/>
          </p:cNvSpPr>
          <p:nvPr>
            <p:ph type="body" sz="quarter" idx="12"/>
          </p:nvPr>
        </p:nvSpPr>
        <p:spPr/>
        <p:txBody>
          <a:bodyPr/>
          <a:lstStyle/>
          <a:p>
            <a:r>
              <a:rPr lang="en-GB"/>
              <a:t>Questions</a:t>
            </a:r>
          </a:p>
        </p:txBody>
      </p:sp>
      <p:sp>
        <p:nvSpPr>
          <p:cNvPr id="4" name="Text Placeholder 3">
            <a:extLst>
              <a:ext uri="{FF2B5EF4-FFF2-40B4-BE49-F238E27FC236}">
                <a16:creationId xmlns:a16="http://schemas.microsoft.com/office/drawing/2014/main" id="{4390D570-B466-3F3D-B759-E58339899DDF}"/>
              </a:ext>
            </a:extLst>
          </p:cNvPr>
          <p:cNvSpPr>
            <a:spLocks noGrp="1"/>
          </p:cNvSpPr>
          <p:nvPr>
            <p:ph type="body" sz="quarter" idx="13"/>
          </p:nvPr>
        </p:nvSpPr>
        <p:spPr/>
        <p:txBody>
          <a:bodyPr/>
          <a:lstStyle/>
          <a:p>
            <a:r>
              <a:rPr kumimoji="0" lang="en-GB" sz="1400" b="0" i="0" u="none" strike="noStrike" kern="1200" cap="none" spc="0" normalizeH="0" baseline="0" noProof="0" dirty="0">
                <a:ln>
                  <a:noFill/>
                </a:ln>
                <a:effectLst/>
                <a:uLnTx/>
                <a:uFillTx/>
                <a:latin typeface="Inter"/>
                <a:ea typeface="+mn-ea"/>
                <a:cs typeface="+mn-cs"/>
              </a:rPr>
              <a:t>Please use the raise hand function in Microsoft Teams if you wish to ask a question</a:t>
            </a:r>
          </a:p>
          <a:p>
            <a:endParaRPr lang="en-GB" dirty="0">
              <a:latin typeface="Inter"/>
            </a:endParaRPr>
          </a:p>
          <a:p>
            <a:endParaRPr kumimoji="0" lang="en-GB" sz="1400" b="0" i="0" u="none" strike="noStrike" kern="1200" cap="none" spc="0" normalizeH="0" baseline="0" noProof="0" dirty="0">
              <a:ln>
                <a:noFill/>
              </a:ln>
              <a:effectLst/>
              <a:uLnTx/>
              <a:uFillTx/>
              <a:latin typeface="Inter"/>
              <a:ea typeface="+mn-ea"/>
              <a:cs typeface="+mn-cs"/>
            </a:endParaRPr>
          </a:p>
          <a:p>
            <a:endParaRPr lang="en-GB" dirty="0">
              <a:solidFill>
                <a:srgbClr val="00336C"/>
              </a:solidFill>
            </a:endParaRPr>
          </a:p>
          <a:p>
            <a:endParaRPr lang="en-GB" dirty="0">
              <a:solidFill>
                <a:srgbClr val="00336C"/>
              </a:solidFill>
            </a:endParaRPr>
          </a:p>
          <a:p>
            <a:endParaRPr lang="en-GB" dirty="0">
              <a:solidFill>
                <a:srgbClr val="00336C"/>
              </a:solidFill>
            </a:endParaRPr>
          </a:p>
          <a:p>
            <a:r>
              <a:rPr lang="en-GB" sz="1200" dirty="0">
                <a:solidFill>
                  <a:srgbClr val="00336C"/>
                </a:solidFill>
              </a:rPr>
              <a:t>www.magairports.com/investor-relations/</a:t>
            </a:r>
          </a:p>
          <a:p>
            <a:endParaRPr kumimoji="0" lang="en-GB" sz="1400" b="0" i="0" u="none" strike="noStrike" kern="1200" cap="none" spc="0" normalizeH="0" baseline="0" noProof="0" dirty="0">
              <a:ln>
                <a:noFill/>
              </a:ln>
              <a:effectLst/>
              <a:uLnTx/>
              <a:uFillTx/>
              <a:latin typeface="Inter"/>
              <a:ea typeface="+mn-ea"/>
              <a:cs typeface="+mn-cs"/>
            </a:endParaRPr>
          </a:p>
          <a:p>
            <a:endParaRPr lang="en-GB" dirty="0"/>
          </a:p>
        </p:txBody>
      </p:sp>
      <p:sp>
        <p:nvSpPr>
          <p:cNvPr id="5" name="Slide Number Placeholder 4">
            <a:extLst>
              <a:ext uri="{FF2B5EF4-FFF2-40B4-BE49-F238E27FC236}">
                <a16:creationId xmlns:a16="http://schemas.microsoft.com/office/drawing/2014/main" id="{C8609594-0C1A-0307-E6EE-0B12B6057994}"/>
              </a:ext>
            </a:extLst>
          </p:cNvPr>
          <p:cNvSpPr>
            <a:spLocks noGrp="1"/>
          </p:cNvSpPr>
          <p:nvPr>
            <p:ph type="sldNum" sz="quarter" idx="10"/>
          </p:nvPr>
        </p:nvSpPr>
        <p:spPr/>
        <p:txBody>
          <a:bodyPr/>
          <a:lstStyle/>
          <a:p>
            <a:fld id="{08F64A33-8291-4D33-9825-B38E89644A52}" type="slidenum">
              <a:rPr lang="en-GB" smtClean="0"/>
              <a:pPr/>
              <a:t>25</a:t>
            </a:fld>
            <a:endParaRPr lang="en-GB"/>
          </a:p>
        </p:txBody>
      </p:sp>
      <p:pic>
        <p:nvPicPr>
          <p:cNvPr id="16" name="Picture Placeholder 15" descr="Two women sitting on a bench looking at their phone&#10;&#10;AI-generated content may be incorrect.">
            <a:extLst>
              <a:ext uri="{FF2B5EF4-FFF2-40B4-BE49-F238E27FC236}">
                <a16:creationId xmlns:a16="http://schemas.microsoft.com/office/drawing/2014/main" id="{2DC824F3-D0A5-732E-EC46-A8D5FEE11703}"/>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33670" r="8358" b="5212"/>
          <a:stretch/>
        </p:blipFill>
        <p:spPr>
          <a:xfrm>
            <a:off x="0" y="0"/>
            <a:ext cx="6340626" cy="6858000"/>
          </a:xfrm>
        </p:spPr>
      </p:pic>
    </p:spTree>
    <p:extLst>
      <p:ext uri="{BB962C8B-B14F-4D97-AF65-F5344CB8AC3E}">
        <p14:creationId xmlns:p14="http://schemas.microsoft.com/office/powerpoint/2010/main" val="3659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15038-3D11-7A6D-B4F3-5F50897B6B36}"/>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720349-D978-8135-57DA-8D0DBEEFD368}"/>
              </a:ext>
            </a:extLst>
          </p:cNvPr>
          <p:cNvPicPr>
            <a:picLocks noGrp="1" noChangeAspect="1"/>
          </p:cNvPicPr>
          <p:nvPr>
            <p:ph type="pic" sz="quarter" idx="10"/>
          </p:nvPr>
        </p:nvPicPr>
        <p:blipFill>
          <a:blip r:embed="rId2"/>
          <a:srcRect l="14381" r="14381"/>
          <a:stretch/>
        </p:blipFill>
        <p:spPr/>
      </p:pic>
      <p:sp>
        <p:nvSpPr>
          <p:cNvPr id="4" name="Title 3">
            <a:extLst>
              <a:ext uri="{FF2B5EF4-FFF2-40B4-BE49-F238E27FC236}">
                <a16:creationId xmlns:a16="http://schemas.microsoft.com/office/drawing/2014/main" id="{B40FD655-77EA-BF89-D3D2-213FCE39C064}"/>
              </a:ext>
            </a:extLst>
          </p:cNvPr>
          <p:cNvSpPr>
            <a:spLocks noGrp="1"/>
          </p:cNvSpPr>
          <p:nvPr>
            <p:ph type="ctrTitle"/>
          </p:nvPr>
        </p:nvSpPr>
        <p:spPr>
          <a:xfrm>
            <a:off x="371475" y="1553285"/>
            <a:ext cx="6206878" cy="2171697"/>
          </a:xfrm>
        </p:spPr>
        <p:txBody>
          <a:bodyPr/>
          <a:lstStyle/>
          <a:p>
            <a:r>
              <a:rPr lang="en-GB" dirty="0"/>
              <a:t>APPENDICES</a:t>
            </a:r>
          </a:p>
        </p:txBody>
      </p:sp>
      <p:sp>
        <p:nvSpPr>
          <p:cNvPr id="5" name="Subtitle 4">
            <a:extLst>
              <a:ext uri="{FF2B5EF4-FFF2-40B4-BE49-F238E27FC236}">
                <a16:creationId xmlns:a16="http://schemas.microsoft.com/office/drawing/2014/main" id="{61B564C3-D5F5-0AD6-90F2-CDE23964A1CE}"/>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72800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5325E-CB15-AA04-23FE-BA128059D414}"/>
              </a:ext>
            </a:extLst>
          </p:cNvPr>
          <p:cNvSpPr>
            <a:spLocks noGrp="1"/>
          </p:cNvSpPr>
          <p:nvPr>
            <p:ph type="title"/>
          </p:nvPr>
        </p:nvSpPr>
        <p:spPr/>
        <p:txBody>
          <a:bodyPr/>
          <a:lstStyle/>
          <a:p>
            <a:r>
              <a:rPr lang="en-GB" dirty="0">
                <a:solidFill>
                  <a:schemeClr val="tx1"/>
                </a:solidFill>
                <a:latin typeface="Inter" panose="02000503000000020004" pitchFamily="2" charset="0"/>
              </a:rPr>
              <a:t>Appendix – Reconciliation of Security Group Consolidation (MAGIL) to Group Results (MAHL)</a:t>
            </a:r>
            <a:endParaRPr lang="en-GB" dirty="0"/>
          </a:p>
        </p:txBody>
      </p:sp>
      <p:pic>
        <p:nvPicPr>
          <p:cNvPr id="6" name="Content Placeholder 5">
            <a:extLst>
              <a:ext uri="{FF2B5EF4-FFF2-40B4-BE49-F238E27FC236}">
                <a16:creationId xmlns:a16="http://schemas.microsoft.com/office/drawing/2014/main" id="{1E34368A-605F-178C-150A-BD66BA25E09D}"/>
              </a:ext>
            </a:extLst>
          </p:cNvPr>
          <p:cNvPicPr>
            <a:picLocks noGrp="1" noChangeAspect="1"/>
          </p:cNvPicPr>
          <p:nvPr>
            <p:ph idx="1"/>
          </p:nvPr>
        </p:nvPicPr>
        <p:blipFill>
          <a:blip r:embed="rId2"/>
          <a:stretch>
            <a:fillRect/>
          </a:stretch>
        </p:blipFill>
        <p:spPr>
          <a:xfrm>
            <a:off x="377825" y="1579717"/>
            <a:ext cx="11436350" cy="3372322"/>
          </a:xfrm>
          <a:prstGeom prst="rect">
            <a:avLst/>
          </a:prstGeom>
        </p:spPr>
      </p:pic>
      <p:sp>
        <p:nvSpPr>
          <p:cNvPr id="4" name="Slide Number Placeholder 3">
            <a:extLst>
              <a:ext uri="{FF2B5EF4-FFF2-40B4-BE49-F238E27FC236}">
                <a16:creationId xmlns:a16="http://schemas.microsoft.com/office/drawing/2014/main" id="{D30A4C33-042A-7349-1F1C-304ADE543BFC}"/>
              </a:ext>
            </a:extLst>
          </p:cNvPr>
          <p:cNvSpPr>
            <a:spLocks noGrp="1"/>
          </p:cNvSpPr>
          <p:nvPr>
            <p:ph type="sldNum" sz="quarter" idx="10"/>
          </p:nvPr>
        </p:nvSpPr>
        <p:spPr/>
        <p:txBody>
          <a:bodyPr/>
          <a:lstStyle/>
          <a:p>
            <a:fld id="{08F64A33-8291-4D33-9825-B38E89644A52}" type="slidenum">
              <a:rPr lang="en-GB" smtClean="0"/>
              <a:pPr/>
              <a:t>27</a:t>
            </a:fld>
            <a:endParaRPr lang="en-GB"/>
          </a:p>
        </p:txBody>
      </p:sp>
      <p:sp>
        <p:nvSpPr>
          <p:cNvPr id="7" name="Content Placeholder 3">
            <a:extLst>
              <a:ext uri="{FF2B5EF4-FFF2-40B4-BE49-F238E27FC236}">
                <a16:creationId xmlns:a16="http://schemas.microsoft.com/office/drawing/2014/main" id="{31575AC8-25CB-F19A-F2B0-C2552031FDBD}"/>
              </a:ext>
            </a:extLst>
          </p:cNvPr>
          <p:cNvSpPr txBox="1">
            <a:spLocks/>
          </p:cNvSpPr>
          <p:nvPr/>
        </p:nvSpPr>
        <p:spPr>
          <a:xfrm>
            <a:off x="457902" y="5137150"/>
            <a:ext cx="5942898" cy="163829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538163" indent="-271463"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804863" indent="-266700"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b="0" dirty="0"/>
              <a:t>*Adjusted EBITDA is earnings before interest, tax, depreciation, amortisation, share of result of associate, gains and losses on sales and valuations of investment properties, and before significant items</a:t>
            </a:r>
          </a:p>
          <a:p>
            <a:r>
              <a:rPr lang="en-GB" sz="600" b="0" dirty="0"/>
              <a:t>** Adjusted operating profit is before operating profit before significant items</a:t>
            </a:r>
            <a:br>
              <a:rPr lang="en-GB" dirty="0"/>
            </a:br>
            <a:endParaRPr lang="en-GB" dirty="0"/>
          </a:p>
          <a:p>
            <a:endParaRPr lang="en-GB" dirty="0"/>
          </a:p>
        </p:txBody>
      </p:sp>
    </p:spTree>
    <p:extLst>
      <p:ext uri="{BB962C8B-B14F-4D97-AF65-F5344CB8AC3E}">
        <p14:creationId xmlns:p14="http://schemas.microsoft.com/office/powerpoint/2010/main" val="356164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4D620-08DD-843C-36D4-F892C1404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3A0B3-62CB-D408-606D-C248AFA709BC}"/>
              </a:ext>
            </a:extLst>
          </p:cNvPr>
          <p:cNvSpPr>
            <a:spLocks noGrp="1"/>
          </p:cNvSpPr>
          <p:nvPr>
            <p:ph type="title"/>
          </p:nvPr>
        </p:nvSpPr>
        <p:spPr/>
        <p:txBody>
          <a:bodyPr/>
          <a:lstStyle/>
          <a:p>
            <a:r>
              <a:rPr lang="en-GB" dirty="0">
                <a:solidFill>
                  <a:schemeClr val="tx1"/>
                </a:solidFill>
                <a:latin typeface="Inter" panose="02000503000000020004" pitchFamily="2" charset="0"/>
              </a:rPr>
              <a:t>Appendix – IFRS 16 Impact on MAGIL Income Statement</a:t>
            </a:r>
            <a:endParaRPr lang="en-GB" dirty="0"/>
          </a:p>
        </p:txBody>
      </p:sp>
      <p:pic>
        <p:nvPicPr>
          <p:cNvPr id="6" name="Content Placeholder 5">
            <a:extLst>
              <a:ext uri="{FF2B5EF4-FFF2-40B4-BE49-F238E27FC236}">
                <a16:creationId xmlns:a16="http://schemas.microsoft.com/office/drawing/2014/main" id="{02FE5620-68DA-7B8A-A098-AEBBEE68131D}"/>
              </a:ext>
            </a:extLst>
          </p:cNvPr>
          <p:cNvPicPr>
            <a:picLocks noGrp="1" noChangeAspect="1"/>
          </p:cNvPicPr>
          <p:nvPr>
            <p:ph idx="1"/>
          </p:nvPr>
        </p:nvPicPr>
        <p:blipFill>
          <a:blip r:embed="rId2"/>
          <a:stretch>
            <a:fillRect/>
          </a:stretch>
        </p:blipFill>
        <p:spPr>
          <a:xfrm>
            <a:off x="1905000" y="1484935"/>
            <a:ext cx="7762875" cy="3888129"/>
          </a:xfrm>
          <a:prstGeom prst="rect">
            <a:avLst/>
          </a:prstGeom>
        </p:spPr>
      </p:pic>
      <p:sp>
        <p:nvSpPr>
          <p:cNvPr id="4" name="Slide Number Placeholder 3">
            <a:extLst>
              <a:ext uri="{FF2B5EF4-FFF2-40B4-BE49-F238E27FC236}">
                <a16:creationId xmlns:a16="http://schemas.microsoft.com/office/drawing/2014/main" id="{D4A40BA2-5EDC-0547-D8EC-6E353251BD51}"/>
              </a:ext>
            </a:extLst>
          </p:cNvPr>
          <p:cNvSpPr>
            <a:spLocks noGrp="1"/>
          </p:cNvSpPr>
          <p:nvPr>
            <p:ph type="sldNum" sz="quarter" idx="10"/>
          </p:nvPr>
        </p:nvSpPr>
        <p:spPr/>
        <p:txBody>
          <a:bodyPr/>
          <a:lstStyle/>
          <a:p>
            <a:fld id="{08F64A33-8291-4D33-9825-B38E89644A52}" type="slidenum">
              <a:rPr lang="en-GB" smtClean="0"/>
              <a:pPr/>
              <a:t>28</a:t>
            </a:fld>
            <a:endParaRPr lang="en-GB"/>
          </a:p>
        </p:txBody>
      </p:sp>
    </p:spTree>
    <p:extLst>
      <p:ext uri="{BB962C8B-B14F-4D97-AF65-F5344CB8AC3E}">
        <p14:creationId xmlns:p14="http://schemas.microsoft.com/office/powerpoint/2010/main" val="79919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74B1-8ACA-53F6-2D5B-C6A937D1A347}"/>
              </a:ext>
            </a:extLst>
          </p:cNvPr>
          <p:cNvSpPr>
            <a:spLocks noGrp="1"/>
          </p:cNvSpPr>
          <p:nvPr>
            <p:ph type="title"/>
          </p:nvPr>
        </p:nvSpPr>
        <p:spPr/>
        <p:txBody>
          <a:bodyPr/>
          <a:lstStyle/>
          <a:p>
            <a:r>
              <a:rPr lang="en-GB" dirty="0">
                <a:solidFill>
                  <a:schemeClr val="tx1"/>
                </a:solidFill>
                <a:latin typeface="Inter" panose="02000503000000020004" pitchFamily="2" charset="0"/>
              </a:rPr>
              <a:t>Important Notice</a:t>
            </a:r>
            <a:endParaRPr lang="en-GB" dirty="0"/>
          </a:p>
        </p:txBody>
      </p:sp>
      <p:sp>
        <p:nvSpPr>
          <p:cNvPr id="3" name="Content Placeholder 2">
            <a:extLst>
              <a:ext uri="{FF2B5EF4-FFF2-40B4-BE49-F238E27FC236}">
                <a16:creationId xmlns:a16="http://schemas.microsoft.com/office/drawing/2014/main" id="{65FF2BC8-7554-4E7A-2F61-8D719B047C39}"/>
              </a:ext>
            </a:extLst>
          </p:cNvPr>
          <p:cNvSpPr>
            <a:spLocks noGrp="1"/>
          </p:cNvSpPr>
          <p:nvPr>
            <p:ph idx="1"/>
          </p:nvPr>
        </p:nvSpPr>
        <p:spPr/>
        <p:txBody>
          <a:bodyPr/>
          <a:lstStyle/>
          <a:p>
            <a:pPr marL="0" lvl="1">
              <a:spcAft>
                <a:spcPts val="1200"/>
              </a:spcAft>
            </a:pPr>
            <a:r>
              <a:rPr lang="en-GB" sz="700" dirty="0">
                <a:latin typeface="Inter" panose="02000503000000020004" pitchFamily="2" charset="0"/>
              </a:rPr>
              <a:t>The terms and conditions below set out important legal and regulatory information about the information contained in this presentation and all documents and materials in relation to this presentation (the “materials”) by Manchester Airport Group Investments Limited and its shareholders, affiliates or subsidiaries (the “MAG Group Companies”). No other third party has been involved in the preparation of, or takes responsibility for, the contents of the materials.</a:t>
            </a:r>
          </a:p>
          <a:p>
            <a:pPr marL="0" lvl="1">
              <a:spcAft>
                <a:spcPts val="1200"/>
              </a:spcAft>
            </a:pPr>
            <a:r>
              <a:rPr lang="en-GB" sz="700" dirty="0">
                <a:latin typeface="Inter" panose="02000503000000020004" pitchFamily="2" charset="0"/>
              </a:rPr>
              <a:t>The materials are confidential and are being provided to you solely for your information and may not be copied, reproduced, forwarded or published in any electronic or physical form or distributed, communicated or disclosed in whole or in part except strictly in accordance with the terms and conditions set out below, including any modifications to them from time to time. The information contained in the materials has been obtained from sources believed to be reliable but none of the MAG Group Companies guarantees its accuracy or completeness.</a:t>
            </a:r>
          </a:p>
          <a:p>
            <a:pPr marL="0" lvl="1">
              <a:spcAft>
                <a:spcPts val="1200"/>
              </a:spcAft>
            </a:pPr>
            <a:r>
              <a:rPr lang="en-GB" sz="700" b="1" dirty="0">
                <a:latin typeface="Inter" panose="02000503000000020004" pitchFamily="2" charset="0"/>
              </a:rPr>
              <a:t>EACH RECIPIENT AGREES TO BE BOUND BY THE TERMS AND CONDITIONS BELOW.</a:t>
            </a:r>
          </a:p>
          <a:p>
            <a:pPr marL="0" lvl="1">
              <a:spcAft>
                <a:spcPts val="1200"/>
              </a:spcAft>
            </a:pPr>
            <a:r>
              <a:rPr lang="en-GB" sz="700" dirty="0">
                <a:latin typeface="Inter" panose="02000503000000020004" pitchFamily="2" charset="0"/>
              </a:rPr>
              <a:t>The materials are intended for authorised use only and may not be published, reproduced, transmitted, copied or distributed to any other person or otherwise to be made publicly available. The information contained in the materials may not be disclosed or distributed to anyone. Any forwarding, redistribution or reproduction of any material in whole or in part is unauthorised. Failure to comply with this notice may result in a violation of the applicable laws of the relevant jurisdictions. Any of the MAG Group Companies has the right to suspend or withdraw any recipient’s use of the materials without prior notice at any time. </a:t>
            </a:r>
          </a:p>
          <a:p>
            <a:pPr marL="0" lvl="1">
              <a:spcAft>
                <a:spcPts val="1200"/>
              </a:spcAft>
            </a:pPr>
            <a:r>
              <a:rPr lang="en-GB" sz="700" dirty="0">
                <a:latin typeface="Inter" panose="02000503000000020004" pitchFamily="2" charset="0"/>
              </a:rPr>
              <a:t>The information contained in the materials has not been independently verified. The MAG Group Companies are under no obligation to update or keep current the information contained herein. Accordingly, no representation or warranty or undertaking, express or implied, is given by or on behalf of the MAG Group Companies or any of their respective members, directors, officers, agents or employees or any other person as to, and no reliance should be placed on, the accuracy, completeness or fairness of the information or opinions contained herein. None of the MAG Group Companies, nor any of their respective members, directors, officers or employees nor any other person accepts any liability whatsoever for any loss howsoever arising from any use of the materials or their contents or otherwise arising in connection with the materials.</a:t>
            </a:r>
          </a:p>
          <a:p>
            <a:pPr marL="0" lvl="1">
              <a:spcAft>
                <a:spcPts val="1200"/>
              </a:spcAft>
            </a:pPr>
            <a:r>
              <a:rPr lang="en-GB" sz="700" dirty="0">
                <a:latin typeface="Inter" panose="02000503000000020004" pitchFamily="2" charset="0"/>
              </a:rPr>
              <a:t>The information and opinions contained herein are provided as at the date of this presentation and are subject to change without notice.</a:t>
            </a:r>
          </a:p>
          <a:p>
            <a:pPr marL="0" lvl="1">
              <a:spcAft>
                <a:spcPts val="1200"/>
              </a:spcAft>
            </a:pPr>
            <a:r>
              <a:rPr lang="en-GB" sz="700" dirty="0">
                <a:latin typeface="Inter" panose="02000503000000020004" pitchFamily="2" charset="0"/>
              </a:rPr>
              <a:t>Where the materials have been made available in an electronic form, such materials may be altered or changed during the process of electronic transmission. Consequently none of the MAG Group Companies accepts any liability or responsibility whatsoever in respect of any difference between the materials distributed in electronic format and the hard copy versions. Each recipient consents to receiving the materials in electronic form.</a:t>
            </a:r>
          </a:p>
          <a:p>
            <a:pPr marL="0" lvl="1">
              <a:spcAft>
                <a:spcPts val="1200"/>
              </a:spcAft>
            </a:pPr>
            <a:r>
              <a:rPr lang="en-GB" sz="700" dirty="0">
                <a:latin typeface="Inter" panose="02000503000000020004" pitchFamily="2" charset="0"/>
              </a:rPr>
              <a:t>Each recipient is reminded that it has received the materials on the basis that it is a person into whose possession the materials may be lawfully delivered in accordance with the laws of the jurisdiction in which the recipient is located and the recipient may not nor is the recipient authorised to deliver the materials, electronically or otherwise, to any other person.</a:t>
            </a:r>
          </a:p>
          <a:p>
            <a:pPr marL="0" lvl="1">
              <a:spcAft>
                <a:spcPts val="1200"/>
              </a:spcAft>
            </a:pPr>
            <a:r>
              <a:rPr lang="en-GB" sz="700" dirty="0">
                <a:latin typeface="Inter" panose="02000503000000020004" pitchFamily="2" charset="0"/>
              </a:rPr>
              <a:t>The materials do not constitute or form part of and should not be construed as, an offer to sell or issue or the solicitation of an offer to buy or acquire securities of the MAG Group Companies in relation to any offering in any jurisdiction or an inducement to enter into investment activity. No part of the materials, nor the fact of its distribution, should form the basis of, or be relied on in connection with, any contract or commitment or investment decision whatsoever. Any investment decision in any offering should be made solely on the basis of the information contained in the prospectus relating to any transaction in final form prepared by the MAG Group Companies. </a:t>
            </a:r>
          </a:p>
          <a:p>
            <a:endParaRPr lang="en-GB" dirty="0"/>
          </a:p>
        </p:txBody>
      </p:sp>
      <p:sp>
        <p:nvSpPr>
          <p:cNvPr id="4" name="Content Placeholder 3">
            <a:extLst>
              <a:ext uri="{FF2B5EF4-FFF2-40B4-BE49-F238E27FC236}">
                <a16:creationId xmlns:a16="http://schemas.microsoft.com/office/drawing/2014/main" id="{1D2DD2D0-8153-9A28-7B6D-B28367599E61}"/>
              </a:ext>
            </a:extLst>
          </p:cNvPr>
          <p:cNvSpPr>
            <a:spLocks noGrp="1"/>
          </p:cNvSpPr>
          <p:nvPr>
            <p:ph idx="13"/>
          </p:nvPr>
        </p:nvSpPr>
        <p:spPr/>
        <p:txBody>
          <a:bodyPr/>
          <a:lstStyle/>
          <a:p>
            <a:r>
              <a:rPr lang="en-GB" sz="700" b="0" dirty="0"/>
              <a:t>Neither the materials nor any copy of them may be taken or transmitted into the United States of America, its territories or possessions, or distributed, directly or indirectly, in the United States of America, its territories or possessions. Any failure to comply with this restriction may constitute a violation of U.S. securities laws. The materials are not an offer of securities for sale in the United States. The MAG Group Companies do not intend to conduct a public offering of any securities in the United States. The securities issued under any offering may not be offered or sold in the United States except pursuant to an exemption from, or transaction not subject to, the registration requirements of the Securities Act.</a:t>
            </a:r>
          </a:p>
          <a:p>
            <a:r>
              <a:rPr lang="en-GB" sz="700" b="0" dirty="0"/>
              <a:t>This presentation is made to and is directed only at, and the materials are only to be used by, persons in the United Kingdom having professional experience in matters relating to investments who fall within the definition of "investment professionals" in Article 19(5) of the Financial Services and Markets Act 2000 (Financial Promotions) Order 2005 (the "Order"), and to those persons to whom it can otherwise lawfully be distributed (such persons being referred to as "relevant persons").</a:t>
            </a:r>
          </a:p>
          <a:p>
            <a:r>
              <a:rPr lang="en-GB" sz="700" b="0" dirty="0"/>
              <a:t>In respect of any material, none of the MAG Group Companies makes any representation as to the accuracy of forecast information. These forecasts involve risk and uncertainty because they relate to events and depend on circumstances that will occur in the future. There are a number of factors that could cause actual results or developments to differ materially from those expressed or implied by these forecasts. No other persons should act on or rely on it. </a:t>
            </a:r>
          </a:p>
          <a:p>
            <a:r>
              <a:rPr lang="en-GB" sz="700" b="0" dirty="0"/>
              <a:t>The materials may include forward-looking statements. These forward-looking statements include statements concerning plans, objectives, goals, strategies, future events or performance, and underlying assumptions and other statements, which are other than statements of historical facts. The words "believe," "expect," "anticipate," "intends," "estimate," "forecast," "project," "will," "may," "should" and similar expressions identify forward-looking statements. Forward-looking statements include statements regarding: strategies, outlook and growth prospects; future plans and potential for future growth; liquidity, capital resources and capital expenditures; growth in demand for products; economic outlook and industry trends; developments of markets; the impact of regulatory initiatives; and the strength of competitors.</a:t>
            </a:r>
          </a:p>
          <a:p>
            <a:r>
              <a:rPr lang="en-GB" sz="700" b="0" dirty="0"/>
              <a:t>The materials may contain statements about future events and expectations that are forward-looking statements. Any statement in these materials that is not a statement of historical fact is a forward-looking statement that involves known and unknown risks, uncertainties and other factors which may cause the MAG Group Companies’ actual results, performance or achievements to be materially different from any future results, performance or achievements expressed or implied by such forward-looking statements. No person should rely on such statements and the MAG Group Companies do not assume any obligations to update the forward-looking statements contained herein to reflect actual results, changes in assumptions or changes in factors affecting these statements.</a:t>
            </a:r>
          </a:p>
          <a:p>
            <a:r>
              <a:rPr lang="en-GB" sz="700" b="0" dirty="0"/>
              <a:t>The forward-looking statements in the materials are based upon various assumptions, many of which are based, in turn, upon further assumptions, including, without limitation, management's examination of historical operating trends, data contained in the MAG Group Companies’ records and other data available from third parties. Although the MAG Group Companies believe that these assumptions were reasonable when made, these assumptions are inherently subject to significant uncertainties and contingencies which are difficult or impossible to predict and are beyond its control, and the MAG Group Companies may not achieve or accomplish these expectations, beliefs or projections.  Neither the MAG Group Companies, nor any of their members, directors, officers, agents, employees or advisers intend or have any duty or obligation to supplement, amend, update or revise any of the forward-looking statements contained in the materials.</a:t>
            </a:r>
          </a:p>
          <a:p>
            <a:r>
              <a:rPr lang="en-GB" sz="700" b="0" dirty="0"/>
              <a:t>The information and opinions contained herein are provided as at the date of the materials and are subject to change without notice.</a:t>
            </a:r>
          </a:p>
          <a:p>
            <a:endParaRPr lang="en-GB" dirty="0"/>
          </a:p>
        </p:txBody>
      </p:sp>
      <p:sp>
        <p:nvSpPr>
          <p:cNvPr id="5" name="Slide Number Placeholder 4">
            <a:extLst>
              <a:ext uri="{FF2B5EF4-FFF2-40B4-BE49-F238E27FC236}">
                <a16:creationId xmlns:a16="http://schemas.microsoft.com/office/drawing/2014/main" id="{713CC321-BCFE-0D64-EDA9-4CD8D31F73B7}"/>
              </a:ext>
            </a:extLst>
          </p:cNvPr>
          <p:cNvSpPr>
            <a:spLocks noGrp="1"/>
          </p:cNvSpPr>
          <p:nvPr>
            <p:ph type="sldNum" sz="quarter" idx="10"/>
          </p:nvPr>
        </p:nvSpPr>
        <p:spPr/>
        <p:txBody>
          <a:bodyPr/>
          <a:lstStyle/>
          <a:p>
            <a:fld id="{08F64A33-8291-4D33-9825-B38E89644A52}" type="slidenum">
              <a:rPr lang="en-GB" smtClean="0"/>
              <a:pPr/>
              <a:t>29</a:t>
            </a:fld>
            <a:endParaRPr lang="en-GB"/>
          </a:p>
        </p:txBody>
      </p:sp>
    </p:spTree>
    <p:extLst>
      <p:ext uri="{BB962C8B-B14F-4D97-AF65-F5344CB8AC3E}">
        <p14:creationId xmlns:p14="http://schemas.microsoft.com/office/powerpoint/2010/main" val="410241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A1D0F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75994C1-198C-CD63-00FD-035A7B371805}"/>
              </a:ext>
            </a:extLst>
          </p:cNvPr>
          <p:cNvSpPr/>
          <p:nvPr/>
        </p:nvSpPr>
        <p:spPr>
          <a:xfrm>
            <a:off x="0" y="0"/>
            <a:ext cx="12191999" cy="6858000"/>
          </a:xfrm>
          <a:prstGeom prst="rect">
            <a:avLst/>
          </a:prstGeom>
          <a:gradFill flip="none" rotWithShape="1">
            <a:gsLst>
              <a:gs pos="0">
                <a:schemeClr val="bg1">
                  <a:alpha val="90000"/>
                </a:schemeClr>
              </a:gs>
              <a:gs pos="5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8BEA3641-F80B-6F81-8AF0-17B9DFCFAEAE}"/>
              </a:ext>
            </a:extLst>
          </p:cNvPr>
          <p:cNvSpPr/>
          <p:nvPr/>
        </p:nvSpPr>
        <p:spPr>
          <a:xfrm rot="10800000">
            <a:off x="1" y="0"/>
            <a:ext cx="12191999" cy="6858000"/>
          </a:xfrm>
          <a:prstGeom prst="rect">
            <a:avLst/>
          </a:prstGeom>
          <a:gradFill flip="none" rotWithShape="1">
            <a:gsLst>
              <a:gs pos="0">
                <a:schemeClr val="bg1">
                  <a:alpha val="90000"/>
                </a:schemeClr>
              </a:gs>
              <a:gs pos="65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7" name="Group 46">
            <a:extLst>
              <a:ext uri="{FF2B5EF4-FFF2-40B4-BE49-F238E27FC236}">
                <a16:creationId xmlns:a16="http://schemas.microsoft.com/office/drawing/2014/main" id="{C28F2DB7-84DF-AAEF-E38E-2AE69F430F2E}"/>
              </a:ext>
            </a:extLst>
          </p:cNvPr>
          <p:cNvGrpSpPr/>
          <p:nvPr/>
        </p:nvGrpSpPr>
        <p:grpSpPr>
          <a:xfrm>
            <a:off x="-77510" y="-3049310"/>
            <a:ext cx="12895659" cy="12895659"/>
            <a:chOff x="-516576" y="-2349712"/>
            <a:chExt cx="12895659" cy="12895659"/>
          </a:xfrm>
        </p:grpSpPr>
        <p:sp>
          <p:nvSpPr>
            <p:cNvPr id="22" name="Oval 21">
              <a:extLst>
                <a:ext uri="{FF2B5EF4-FFF2-40B4-BE49-F238E27FC236}">
                  <a16:creationId xmlns:a16="http://schemas.microsoft.com/office/drawing/2014/main" id="{D1E0B74B-1B6E-898D-1C2F-6C8F2D39BB7B}"/>
                </a:ext>
              </a:extLst>
            </p:cNvPr>
            <p:cNvSpPr/>
            <p:nvPr/>
          </p:nvSpPr>
          <p:spPr>
            <a:xfrm>
              <a:off x="4338389" y="2409468"/>
              <a:ext cx="2645033" cy="2645033"/>
            </a:xfrm>
            <a:prstGeom prst="ellipse">
              <a:avLst/>
            </a:prstGeom>
            <a:noFill/>
            <a:ln w="63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2083FE0D-F375-E10F-E982-D639782068C8}"/>
                </a:ext>
              </a:extLst>
            </p:cNvPr>
            <p:cNvSpPr/>
            <p:nvPr/>
          </p:nvSpPr>
          <p:spPr>
            <a:xfrm>
              <a:off x="1248229" y="-1274399"/>
              <a:ext cx="9324567" cy="9324567"/>
            </a:xfrm>
            <a:prstGeom prst="ellipse">
              <a:avLst/>
            </a:prstGeom>
            <a:noFill/>
            <a:ln w="6350">
              <a:solidFill>
                <a:schemeClr val="bg1">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4" name="Group 43">
              <a:extLst>
                <a:ext uri="{FF2B5EF4-FFF2-40B4-BE49-F238E27FC236}">
                  <a16:creationId xmlns:a16="http://schemas.microsoft.com/office/drawing/2014/main" id="{BC7F1E8F-110C-6688-3F01-811D47938052}"/>
                </a:ext>
              </a:extLst>
            </p:cNvPr>
            <p:cNvGrpSpPr/>
            <p:nvPr/>
          </p:nvGrpSpPr>
          <p:grpSpPr>
            <a:xfrm>
              <a:off x="-516576" y="-2349712"/>
              <a:ext cx="12895659" cy="12895659"/>
              <a:chOff x="295275" y="-1673265"/>
              <a:chExt cx="11283989" cy="11283989"/>
            </a:xfrm>
          </p:grpSpPr>
          <p:sp>
            <p:nvSpPr>
              <p:cNvPr id="41" name="Oval 40">
                <a:extLst>
                  <a:ext uri="{FF2B5EF4-FFF2-40B4-BE49-F238E27FC236}">
                    <a16:creationId xmlns:a16="http://schemas.microsoft.com/office/drawing/2014/main" id="{6AF43A70-E83A-F6CE-2C9B-F45ECAD30D6C}"/>
                  </a:ext>
                </a:extLst>
              </p:cNvPr>
              <p:cNvSpPr/>
              <p:nvPr/>
            </p:nvSpPr>
            <p:spPr>
              <a:xfrm>
                <a:off x="295275" y="-1673265"/>
                <a:ext cx="11283989" cy="11283989"/>
              </a:xfrm>
              <a:prstGeom prst="ellipse">
                <a:avLst/>
              </a:prstGeom>
              <a:noFill/>
              <a:ln w="63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60E19002-706C-91C5-3395-A53C6004185E}"/>
                  </a:ext>
                </a:extLst>
              </p:cNvPr>
              <p:cNvSpPr/>
              <p:nvPr/>
            </p:nvSpPr>
            <p:spPr>
              <a:xfrm>
                <a:off x="2788317" y="734505"/>
                <a:ext cx="5713027" cy="5713027"/>
              </a:xfrm>
              <a:prstGeom prst="ellipse">
                <a:avLst/>
              </a:prstGeom>
              <a:noFill/>
              <a:ln w="63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A3CBB5D1-37DA-7296-5C19-FAB267903235}"/>
                  </a:ext>
                </a:extLst>
              </p:cNvPr>
              <p:cNvSpPr/>
              <p:nvPr/>
            </p:nvSpPr>
            <p:spPr>
              <a:xfrm>
                <a:off x="3788268" y="1821084"/>
                <a:ext cx="3713124" cy="3713124"/>
              </a:xfrm>
              <a:prstGeom prst="ellipse">
                <a:avLst/>
              </a:prstGeom>
              <a:noFill/>
              <a:ln w="63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
        <p:nvSpPr>
          <p:cNvPr id="10" name="TextBox 9">
            <a:extLst>
              <a:ext uri="{FF2B5EF4-FFF2-40B4-BE49-F238E27FC236}">
                <a16:creationId xmlns:a16="http://schemas.microsoft.com/office/drawing/2014/main" id="{02CB47A6-C60F-B826-63BC-274697E4FC5E}"/>
              </a:ext>
            </a:extLst>
          </p:cNvPr>
          <p:cNvSpPr txBox="1"/>
          <p:nvPr/>
        </p:nvSpPr>
        <p:spPr>
          <a:xfrm>
            <a:off x="371475" y="369954"/>
            <a:ext cx="7814754" cy="6151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5793"/>
                </a:solidFill>
                <a:effectLst/>
                <a:uLnTx/>
                <a:uFillTx/>
                <a:latin typeface="Inter" panose="02000503000000020004" pitchFamily="2" charset="0"/>
                <a:ea typeface="Inter" panose="02000503000000020004" pitchFamily="2" charset="0"/>
                <a:cs typeface="+mn-cs"/>
              </a:rPr>
              <a:t>Who we are</a:t>
            </a:r>
          </a:p>
        </p:txBody>
      </p:sp>
      <p:sp>
        <p:nvSpPr>
          <p:cNvPr id="18" name="TextBox 17">
            <a:extLst>
              <a:ext uri="{FF2B5EF4-FFF2-40B4-BE49-F238E27FC236}">
                <a16:creationId xmlns:a16="http://schemas.microsoft.com/office/drawing/2014/main" id="{CF896D14-A7D1-B61F-3F00-7F338F7DB9CA}"/>
              </a:ext>
            </a:extLst>
          </p:cNvPr>
          <p:cNvSpPr txBox="1"/>
          <p:nvPr/>
        </p:nvSpPr>
        <p:spPr>
          <a:xfrm>
            <a:off x="371475" y="1466124"/>
            <a:ext cx="2145456" cy="4842601"/>
          </a:xfrm>
          <a:prstGeom prst="rect">
            <a:avLst/>
          </a:prstGeom>
          <a:noFill/>
        </p:spPr>
        <p:txBody>
          <a:bodyPr wrap="square" lIns="0" rtlCol="0">
            <a:noAutofit/>
          </a:bodyPr>
          <a:lstStyle/>
          <a:p>
            <a:pPr marL="0" marR="0" lvl="0" indent="0" algn="l" defTabSz="914400" rtl="0" eaLnBrk="1" fontAlgn="auto" latinLnBrk="0" hangingPunct="1">
              <a:lnSpc>
                <a:spcPct val="90000"/>
              </a:lnSpc>
              <a:spcBef>
                <a:spcPts val="4200"/>
              </a:spcBef>
              <a:spcAft>
                <a:spcPts val="0"/>
              </a:spcAft>
              <a:buClrTx/>
              <a:buSzTx/>
              <a:buFontTx/>
              <a:buNone/>
              <a:tabLst/>
              <a:defRPr/>
            </a:pP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The UK’s largest airports group and growing global travel services business</a:t>
            </a:r>
          </a:p>
          <a:p>
            <a:pPr marL="0" marR="0" lvl="0" indent="0" algn="l" defTabSz="914400" rtl="0" eaLnBrk="1" fontAlgn="auto" latinLnBrk="0" hangingPunct="1">
              <a:lnSpc>
                <a:spcPct val="90000"/>
              </a:lnSpc>
              <a:spcBef>
                <a:spcPts val="4300"/>
              </a:spcBef>
              <a:spcAft>
                <a:spcPts val="0"/>
              </a:spcAft>
              <a:buClrTx/>
              <a:buSzTx/>
              <a:buFontTx/>
              <a:buNone/>
              <a:tabLst/>
              <a:defRPr/>
            </a:pP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More than</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GB" sz="3200" b="1" i="0" u="none" strike="noStrike" kern="1200" cap="none" spc="0" normalizeH="0" baseline="0" noProof="0">
                <a:ln>
                  <a:noFill/>
                </a:ln>
                <a:solidFill>
                  <a:srgbClr val="52B9E9"/>
                </a:solidFill>
                <a:effectLst/>
                <a:uLnTx/>
                <a:uFillTx/>
                <a:latin typeface="Inter" panose="02000503000000020004" pitchFamily="2" charset="0"/>
                <a:ea typeface="Inter" panose="02000503000000020004" pitchFamily="2" charset="0"/>
                <a:cs typeface="+mn-cs"/>
              </a:rPr>
              <a:t>85 years’ </a:t>
            </a: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aviation experience </a:t>
            </a:r>
          </a:p>
          <a:p>
            <a:pPr marL="0" marR="0" lvl="0" indent="0" algn="l" defTabSz="914400" rtl="0" eaLnBrk="1" fontAlgn="auto" latinLnBrk="0" hangingPunct="1">
              <a:lnSpc>
                <a:spcPct val="90000"/>
              </a:lnSpc>
              <a:spcBef>
                <a:spcPts val="4200"/>
              </a:spcBef>
              <a:spcAft>
                <a:spcPts val="0"/>
              </a:spcAft>
              <a:buClrTx/>
              <a:buSzTx/>
              <a:buFontTx/>
              <a:buNone/>
              <a:tabLst/>
              <a:defRPr/>
            </a:pP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One in five UK air travellers use a</a:t>
            </a:r>
            <a:b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b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MAG airport</a:t>
            </a:r>
          </a:p>
          <a:p>
            <a:pPr marL="0" marR="0" lvl="0" indent="0" algn="l" defTabSz="914400" rtl="0" eaLnBrk="1" fontAlgn="auto" latinLnBrk="0" hangingPunct="1">
              <a:lnSpc>
                <a:spcPct val="90000"/>
              </a:lnSpc>
              <a:spcBef>
                <a:spcPts val="4200"/>
              </a:spcBef>
              <a:spcAft>
                <a:spcPts val="0"/>
              </a:spcAft>
              <a:buClrTx/>
              <a:buSzTx/>
              <a:buFontTx/>
              <a:buNone/>
              <a:tabLst/>
              <a:defRPr/>
            </a:pPr>
            <a:r>
              <a:rPr kumimoji="0" lang="en-GB" sz="1600" b="0" i="0" u="none" strike="noStrike" kern="1200" cap="none" spc="0" normalizeH="0" baseline="0" noProof="0">
                <a:ln>
                  <a:noFill/>
                </a:ln>
                <a:solidFill>
                  <a:srgbClr val="002147"/>
                </a:solidFill>
                <a:effectLst/>
                <a:uLnTx/>
                <a:uFillTx/>
                <a:latin typeface="Inter" panose="02000503000000020004" pitchFamily="2" charset="0"/>
                <a:ea typeface="Inter" panose="02000503000000020004" pitchFamily="2" charset="0"/>
                <a:cs typeface="+mn-cs"/>
              </a:rPr>
              <a:t>Public-private ownership model </a:t>
            </a:r>
          </a:p>
        </p:txBody>
      </p:sp>
      <p:sp>
        <p:nvSpPr>
          <p:cNvPr id="19" name="TextBox 18">
            <a:extLst>
              <a:ext uri="{FF2B5EF4-FFF2-40B4-BE49-F238E27FC236}">
                <a16:creationId xmlns:a16="http://schemas.microsoft.com/office/drawing/2014/main" id="{F5CC19A5-87DE-91D0-19A9-6DB4B49304CD}"/>
              </a:ext>
            </a:extLst>
          </p:cNvPr>
          <p:cNvSpPr txBox="1"/>
          <p:nvPr/>
        </p:nvSpPr>
        <p:spPr>
          <a:xfrm>
            <a:off x="9369987" y="1466124"/>
            <a:ext cx="2450538" cy="4842601"/>
          </a:xfrm>
          <a:prstGeom prst="rect">
            <a:avLst/>
          </a:prstGeom>
          <a:noFill/>
        </p:spPr>
        <p:txBody>
          <a:bodyPr wrap="square" rIns="0" rtlCol="0">
            <a:noAutofit/>
          </a:bodyPr>
          <a:lstStyle/>
          <a:p>
            <a:pPr marL="0" marR="0" lvl="0" indent="0" algn="r" defTabSz="914400" rtl="0" eaLnBrk="1" fontAlgn="auto" latinLnBrk="0" hangingPunct="1">
              <a:lnSpc>
                <a:spcPct val="90000"/>
              </a:lnSpc>
              <a:spcBef>
                <a:spcPts val="42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66m</a:t>
            </a:r>
            <a:br>
              <a:rPr kumimoji="0" lang="en-GB" sz="14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annual passengers</a:t>
            </a:r>
          </a:p>
          <a:p>
            <a:pPr marL="0" marR="0" lvl="0" indent="0" algn="r" defTabSz="914400" rtl="0" eaLnBrk="1" fontAlgn="auto" latinLnBrk="0" hangingPunct="1">
              <a:lnSpc>
                <a:spcPct val="90000"/>
              </a:lnSpc>
              <a:spcBef>
                <a:spcPts val="43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280+</a:t>
            </a:r>
            <a:r>
              <a:rPr kumimoji="0" lang="en-GB" sz="1400" b="0"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 </a:t>
            </a: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global</a:t>
            </a:r>
            <a:b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destinations served</a:t>
            </a:r>
          </a:p>
          <a:p>
            <a:pPr marL="0" marR="0" lvl="0" indent="0" algn="r" defTabSz="914400" rtl="0" eaLnBrk="1" fontAlgn="auto" latinLnBrk="0" hangingPunct="1">
              <a:lnSpc>
                <a:spcPct val="90000"/>
              </a:lnSpc>
              <a:spcBef>
                <a:spcPts val="4200"/>
              </a:spcBef>
              <a:spcAft>
                <a:spcPts val="0"/>
              </a:spcAft>
              <a:buClrTx/>
              <a:buSzTx/>
              <a:buFontTx/>
              <a:buNone/>
              <a:tabLst/>
              <a:defRPr/>
            </a:pP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CAVU Operations in</a:t>
            </a:r>
          </a:p>
          <a:p>
            <a:pPr marL="0" marR="0" lvl="0" indent="0" algn="r" defTabSz="914400" rtl="0" eaLnBrk="1" fontAlgn="auto" latinLnBrk="0" hangingPunct="1">
              <a:lnSpc>
                <a:spcPct val="95000"/>
              </a:lnSpc>
              <a:spcBef>
                <a:spcPts val="3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58</a:t>
            </a:r>
            <a:r>
              <a:rPr kumimoji="0" lang="en-GB" sz="14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 </a:t>
            </a:r>
            <a:br>
              <a:rPr kumimoji="0" lang="en-GB" sz="14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countries</a:t>
            </a:r>
          </a:p>
          <a:p>
            <a:pPr marL="0" marR="0" lvl="0" indent="0" algn="r" defTabSz="914400" rtl="0" eaLnBrk="1" fontAlgn="auto" latinLnBrk="0" hangingPunct="1">
              <a:lnSpc>
                <a:spcPct val="95000"/>
              </a:lnSpc>
              <a:spcBef>
                <a:spcPts val="42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3,900+</a:t>
            </a:r>
            <a:endParaRPr kumimoji="0" lang="en-GB" sz="14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endParaRPr>
          </a:p>
          <a:p>
            <a:pPr marL="0" marR="0" lvl="0" indent="0" algn="r" defTabSz="914400" rtl="0" eaLnBrk="1" fontAlgn="auto" latinLnBrk="0" hangingPunct="1">
              <a:lnSpc>
                <a:spcPct val="90000"/>
              </a:lnSpc>
              <a:spcBef>
                <a:spcPts val="100"/>
              </a:spcBef>
              <a:spcAft>
                <a:spcPts val="0"/>
              </a:spcAft>
              <a:buClrTx/>
              <a:buSzTx/>
              <a:buFontTx/>
              <a:buNone/>
              <a:tabLst/>
              <a:defRPr/>
            </a:pPr>
            <a:r>
              <a:rPr kumimoji="0" lang="en-GB" sz="16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CAVU products worldwide</a:t>
            </a:r>
          </a:p>
        </p:txBody>
      </p:sp>
      <p:grpSp>
        <p:nvGrpSpPr>
          <p:cNvPr id="12" name="Group 11">
            <a:extLst>
              <a:ext uri="{FF2B5EF4-FFF2-40B4-BE49-F238E27FC236}">
                <a16:creationId xmlns:a16="http://schemas.microsoft.com/office/drawing/2014/main" id="{E5177D5E-A1A5-DC83-87AE-A6833AB006A1}"/>
              </a:ext>
            </a:extLst>
          </p:cNvPr>
          <p:cNvGrpSpPr/>
          <p:nvPr/>
        </p:nvGrpSpPr>
        <p:grpSpPr>
          <a:xfrm>
            <a:off x="9912096" y="2448619"/>
            <a:ext cx="1908429" cy="2686523"/>
            <a:chOff x="10032117" y="2448619"/>
            <a:chExt cx="1788408" cy="2686523"/>
          </a:xfrm>
        </p:grpSpPr>
        <p:cxnSp>
          <p:nvCxnSpPr>
            <p:cNvPr id="28" name="Straight Connector 27">
              <a:extLst>
                <a:ext uri="{FF2B5EF4-FFF2-40B4-BE49-F238E27FC236}">
                  <a16:creationId xmlns:a16="http://schemas.microsoft.com/office/drawing/2014/main" id="{509FAE8C-814A-BE77-C3D6-905663344089}"/>
                </a:ext>
              </a:extLst>
            </p:cNvPr>
            <p:cNvCxnSpPr>
              <a:cxnSpLocks/>
            </p:cNvCxnSpPr>
            <p:nvPr/>
          </p:nvCxnSpPr>
          <p:spPr>
            <a:xfrm>
              <a:off x="10032117" y="2448619"/>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C8FFBE3-02CB-047C-BD7C-608F6F351E40}"/>
                </a:ext>
              </a:extLst>
            </p:cNvPr>
            <p:cNvCxnSpPr>
              <a:cxnSpLocks/>
            </p:cNvCxnSpPr>
            <p:nvPr/>
          </p:nvCxnSpPr>
          <p:spPr>
            <a:xfrm>
              <a:off x="10032117" y="3652397"/>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45F6C2E-B167-EAE3-EF06-4A303210EFE6}"/>
                </a:ext>
              </a:extLst>
            </p:cNvPr>
            <p:cNvCxnSpPr>
              <a:cxnSpLocks/>
            </p:cNvCxnSpPr>
            <p:nvPr/>
          </p:nvCxnSpPr>
          <p:spPr>
            <a:xfrm>
              <a:off x="10032117" y="5135142"/>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B50742E1-49FC-968F-55D9-326DB1C9D982}"/>
              </a:ext>
            </a:extLst>
          </p:cNvPr>
          <p:cNvGrpSpPr/>
          <p:nvPr/>
        </p:nvGrpSpPr>
        <p:grpSpPr>
          <a:xfrm>
            <a:off x="371475" y="2666663"/>
            <a:ext cx="1908000" cy="2650192"/>
            <a:chOff x="371475" y="2666663"/>
            <a:chExt cx="1788408" cy="2650192"/>
          </a:xfrm>
        </p:grpSpPr>
        <p:cxnSp>
          <p:nvCxnSpPr>
            <p:cNvPr id="31" name="Straight Connector 30">
              <a:extLst>
                <a:ext uri="{FF2B5EF4-FFF2-40B4-BE49-F238E27FC236}">
                  <a16:creationId xmlns:a16="http://schemas.microsoft.com/office/drawing/2014/main" id="{6B4E8F65-2034-0E28-EE8E-EBECD7298D69}"/>
                </a:ext>
              </a:extLst>
            </p:cNvPr>
            <p:cNvCxnSpPr>
              <a:cxnSpLocks/>
            </p:cNvCxnSpPr>
            <p:nvPr/>
          </p:nvCxnSpPr>
          <p:spPr>
            <a:xfrm>
              <a:off x="371475" y="2666663"/>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318A863-214F-C398-4BE2-45B9CEE7CA7E}"/>
                </a:ext>
              </a:extLst>
            </p:cNvPr>
            <p:cNvCxnSpPr>
              <a:cxnSpLocks/>
            </p:cNvCxnSpPr>
            <p:nvPr/>
          </p:nvCxnSpPr>
          <p:spPr>
            <a:xfrm>
              <a:off x="371475" y="4121015"/>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F3D56B8-6FE8-11A8-47BB-9FE35C8C9B93}"/>
                </a:ext>
              </a:extLst>
            </p:cNvPr>
            <p:cNvCxnSpPr>
              <a:cxnSpLocks/>
            </p:cNvCxnSpPr>
            <p:nvPr/>
          </p:nvCxnSpPr>
          <p:spPr>
            <a:xfrm>
              <a:off x="371475" y="5316855"/>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9" name="Graphic 8">
            <a:extLst>
              <a:ext uri="{FF2B5EF4-FFF2-40B4-BE49-F238E27FC236}">
                <a16:creationId xmlns:a16="http://schemas.microsoft.com/office/drawing/2014/main" id="{9D640B2A-2CB6-2CB4-DAA7-FE8596DCEF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57676" y="1944303"/>
            <a:ext cx="2997514" cy="3746893"/>
          </a:xfrm>
          <a:prstGeom prst="rect">
            <a:avLst/>
          </a:prstGeom>
        </p:spPr>
      </p:pic>
      <p:pic>
        <p:nvPicPr>
          <p:cNvPr id="7" name="Graphic 6">
            <a:extLst>
              <a:ext uri="{FF2B5EF4-FFF2-40B4-BE49-F238E27FC236}">
                <a16:creationId xmlns:a16="http://schemas.microsoft.com/office/drawing/2014/main" id="{F45F628B-7668-DD0C-1F47-E6F05ADC10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5463" y="2109751"/>
            <a:ext cx="3902608" cy="3415999"/>
          </a:xfrm>
          <a:prstGeom prst="rect">
            <a:avLst/>
          </a:prstGeom>
        </p:spPr>
      </p:pic>
      <p:grpSp>
        <p:nvGrpSpPr>
          <p:cNvPr id="3" name="Group 2">
            <a:extLst>
              <a:ext uri="{FF2B5EF4-FFF2-40B4-BE49-F238E27FC236}">
                <a16:creationId xmlns:a16="http://schemas.microsoft.com/office/drawing/2014/main" id="{C9AA89E4-EA8D-799E-AEC8-B8DF976F5BE1}"/>
              </a:ext>
            </a:extLst>
          </p:cNvPr>
          <p:cNvGrpSpPr/>
          <p:nvPr/>
        </p:nvGrpSpPr>
        <p:grpSpPr>
          <a:xfrm>
            <a:off x="5114996" y="1503752"/>
            <a:ext cx="1962008" cy="2740235"/>
            <a:chOff x="4664861" y="2166818"/>
            <a:chExt cx="1962008" cy="2740235"/>
          </a:xfrm>
        </p:grpSpPr>
        <p:pic>
          <p:nvPicPr>
            <p:cNvPr id="5" name="Graphic 4">
              <a:extLst>
                <a:ext uri="{FF2B5EF4-FFF2-40B4-BE49-F238E27FC236}">
                  <a16:creationId xmlns:a16="http://schemas.microsoft.com/office/drawing/2014/main" id="{FDAED63E-DF30-59C3-409C-B03FA801D53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64861" y="2166818"/>
              <a:ext cx="1962008" cy="2740235"/>
            </a:xfrm>
            <a:prstGeom prst="rect">
              <a:avLst/>
            </a:prstGeom>
          </p:spPr>
        </p:pic>
        <p:sp>
          <p:nvSpPr>
            <p:cNvPr id="34" name="Rectangle 33">
              <a:extLst>
                <a:ext uri="{FF2B5EF4-FFF2-40B4-BE49-F238E27FC236}">
                  <a16:creationId xmlns:a16="http://schemas.microsoft.com/office/drawing/2014/main" id="{16E14D68-84BC-540D-8C0B-0DEED354D401}"/>
                </a:ext>
              </a:extLst>
            </p:cNvPr>
            <p:cNvSpPr/>
            <p:nvPr/>
          </p:nvSpPr>
          <p:spPr>
            <a:xfrm>
              <a:off x="5725343" y="3729814"/>
              <a:ext cx="269257"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MAN</a:t>
              </a:r>
            </a:p>
          </p:txBody>
        </p:sp>
        <p:sp>
          <p:nvSpPr>
            <p:cNvPr id="35" name="Rectangle 34">
              <a:extLst>
                <a:ext uri="{FF2B5EF4-FFF2-40B4-BE49-F238E27FC236}">
                  <a16:creationId xmlns:a16="http://schemas.microsoft.com/office/drawing/2014/main" id="{34E17DEE-855C-8445-E1F2-FD9DEC3E71F0}"/>
                </a:ext>
              </a:extLst>
            </p:cNvPr>
            <p:cNvSpPr/>
            <p:nvPr/>
          </p:nvSpPr>
          <p:spPr>
            <a:xfrm>
              <a:off x="5925326" y="3905442"/>
              <a:ext cx="269257"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EMA</a:t>
              </a:r>
            </a:p>
          </p:txBody>
        </p:sp>
        <p:sp>
          <p:nvSpPr>
            <p:cNvPr id="36" name="Rectangle 35">
              <a:extLst>
                <a:ext uri="{FF2B5EF4-FFF2-40B4-BE49-F238E27FC236}">
                  <a16:creationId xmlns:a16="http://schemas.microsoft.com/office/drawing/2014/main" id="{FB2EEEB1-D641-16FE-EBE3-58883029C986}"/>
                </a:ext>
              </a:extLst>
            </p:cNvPr>
            <p:cNvSpPr/>
            <p:nvPr/>
          </p:nvSpPr>
          <p:spPr>
            <a:xfrm>
              <a:off x="5746430" y="4363552"/>
              <a:ext cx="269257"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STN</a:t>
              </a:r>
            </a:p>
          </p:txBody>
        </p:sp>
      </p:grpSp>
      <p:sp>
        <p:nvSpPr>
          <p:cNvPr id="37" name="Rectangle 36">
            <a:extLst>
              <a:ext uri="{FF2B5EF4-FFF2-40B4-BE49-F238E27FC236}">
                <a16:creationId xmlns:a16="http://schemas.microsoft.com/office/drawing/2014/main" id="{A441AE68-A69E-37E5-CD8F-D4821C2178A7}"/>
              </a:ext>
            </a:extLst>
          </p:cNvPr>
          <p:cNvSpPr/>
          <p:nvPr/>
        </p:nvSpPr>
        <p:spPr>
          <a:xfrm>
            <a:off x="7928907" y="3643129"/>
            <a:ext cx="269257"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ASIA</a:t>
            </a:r>
          </a:p>
        </p:txBody>
      </p:sp>
      <p:sp>
        <p:nvSpPr>
          <p:cNvPr id="38" name="Rectangle 37">
            <a:extLst>
              <a:ext uri="{FF2B5EF4-FFF2-40B4-BE49-F238E27FC236}">
                <a16:creationId xmlns:a16="http://schemas.microsoft.com/office/drawing/2014/main" id="{9464C70D-A70E-3AB8-D625-B2EFE8028AED}"/>
              </a:ext>
            </a:extLst>
          </p:cNvPr>
          <p:cNvSpPr/>
          <p:nvPr/>
        </p:nvSpPr>
        <p:spPr>
          <a:xfrm>
            <a:off x="8591550" y="4887749"/>
            <a:ext cx="523875"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AUSTRALIA</a:t>
            </a:r>
          </a:p>
        </p:txBody>
      </p:sp>
      <p:sp>
        <p:nvSpPr>
          <p:cNvPr id="42" name="Rectangle 41">
            <a:extLst>
              <a:ext uri="{FF2B5EF4-FFF2-40B4-BE49-F238E27FC236}">
                <a16:creationId xmlns:a16="http://schemas.microsoft.com/office/drawing/2014/main" id="{F982E6A3-4744-AE91-CD29-2A119F24ABA1}"/>
              </a:ext>
            </a:extLst>
          </p:cNvPr>
          <p:cNvSpPr/>
          <p:nvPr/>
        </p:nvSpPr>
        <p:spPr>
          <a:xfrm>
            <a:off x="3684213" y="3280272"/>
            <a:ext cx="269257" cy="126518"/>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USA</a:t>
            </a:r>
          </a:p>
        </p:txBody>
      </p:sp>
      <p:pic>
        <p:nvPicPr>
          <p:cNvPr id="8" name="Graphic 7">
            <a:extLst>
              <a:ext uri="{FF2B5EF4-FFF2-40B4-BE49-F238E27FC236}">
                <a16:creationId xmlns:a16="http://schemas.microsoft.com/office/drawing/2014/main" id="{CAABC36F-728C-8AAE-DA8F-4DC4621A72C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44952" y="378996"/>
            <a:ext cx="777312" cy="488312"/>
          </a:xfrm>
          <a:prstGeom prst="rect">
            <a:avLst/>
          </a:prstGeom>
        </p:spPr>
      </p:pic>
      <p:sp>
        <p:nvSpPr>
          <p:cNvPr id="15" name="Slide Number Placeholder 11">
            <a:extLst>
              <a:ext uri="{FF2B5EF4-FFF2-40B4-BE49-F238E27FC236}">
                <a16:creationId xmlns:a16="http://schemas.microsoft.com/office/drawing/2014/main" id="{3708BC5C-B203-D638-8801-98DDEB4B4C46}"/>
              </a:ext>
            </a:extLst>
          </p:cNvPr>
          <p:cNvSpPr txBox="1">
            <a:spLocks/>
          </p:cNvSpPr>
          <p:nvPr/>
        </p:nvSpPr>
        <p:spPr>
          <a:xfrm>
            <a:off x="11085443" y="6320999"/>
            <a:ext cx="735081" cy="537001"/>
          </a:xfrm>
          <a:prstGeom prst="rect">
            <a:avLst/>
          </a:prstGeom>
        </p:spPr>
        <p:txBody>
          <a:bodyPr vert="horz" lIns="91440" tIns="45720" rIns="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F64A33-8291-4D33-9825-B38E89644A52}" type="slidenum">
              <a:rPr kumimoji="0" lang="en-GB" sz="900" b="0" i="0" u="none" strike="noStrike" kern="1200" cap="none" spc="0" normalizeH="0" baseline="0" noProof="0" smtClean="0">
                <a:ln>
                  <a:noFill/>
                </a:ln>
                <a:solidFill>
                  <a:srgbClr val="002147"/>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002147"/>
              </a:solidFill>
              <a:effectLst/>
              <a:uLnTx/>
              <a:uFillTx/>
              <a:latin typeface="Inter"/>
              <a:ea typeface="+mn-ea"/>
              <a:cs typeface="+mn-cs"/>
            </a:endParaRPr>
          </a:p>
        </p:txBody>
      </p:sp>
    </p:spTree>
    <p:extLst>
      <p:ext uri="{BB962C8B-B14F-4D97-AF65-F5344CB8AC3E}">
        <p14:creationId xmlns:p14="http://schemas.microsoft.com/office/powerpoint/2010/main" val="1444809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2" name="Table Placeholder 21">
            <a:extLst>
              <a:ext uri="{FF2B5EF4-FFF2-40B4-BE49-F238E27FC236}">
                <a16:creationId xmlns:a16="http://schemas.microsoft.com/office/drawing/2014/main" id="{80A53FA5-6BA2-9ED9-470A-51C0A9EBB8B9}"/>
              </a:ext>
            </a:extLst>
          </p:cNvPr>
          <p:cNvGraphicFramePr>
            <a:graphicFrameLocks noGrp="1"/>
          </p:cNvGraphicFramePr>
          <p:nvPr>
            <p:ph type="tbl" sz="quarter" idx="11"/>
            <p:extLst>
              <p:ext uri="{D42A27DB-BD31-4B8C-83A1-F6EECF244321}">
                <p14:modId xmlns:p14="http://schemas.microsoft.com/office/powerpoint/2010/main" val="3750856203"/>
              </p:ext>
            </p:extLst>
          </p:nvPr>
        </p:nvGraphicFramePr>
        <p:xfrm>
          <a:off x="6443663" y="3984625"/>
          <a:ext cx="5376862" cy="1743078"/>
        </p:xfrm>
        <a:graphic>
          <a:graphicData uri="http://schemas.openxmlformats.org/drawingml/2006/table">
            <a:tbl>
              <a:tblPr firstRow="1" bandRow="1">
                <a:tableStyleId>{2D5ABB26-0587-4C30-8999-92F81FD0307C}</a:tableStyleId>
              </a:tblPr>
              <a:tblGrid>
                <a:gridCol w="4370320">
                  <a:extLst>
                    <a:ext uri="{9D8B030D-6E8A-4147-A177-3AD203B41FA5}">
                      <a16:colId xmlns:a16="http://schemas.microsoft.com/office/drawing/2014/main" val="3317941669"/>
                    </a:ext>
                  </a:extLst>
                </a:gridCol>
                <a:gridCol w="1006542">
                  <a:extLst>
                    <a:ext uri="{9D8B030D-6E8A-4147-A177-3AD203B41FA5}">
                      <a16:colId xmlns:a16="http://schemas.microsoft.com/office/drawing/2014/main" val="3234070511"/>
                    </a:ext>
                  </a:extLst>
                </a:gridCol>
              </a:tblGrid>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FY26 Highlights</a:t>
                      </a:r>
                    </a:p>
                  </a:txBody>
                  <a:tcPr marL="0" marR="0" marT="0" marB="0" anchor="ctr">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5</a:t>
                      </a:r>
                    </a:p>
                  </a:txBody>
                  <a:tcPr marL="0" marR="0" marT="0" marB="0" anchor="ctr">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2385075"/>
                  </a:ext>
                </a:extLst>
              </a:tr>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Passenger &amp; Trading Performance</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10</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4997759"/>
                  </a:ext>
                </a:extLst>
              </a:tr>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Capital Investment</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15</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300274"/>
                  </a:ext>
                </a:extLst>
              </a:tr>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Financing </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17</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67627499"/>
                  </a:ext>
                </a:extLst>
              </a:tr>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Sustainability</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22</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946380"/>
                  </a:ext>
                </a:extLst>
              </a:tr>
              <a:tr h="290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a:ea typeface="+mn-ea"/>
                          <a:cs typeface="+mn-cs"/>
                        </a:rPr>
                        <a:t>Appendices</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a:r>
                        <a:rPr lang="en-GB" sz="1200" b="1" dirty="0">
                          <a:solidFill>
                            <a:schemeClr val="bg1"/>
                          </a:solidFill>
                        </a:rPr>
                        <a:t>25</a:t>
                      </a:r>
                    </a:p>
                  </a:txBody>
                  <a:tcPr marL="0" marR="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40832083"/>
                  </a:ext>
                </a:extLst>
              </a:tr>
            </a:tbl>
          </a:graphicData>
        </a:graphic>
      </p:graphicFrame>
      <p:sp>
        <p:nvSpPr>
          <p:cNvPr id="21" name="Text Placeholder 20">
            <a:extLst>
              <a:ext uri="{FF2B5EF4-FFF2-40B4-BE49-F238E27FC236}">
                <a16:creationId xmlns:a16="http://schemas.microsoft.com/office/drawing/2014/main" id="{1FEF94E0-15E0-5BF6-AACD-D055A4977464}"/>
              </a:ext>
            </a:extLst>
          </p:cNvPr>
          <p:cNvSpPr>
            <a:spLocks noGrp="1"/>
          </p:cNvSpPr>
          <p:nvPr>
            <p:ph type="body" sz="quarter" idx="12"/>
          </p:nvPr>
        </p:nvSpPr>
        <p:spPr>
          <a:xfrm>
            <a:off x="6439301" y="2724266"/>
            <a:ext cx="5381224" cy="1086329"/>
          </a:xfrm>
        </p:spPr>
        <p:txBody>
          <a:bodyPr/>
          <a:lstStyle/>
          <a:p>
            <a:r>
              <a:rPr lang="en-GB" dirty="0"/>
              <a:t>Contents</a:t>
            </a:r>
          </a:p>
        </p:txBody>
      </p:sp>
      <p:sp>
        <p:nvSpPr>
          <p:cNvPr id="27" name="Slide Number Placeholder 26">
            <a:extLst>
              <a:ext uri="{FF2B5EF4-FFF2-40B4-BE49-F238E27FC236}">
                <a16:creationId xmlns:a16="http://schemas.microsoft.com/office/drawing/2014/main" id="{4C7B470A-8568-F005-A7E0-4888AFA6B401}"/>
              </a:ext>
            </a:extLst>
          </p:cNvPr>
          <p:cNvSpPr>
            <a:spLocks noGrp="1"/>
          </p:cNvSpPr>
          <p:nvPr>
            <p:ph type="sldNum" sz="quarter" idx="10"/>
          </p:nvPr>
        </p:nvSpPr>
        <p:spPr/>
        <p:txBody>
          <a:bodyPr/>
          <a:lstStyle/>
          <a:p>
            <a:fld id="{08F64A33-8291-4D33-9825-B38E89644A52}" type="slidenum">
              <a:rPr lang="en-GB" smtClean="0"/>
              <a:pPr/>
              <a:t>4</a:t>
            </a:fld>
            <a:endParaRPr lang="en-GB"/>
          </a:p>
        </p:txBody>
      </p:sp>
    </p:spTree>
    <p:extLst>
      <p:ext uri="{BB962C8B-B14F-4D97-AF65-F5344CB8AC3E}">
        <p14:creationId xmlns:p14="http://schemas.microsoft.com/office/powerpoint/2010/main" val="2989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sign in a building&#10;&#10;AI-generated content may be incorrect.">
            <a:extLst>
              <a:ext uri="{FF2B5EF4-FFF2-40B4-BE49-F238E27FC236}">
                <a16:creationId xmlns:a16="http://schemas.microsoft.com/office/drawing/2014/main" id="{80821841-87A7-6A41-5807-AAFA3C5FCDB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9182" r="29182"/>
          <a:stretch>
            <a:fillRect/>
          </a:stretch>
        </p:blipFill>
        <p:spPr/>
      </p:pic>
      <p:sp>
        <p:nvSpPr>
          <p:cNvPr id="4" name="Title 3">
            <a:extLst>
              <a:ext uri="{FF2B5EF4-FFF2-40B4-BE49-F238E27FC236}">
                <a16:creationId xmlns:a16="http://schemas.microsoft.com/office/drawing/2014/main" id="{485CB77B-370E-0235-D6DF-2C4B0A2C043A}"/>
              </a:ext>
            </a:extLst>
          </p:cNvPr>
          <p:cNvSpPr>
            <a:spLocks noGrp="1"/>
          </p:cNvSpPr>
          <p:nvPr>
            <p:ph type="ctrTitle"/>
          </p:nvPr>
        </p:nvSpPr>
        <p:spPr>
          <a:xfrm>
            <a:off x="371475" y="1751806"/>
            <a:ext cx="6206878" cy="2171697"/>
          </a:xfrm>
        </p:spPr>
        <p:txBody>
          <a:bodyPr/>
          <a:lstStyle/>
          <a:p>
            <a:r>
              <a:rPr lang="en-GB" dirty="0"/>
              <a:t>FY26 Highlights</a:t>
            </a:r>
          </a:p>
        </p:txBody>
      </p:sp>
    </p:spTree>
    <p:extLst>
      <p:ext uri="{BB962C8B-B14F-4D97-AF65-F5344CB8AC3E}">
        <p14:creationId xmlns:p14="http://schemas.microsoft.com/office/powerpoint/2010/main" val="8290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0707C-C4F4-B672-D62E-28F965F0C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33723-820A-CA57-BB1F-DBE5F4E65ACD}"/>
              </a:ext>
            </a:extLst>
          </p:cNvPr>
          <p:cNvSpPr>
            <a:spLocks noGrp="1"/>
          </p:cNvSpPr>
          <p:nvPr>
            <p:ph type="title"/>
          </p:nvPr>
        </p:nvSpPr>
        <p:spPr/>
        <p:txBody>
          <a:bodyPr/>
          <a:lstStyle/>
          <a:p>
            <a:r>
              <a:rPr lang="en-GB" dirty="0">
                <a:solidFill>
                  <a:schemeClr val="tx1"/>
                </a:solidFill>
                <a:latin typeface="Inter" panose="02000503000000020004" pitchFamily="2" charset="0"/>
              </a:rPr>
              <a:t>At a Glance</a:t>
            </a:r>
            <a:endParaRPr lang="en-GB" dirty="0"/>
          </a:p>
        </p:txBody>
      </p:sp>
      <p:sp>
        <p:nvSpPr>
          <p:cNvPr id="3" name="Content Placeholder 2">
            <a:extLst>
              <a:ext uri="{FF2B5EF4-FFF2-40B4-BE49-F238E27FC236}">
                <a16:creationId xmlns:a16="http://schemas.microsoft.com/office/drawing/2014/main" id="{8E9D0389-083F-E1EB-9616-4184A0C87D8C}"/>
              </a:ext>
            </a:extLst>
          </p:cNvPr>
          <p:cNvSpPr>
            <a:spLocks noGrp="1"/>
          </p:cNvSpPr>
          <p:nvPr>
            <p:ph idx="1"/>
          </p:nvPr>
        </p:nvSpPr>
        <p:spPr/>
        <p:txBody>
          <a:bodyPr/>
          <a:lstStyle/>
          <a:p>
            <a:pPr marL="0" lvl="1">
              <a:spcAft>
                <a:spcPts val="1200"/>
              </a:spcAft>
            </a:pPr>
            <a:r>
              <a:rPr lang="en-GB" sz="1600" b="1" dirty="0">
                <a:latin typeface="Inter" panose="02000503000000020004" pitchFamily="2" charset="0"/>
              </a:rPr>
              <a:t>Despite significant geopolitical and macroeconomic uncertainty, MAG delivered record revenue and EBITDA for the fourth consecutive year. </a:t>
            </a:r>
          </a:p>
          <a:p>
            <a:pPr marL="0" lvl="1">
              <a:spcAft>
                <a:spcPts val="1200"/>
              </a:spcAft>
            </a:pPr>
            <a:r>
              <a:rPr lang="en-GB" sz="1400" dirty="0">
                <a:latin typeface="Inter" panose="02000503000000020004" pitchFamily="2" charset="0"/>
              </a:rPr>
              <a:t>Growth in EBITDA delivered across our airport portfolio and CAVU:</a:t>
            </a:r>
          </a:p>
          <a:p>
            <a:pPr marL="285750" lvl="1" indent="-285750">
              <a:spcAft>
                <a:spcPts val="600"/>
              </a:spcAft>
              <a:buFont typeface="Arial" panose="020B0604020202020204" pitchFamily="34" charset="0"/>
              <a:buChar char="•"/>
            </a:pPr>
            <a:r>
              <a:rPr lang="en-GB" sz="1400" dirty="0">
                <a:latin typeface="Inter" panose="02000503000000020004" pitchFamily="2" charset="0"/>
              </a:rPr>
              <a:t>Record passenger numbers across the year</a:t>
            </a:r>
          </a:p>
          <a:p>
            <a:pPr marL="285750" lvl="1" indent="-285750">
              <a:spcAft>
                <a:spcPts val="600"/>
              </a:spcAft>
              <a:buFont typeface="Arial" panose="020B0604020202020204" pitchFamily="34" charset="0"/>
              <a:buChar char="•"/>
            </a:pPr>
            <a:r>
              <a:rPr lang="en-GB" dirty="0">
                <a:latin typeface="Inter" panose="02000503000000020004" pitchFamily="2" charset="0"/>
              </a:rPr>
              <a:t>Strong growth across aero and non-aero revenues, with yield improvement across all key revenue streams</a:t>
            </a:r>
            <a:endParaRPr lang="en-GB" sz="1400" dirty="0">
              <a:latin typeface="Inter" panose="02000503000000020004" pitchFamily="2" charset="0"/>
            </a:endParaRPr>
          </a:p>
          <a:p>
            <a:pPr marL="285750" lvl="1" indent="-285750">
              <a:spcAft>
                <a:spcPts val="600"/>
              </a:spcAft>
              <a:buFont typeface="Arial" panose="020B0604020202020204" pitchFamily="34" charset="0"/>
              <a:buChar char="•"/>
            </a:pPr>
            <a:r>
              <a:rPr lang="en-GB" dirty="0">
                <a:latin typeface="Inter" panose="02000503000000020004" pitchFamily="2" charset="0"/>
              </a:rPr>
              <a:t>EBITDA increasing to record levels, despite impact of Middle East conflict in March 2026</a:t>
            </a:r>
          </a:p>
          <a:p>
            <a:pPr marL="285750" lvl="1" indent="-285750">
              <a:spcAft>
                <a:spcPts val="600"/>
              </a:spcAft>
              <a:buFont typeface="Arial" panose="020B0604020202020204" pitchFamily="34" charset="0"/>
              <a:buChar char="•"/>
            </a:pPr>
            <a:r>
              <a:rPr lang="en-GB" sz="1400" dirty="0">
                <a:latin typeface="Inter" panose="02000503000000020004" pitchFamily="2" charset="0"/>
              </a:rPr>
              <a:t>Co</a:t>
            </a:r>
            <a:r>
              <a:rPr lang="en-GB" dirty="0">
                <a:latin typeface="Inter" panose="02000503000000020004" pitchFamily="2" charset="0"/>
              </a:rPr>
              <a:t>ntinuing to make progress against our non-financial KPI targets</a:t>
            </a:r>
            <a:endParaRPr lang="en-GB" sz="1400" dirty="0">
              <a:latin typeface="Inter" panose="02000503000000020004" pitchFamily="2" charset="0"/>
            </a:endParaRPr>
          </a:p>
          <a:p>
            <a:endParaRPr lang="en-GB" dirty="0"/>
          </a:p>
        </p:txBody>
      </p:sp>
      <p:sp>
        <p:nvSpPr>
          <p:cNvPr id="4" name="Text Placeholder 3">
            <a:extLst>
              <a:ext uri="{FF2B5EF4-FFF2-40B4-BE49-F238E27FC236}">
                <a16:creationId xmlns:a16="http://schemas.microsoft.com/office/drawing/2014/main" id="{BC3596FC-52A4-D2AE-6B94-C0672C6C03F9}"/>
              </a:ext>
            </a:extLst>
          </p:cNvPr>
          <p:cNvSpPr>
            <a:spLocks noGrp="1"/>
          </p:cNvSpPr>
          <p:nvPr>
            <p:ph type="body" sz="quarter" idx="14"/>
          </p:nvPr>
        </p:nvSpPr>
        <p:spPr>
          <a:xfrm>
            <a:off x="6465452" y="1651207"/>
            <a:ext cx="1806645" cy="642147"/>
          </a:xfrm>
        </p:spPr>
        <p:txBody>
          <a:bodyPr>
            <a:noAutofit/>
          </a:bodyPr>
          <a:lstStyle/>
          <a:p>
            <a:r>
              <a:rPr lang="en-GB" dirty="0"/>
              <a:t>PAX</a:t>
            </a:r>
          </a:p>
          <a:p>
            <a:pPr lvl="1">
              <a:lnSpc>
                <a:spcPct val="100000"/>
              </a:lnSpc>
            </a:pPr>
            <a:r>
              <a:rPr lang="en-GB" sz="2200" dirty="0">
                <a:solidFill>
                  <a:srgbClr val="5EB6E4"/>
                </a:solidFill>
              </a:rPr>
              <a:t>66.3m</a:t>
            </a:r>
          </a:p>
          <a:p>
            <a:pPr lvl="1">
              <a:spcAft>
                <a:spcPts val="600"/>
              </a:spcAft>
            </a:pPr>
            <a:r>
              <a:rPr lang="en-GB" sz="1100" cap="all" dirty="0">
                <a:solidFill>
                  <a:schemeClr val="tx1"/>
                </a:solidFill>
              </a:rPr>
              <a:t>+1.9 %</a:t>
            </a:r>
          </a:p>
          <a:p>
            <a:pPr lvl="1"/>
            <a:endParaRPr lang="en-GB" sz="1000" dirty="0">
              <a:solidFill>
                <a:srgbClr val="5EB6E4"/>
              </a:solidFill>
            </a:endParaRPr>
          </a:p>
        </p:txBody>
      </p:sp>
      <p:sp>
        <p:nvSpPr>
          <p:cNvPr id="5" name="Text Placeholder 4">
            <a:extLst>
              <a:ext uri="{FF2B5EF4-FFF2-40B4-BE49-F238E27FC236}">
                <a16:creationId xmlns:a16="http://schemas.microsoft.com/office/drawing/2014/main" id="{05F691F5-29A9-68A1-A053-B1B273D9016D}"/>
              </a:ext>
            </a:extLst>
          </p:cNvPr>
          <p:cNvSpPr>
            <a:spLocks noGrp="1"/>
          </p:cNvSpPr>
          <p:nvPr>
            <p:ph type="body" sz="quarter" idx="15"/>
          </p:nvPr>
        </p:nvSpPr>
        <p:spPr/>
        <p:txBody>
          <a:bodyPr/>
          <a:lstStyle/>
          <a:p>
            <a:r>
              <a:rPr lang="en-GB" dirty="0"/>
              <a:t>ADJUSTED EBITDA</a:t>
            </a:r>
          </a:p>
          <a:p>
            <a:pPr lvl="1">
              <a:lnSpc>
                <a:spcPct val="100000"/>
              </a:lnSpc>
            </a:pPr>
            <a:r>
              <a:rPr lang="en-GB" sz="2200" dirty="0">
                <a:solidFill>
                  <a:srgbClr val="5EB6E4"/>
                </a:solidFill>
              </a:rPr>
              <a:t>£614.4m</a:t>
            </a:r>
          </a:p>
          <a:p>
            <a:pPr lvl="1">
              <a:spcAft>
                <a:spcPts val="600"/>
              </a:spcAft>
            </a:pPr>
            <a:r>
              <a:rPr lang="en-GB" sz="1100" cap="all" dirty="0">
                <a:solidFill>
                  <a:schemeClr val="tx1"/>
                </a:solidFill>
              </a:rPr>
              <a:t>+7.7%</a:t>
            </a:r>
          </a:p>
        </p:txBody>
      </p:sp>
      <p:sp>
        <p:nvSpPr>
          <p:cNvPr id="6" name="Text Placeholder 5">
            <a:extLst>
              <a:ext uri="{FF2B5EF4-FFF2-40B4-BE49-F238E27FC236}">
                <a16:creationId xmlns:a16="http://schemas.microsoft.com/office/drawing/2014/main" id="{2EF2B86C-B464-7557-4EDB-CEEE86B9134C}"/>
              </a:ext>
            </a:extLst>
          </p:cNvPr>
          <p:cNvSpPr>
            <a:spLocks noGrp="1"/>
          </p:cNvSpPr>
          <p:nvPr>
            <p:ph type="body" sz="quarter" idx="16"/>
          </p:nvPr>
        </p:nvSpPr>
        <p:spPr>
          <a:xfrm>
            <a:off x="8622067" y="1651208"/>
            <a:ext cx="1851422" cy="642146"/>
          </a:xfrm>
        </p:spPr>
        <p:txBody>
          <a:bodyPr/>
          <a:lstStyle/>
          <a:p>
            <a:r>
              <a:rPr lang="en-GB" dirty="0"/>
              <a:t>REVENUE</a:t>
            </a:r>
          </a:p>
          <a:p>
            <a:pPr lvl="1">
              <a:lnSpc>
                <a:spcPct val="100000"/>
              </a:lnSpc>
            </a:pPr>
            <a:r>
              <a:rPr lang="en-GB" sz="2200" dirty="0">
                <a:solidFill>
                  <a:srgbClr val="00336C"/>
                </a:solidFill>
              </a:rPr>
              <a:t>£1,514.7m</a:t>
            </a:r>
          </a:p>
          <a:p>
            <a:pPr lvl="1"/>
            <a:r>
              <a:rPr lang="en-GB" sz="1100" dirty="0">
                <a:solidFill>
                  <a:srgbClr val="5EB6E4"/>
                </a:solidFill>
              </a:rPr>
              <a:t>+12.8%</a:t>
            </a:r>
          </a:p>
        </p:txBody>
      </p:sp>
      <p:sp>
        <p:nvSpPr>
          <p:cNvPr id="7" name="Text Placeholder 6">
            <a:extLst>
              <a:ext uri="{FF2B5EF4-FFF2-40B4-BE49-F238E27FC236}">
                <a16:creationId xmlns:a16="http://schemas.microsoft.com/office/drawing/2014/main" id="{70F2D365-A81F-A0F0-5EFE-E5FAC80B6C5F}"/>
              </a:ext>
            </a:extLst>
          </p:cNvPr>
          <p:cNvSpPr>
            <a:spLocks noGrp="1"/>
          </p:cNvSpPr>
          <p:nvPr>
            <p:ph type="body" sz="quarter" idx="17"/>
          </p:nvPr>
        </p:nvSpPr>
        <p:spPr/>
        <p:txBody>
          <a:bodyPr/>
          <a:lstStyle/>
          <a:p>
            <a:r>
              <a:rPr lang="en-GB" dirty="0"/>
              <a:t>AERO-REVENUE</a:t>
            </a:r>
          </a:p>
          <a:p>
            <a:pPr lvl="1">
              <a:lnSpc>
                <a:spcPct val="100000"/>
              </a:lnSpc>
            </a:pPr>
            <a:r>
              <a:rPr lang="en-GB" sz="2200" dirty="0">
                <a:solidFill>
                  <a:srgbClr val="00336C"/>
                </a:solidFill>
              </a:rPr>
              <a:t>£516.1m</a:t>
            </a:r>
          </a:p>
          <a:p>
            <a:pPr lvl="1"/>
            <a:r>
              <a:rPr lang="en-GB" sz="1100" dirty="0">
                <a:solidFill>
                  <a:srgbClr val="5EB6E4"/>
                </a:solidFill>
              </a:rPr>
              <a:t>+9.9%</a:t>
            </a:r>
          </a:p>
        </p:txBody>
      </p:sp>
      <p:sp>
        <p:nvSpPr>
          <p:cNvPr id="8" name="Text Placeholder 7">
            <a:extLst>
              <a:ext uri="{FF2B5EF4-FFF2-40B4-BE49-F238E27FC236}">
                <a16:creationId xmlns:a16="http://schemas.microsoft.com/office/drawing/2014/main" id="{B1AAABCC-BF46-5F5E-022F-4C63E595A764}"/>
              </a:ext>
            </a:extLst>
          </p:cNvPr>
          <p:cNvSpPr>
            <a:spLocks noGrp="1"/>
          </p:cNvSpPr>
          <p:nvPr>
            <p:ph type="body" sz="quarter" idx="19"/>
          </p:nvPr>
        </p:nvSpPr>
        <p:spPr/>
        <p:txBody>
          <a:bodyPr/>
          <a:lstStyle/>
          <a:p>
            <a:r>
              <a:rPr lang="en-GB" dirty="0"/>
              <a:t>ADJUSTED CASH FROM OPERATIONS</a:t>
            </a:r>
          </a:p>
          <a:p>
            <a:pPr lvl="1">
              <a:lnSpc>
                <a:spcPct val="100000"/>
              </a:lnSpc>
            </a:pPr>
            <a:r>
              <a:rPr lang="en-GB" sz="2200" dirty="0">
                <a:solidFill>
                  <a:srgbClr val="5EB6E4"/>
                </a:solidFill>
              </a:rPr>
              <a:t>£609.4m</a:t>
            </a:r>
          </a:p>
          <a:p>
            <a:pPr lvl="1">
              <a:lnSpc>
                <a:spcPct val="100000"/>
              </a:lnSpc>
            </a:pPr>
            <a:r>
              <a:rPr lang="en-GB" sz="1100" dirty="0">
                <a:solidFill>
                  <a:srgbClr val="00336C"/>
                </a:solidFill>
              </a:rPr>
              <a:t>+6.8%</a:t>
            </a:r>
          </a:p>
        </p:txBody>
      </p:sp>
      <p:sp>
        <p:nvSpPr>
          <p:cNvPr id="9" name="Text Placeholder 8">
            <a:extLst>
              <a:ext uri="{FF2B5EF4-FFF2-40B4-BE49-F238E27FC236}">
                <a16:creationId xmlns:a16="http://schemas.microsoft.com/office/drawing/2014/main" id="{2486666C-16BA-ECEA-172A-5A5870D2EF9A}"/>
              </a:ext>
            </a:extLst>
          </p:cNvPr>
          <p:cNvSpPr>
            <a:spLocks noGrp="1"/>
          </p:cNvSpPr>
          <p:nvPr>
            <p:ph type="body" sz="quarter" idx="21"/>
          </p:nvPr>
        </p:nvSpPr>
        <p:spPr>
          <a:xfrm>
            <a:off x="8622067" y="3971894"/>
            <a:ext cx="1332005" cy="876335"/>
          </a:xfrm>
        </p:spPr>
        <p:txBody>
          <a:bodyPr/>
          <a:lstStyle/>
          <a:p>
            <a:r>
              <a:rPr lang="en-GB" dirty="0"/>
              <a:t>NON-AERO REVENUE</a:t>
            </a:r>
          </a:p>
          <a:p>
            <a:pPr lvl="1">
              <a:lnSpc>
                <a:spcPct val="100000"/>
              </a:lnSpc>
            </a:pPr>
            <a:r>
              <a:rPr lang="en-GB" sz="2200" dirty="0">
                <a:solidFill>
                  <a:srgbClr val="00336C"/>
                </a:solidFill>
              </a:rPr>
              <a:t>£998.6m</a:t>
            </a:r>
          </a:p>
          <a:p>
            <a:pPr lvl="1"/>
            <a:r>
              <a:rPr lang="en-GB" sz="1100" dirty="0">
                <a:solidFill>
                  <a:srgbClr val="5EB6E4"/>
                </a:solidFill>
              </a:rPr>
              <a:t>+14.4%</a:t>
            </a:r>
          </a:p>
        </p:txBody>
      </p:sp>
      <p:sp>
        <p:nvSpPr>
          <p:cNvPr id="10" name="Text Placeholder 9">
            <a:extLst>
              <a:ext uri="{FF2B5EF4-FFF2-40B4-BE49-F238E27FC236}">
                <a16:creationId xmlns:a16="http://schemas.microsoft.com/office/drawing/2014/main" id="{2E151BE0-A02D-2366-F337-23497664223D}"/>
              </a:ext>
            </a:extLst>
          </p:cNvPr>
          <p:cNvSpPr>
            <a:spLocks noGrp="1"/>
          </p:cNvSpPr>
          <p:nvPr>
            <p:ph type="body" sz="quarter" idx="24"/>
          </p:nvPr>
        </p:nvSpPr>
        <p:spPr>
          <a:xfrm>
            <a:off x="6465452" y="5314427"/>
            <a:ext cx="2083267" cy="679441"/>
          </a:xfrm>
        </p:spPr>
        <p:txBody>
          <a:bodyPr/>
          <a:lstStyle/>
          <a:p>
            <a:r>
              <a:rPr lang="en-GB" dirty="0"/>
              <a:t>CARBON REDUCTION – CO</a:t>
            </a:r>
            <a:r>
              <a:rPr lang="en-GB" baseline="-25000" dirty="0"/>
              <a:t>2</a:t>
            </a:r>
            <a:r>
              <a:rPr lang="en-GB" dirty="0"/>
              <a:t> EMISSIONS</a:t>
            </a:r>
          </a:p>
          <a:p>
            <a:pPr lvl="1"/>
            <a:r>
              <a:rPr lang="en-GB" sz="2000" dirty="0">
                <a:solidFill>
                  <a:srgbClr val="5EB6E4"/>
                </a:solidFill>
              </a:rPr>
              <a:t>0.188 tonnes CO</a:t>
            </a:r>
            <a:r>
              <a:rPr lang="en-GB" sz="2000" baseline="-25000" dirty="0">
                <a:solidFill>
                  <a:srgbClr val="5EB6E4"/>
                </a:solidFill>
              </a:rPr>
              <a:t>2</a:t>
            </a:r>
            <a:r>
              <a:rPr lang="en-GB" sz="2000" dirty="0">
                <a:solidFill>
                  <a:srgbClr val="5EB6E4"/>
                </a:solidFill>
              </a:rPr>
              <a:t>e</a:t>
            </a:r>
          </a:p>
          <a:p>
            <a:pPr lvl="1">
              <a:lnSpc>
                <a:spcPct val="100000"/>
              </a:lnSpc>
            </a:pPr>
            <a:r>
              <a:rPr lang="en-GB" sz="1100" dirty="0">
                <a:solidFill>
                  <a:srgbClr val="00336C"/>
                </a:solidFill>
              </a:rPr>
              <a:t>-2.1%</a:t>
            </a:r>
          </a:p>
        </p:txBody>
      </p:sp>
      <p:sp>
        <p:nvSpPr>
          <p:cNvPr id="11" name="Text Placeholder 10">
            <a:extLst>
              <a:ext uri="{FF2B5EF4-FFF2-40B4-BE49-F238E27FC236}">
                <a16:creationId xmlns:a16="http://schemas.microsoft.com/office/drawing/2014/main" id="{15369F69-FDFB-23E9-AAB8-E3E90D86CFDE}"/>
              </a:ext>
            </a:extLst>
          </p:cNvPr>
          <p:cNvSpPr>
            <a:spLocks noGrp="1"/>
          </p:cNvSpPr>
          <p:nvPr>
            <p:ph type="body" sz="quarter" idx="25"/>
          </p:nvPr>
        </p:nvSpPr>
        <p:spPr>
          <a:xfrm>
            <a:off x="8622067" y="5314427"/>
            <a:ext cx="1332005" cy="738789"/>
          </a:xfrm>
        </p:spPr>
        <p:txBody>
          <a:bodyPr/>
          <a:lstStyle/>
          <a:p>
            <a:r>
              <a:rPr lang="en-GB" dirty="0"/>
              <a:t>FEMALE LEADERSHIP</a:t>
            </a:r>
          </a:p>
          <a:p>
            <a:pPr lvl="1"/>
            <a:r>
              <a:rPr lang="en-GB" sz="2200" dirty="0">
                <a:solidFill>
                  <a:srgbClr val="00336C"/>
                </a:solidFill>
              </a:rPr>
              <a:t>38.7%</a:t>
            </a:r>
          </a:p>
          <a:p>
            <a:pPr lvl="1"/>
            <a:r>
              <a:rPr lang="en-GB" sz="1100" dirty="0">
                <a:solidFill>
                  <a:srgbClr val="5EB6E4"/>
                </a:solidFill>
              </a:rPr>
              <a:t>+3.6pp</a:t>
            </a:r>
          </a:p>
        </p:txBody>
      </p:sp>
      <p:sp>
        <p:nvSpPr>
          <p:cNvPr id="12" name="Slide Number Placeholder 11">
            <a:extLst>
              <a:ext uri="{FF2B5EF4-FFF2-40B4-BE49-F238E27FC236}">
                <a16:creationId xmlns:a16="http://schemas.microsoft.com/office/drawing/2014/main" id="{69F2852F-27F6-56DA-C4E4-0AAA057EBCF9}"/>
              </a:ext>
            </a:extLst>
          </p:cNvPr>
          <p:cNvSpPr>
            <a:spLocks noGrp="1"/>
          </p:cNvSpPr>
          <p:nvPr>
            <p:ph type="sldNum" sz="quarter" idx="10"/>
          </p:nvPr>
        </p:nvSpPr>
        <p:spPr/>
        <p:txBody>
          <a:bodyPr/>
          <a:lstStyle/>
          <a:p>
            <a:fld id="{08F64A33-8291-4D33-9825-B38E89644A52}" type="slidenum">
              <a:rPr lang="en-GB" smtClean="0"/>
              <a:pPr/>
              <a:t>6</a:t>
            </a:fld>
            <a:endParaRPr lang="en-GB"/>
          </a:p>
        </p:txBody>
      </p:sp>
      <p:cxnSp>
        <p:nvCxnSpPr>
          <p:cNvPr id="13" name="Straight Connector 12">
            <a:extLst>
              <a:ext uri="{FF2B5EF4-FFF2-40B4-BE49-F238E27FC236}">
                <a16:creationId xmlns:a16="http://schemas.microsoft.com/office/drawing/2014/main" id="{524DF09E-A8AF-17B3-9632-D293FF78441B}"/>
              </a:ext>
            </a:extLst>
          </p:cNvPr>
          <p:cNvCxnSpPr>
            <a:cxnSpLocks/>
          </p:cNvCxnSpPr>
          <p:nvPr/>
        </p:nvCxnSpPr>
        <p:spPr>
          <a:xfrm>
            <a:off x="6465452" y="2523567"/>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B2D2761-834C-23BE-C8AF-F42EE2B43D9A}"/>
              </a:ext>
            </a:extLst>
          </p:cNvPr>
          <p:cNvCxnSpPr>
            <a:cxnSpLocks/>
          </p:cNvCxnSpPr>
          <p:nvPr/>
        </p:nvCxnSpPr>
        <p:spPr>
          <a:xfrm>
            <a:off x="8622067" y="2523567"/>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6AE0F36-A21A-AFA8-C52E-14CB080E633A}"/>
              </a:ext>
            </a:extLst>
          </p:cNvPr>
          <p:cNvCxnSpPr>
            <a:cxnSpLocks/>
          </p:cNvCxnSpPr>
          <p:nvPr/>
        </p:nvCxnSpPr>
        <p:spPr>
          <a:xfrm>
            <a:off x="6465452" y="3685900"/>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F5261A6-2F84-6C7C-B2B5-909A2F9B7BBF}"/>
              </a:ext>
            </a:extLst>
          </p:cNvPr>
          <p:cNvCxnSpPr>
            <a:cxnSpLocks/>
          </p:cNvCxnSpPr>
          <p:nvPr/>
        </p:nvCxnSpPr>
        <p:spPr>
          <a:xfrm>
            <a:off x="8622067" y="3685900"/>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85FF562-684A-70C8-333E-164D78B242FB}"/>
              </a:ext>
            </a:extLst>
          </p:cNvPr>
          <p:cNvCxnSpPr>
            <a:cxnSpLocks/>
          </p:cNvCxnSpPr>
          <p:nvPr/>
        </p:nvCxnSpPr>
        <p:spPr>
          <a:xfrm>
            <a:off x="6465452" y="5117543"/>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A2E81B8-0853-F3B2-7A2E-AF37FE5505C4}"/>
              </a:ext>
            </a:extLst>
          </p:cNvPr>
          <p:cNvCxnSpPr>
            <a:cxnSpLocks/>
          </p:cNvCxnSpPr>
          <p:nvPr/>
        </p:nvCxnSpPr>
        <p:spPr>
          <a:xfrm>
            <a:off x="8622067" y="5117543"/>
            <a:ext cx="17884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0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a:extLst>
            <a:ext uri="{FF2B5EF4-FFF2-40B4-BE49-F238E27FC236}">
              <a16:creationId xmlns:a16="http://schemas.microsoft.com/office/drawing/2014/main" id="{74D19099-84DC-2C53-B16D-3E4B9BFA5F6B}"/>
            </a:ext>
          </a:extLst>
        </p:cNvPr>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AA0E0E6C-25BD-E170-B332-528D58A306A9}"/>
              </a:ext>
            </a:extLst>
          </p:cNvPr>
          <p:cNvPicPr>
            <a:picLocks noGrp="1" noChangeAspect="1"/>
          </p:cNvPicPr>
          <p:nvPr>
            <p:ph type="pic" sz="quarter" idx="11"/>
          </p:nvPr>
        </p:nvPicPr>
        <p:blipFill>
          <a:blip r:embed="rId2">
            <a:alphaModFix amt="30000"/>
          </a:blip>
          <a:srcRect l="4899" r="4899"/>
          <a:stretch/>
        </p:blipFill>
        <p:spPr>
          <a:custGeom>
            <a:avLst/>
            <a:gdLst>
              <a:gd name="connsiteX0" fmla="*/ 2857521 w 3865038"/>
              <a:gd name="connsiteY0" fmla="*/ 849673 h 6858000"/>
              <a:gd name="connsiteX1" fmla="*/ 2878463 w 3865038"/>
              <a:gd name="connsiteY1" fmla="*/ 863383 h 6858000"/>
              <a:gd name="connsiteX2" fmla="*/ 2867442 w 3865038"/>
              <a:gd name="connsiteY2" fmla="*/ 858453 h 6858000"/>
              <a:gd name="connsiteX3" fmla="*/ 3242668 w 3865038"/>
              <a:gd name="connsiteY3" fmla="*/ 582063 h 6858000"/>
              <a:gd name="connsiteX4" fmla="*/ 3243164 w 3865038"/>
              <a:gd name="connsiteY4" fmla="*/ 582063 h 6858000"/>
              <a:gd name="connsiteX5" fmla="*/ 3265705 w 3865038"/>
              <a:gd name="connsiteY5" fmla="*/ 647601 h 6858000"/>
              <a:gd name="connsiteX6" fmla="*/ 3219432 w 3865038"/>
              <a:gd name="connsiteY6" fmla="*/ 647601 h 6858000"/>
              <a:gd name="connsiteX7" fmla="*/ 3223205 w 3865038"/>
              <a:gd name="connsiteY7" fmla="*/ 538074 h 6858000"/>
              <a:gd name="connsiteX8" fmla="*/ 3155682 w 3865038"/>
              <a:gd name="connsiteY8" fmla="*/ 716614 h 6858000"/>
              <a:gd name="connsiteX9" fmla="*/ 3195203 w 3865038"/>
              <a:gd name="connsiteY9" fmla="*/ 716614 h 6858000"/>
              <a:gd name="connsiteX10" fmla="*/ 3209204 w 3865038"/>
              <a:gd name="connsiteY10" fmla="*/ 676894 h 6858000"/>
              <a:gd name="connsiteX11" fmla="*/ 3275933 w 3865038"/>
              <a:gd name="connsiteY11" fmla="*/ 676894 h 6858000"/>
              <a:gd name="connsiteX12" fmla="*/ 3289438 w 3865038"/>
              <a:gd name="connsiteY12" fmla="*/ 716614 h 6858000"/>
              <a:gd name="connsiteX13" fmla="*/ 3330150 w 3865038"/>
              <a:gd name="connsiteY13" fmla="*/ 716614 h 6858000"/>
              <a:gd name="connsiteX14" fmla="*/ 3263421 w 3865038"/>
              <a:gd name="connsiteY14" fmla="*/ 538074 h 6858000"/>
              <a:gd name="connsiteX15" fmla="*/ 2953906 w 3865038"/>
              <a:gd name="connsiteY15" fmla="*/ 538074 h 6858000"/>
              <a:gd name="connsiteX16" fmla="*/ 2953906 w 3865038"/>
              <a:gd name="connsiteY16" fmla="*/ 716514 h 6858000"/>
              <a:gd name="connsiteX17" fmla="*/ 2990647 w 3865038"/>
              <a:gd name="connsiteY17" fmla="*/ 716514 h 6858000"/>
              <a:gd name="connsiteX18" fmla="*/ 2990647 w 3865038"/>
              <a:gd name="connsiteY18" fmla="*/ 591298 h 6858000"/>
              <a:gd name="connsiteX19" fmla="*/ 2991143 w 3865038"/>
              <a:gd name="connsiteY19" fmla="*/ 591298 h 6858000"/>
              <a:gd name="connsiteX20" fmla="*/ 3034934 w 3865038"/>
              <a:gd name="connsiteY20" fmla="*/ 716514 h 6858000"/>
              <a:gd name="connsiteX21" fmla="*/ 3065220 w 3865038"/>
              <a:gd name="connsiteY21" fmla="*/ 716514 h 6858000"/>
              <a:gd name="connsiteX22" fmla="*/ 3108912 w 3865038"/>
              <a:gd name="connsiteY22" fmla="*/ 590007 h 6858000"/>
              <a:gd name="connsiteX23" fmla="*/ 3109408 w 3865038"/>
              <a:gd name="connsiteY23" fmla="*/ 590007 h 6858000"/>
              <a:gd name="connsiteX24" fmla="*/ 3109408 w 3865038"/>
              <a:gd name="connsiteY24" fmla="*/ 716514 h 6858000"/>
              <a:gd name="connsiteX25" fmla="*/ 3146149 w 3865038"/>
              <a:gd name="connsiteY25" fmla="*/ 716514 h 6858000"/>
              <a:gd name="connsiteX26" fmla="*/ 3146149 w 3865038"/>
              <a:gd name="connsiteY26" fmla="*/ 538074 h 6858000"/>
              <a:gd name="connsiteX27" fmla="*/ 3090939 w 3865038"/>
              <a:gd name="connsiteY27" fmla="*/ 538074 h 6858000"/>
              <a:gd name="connsiteX28" fmla="*/ 3051418 w 3865038"/>
              <a:gd name="connsiteY28" fmla="*/ 660808 h 6858000"/>
              <a:gd name="connsiteX29" fmla="*/ 3050921 w 3865038"/>
              <a:gd name="connsiteY29" fmla="*/ 660808 h 6858000"/>
              <a:gd name="connsiteX30" fmla="*/ 3009216 w 3865038"/>
              <a:gd name="connsiteY30" fmla="*/ 538074 h 6858000"/>
              <a:gd name="connsiteX31" fmla="*/ 3410781 w 3865038"/>
              <a:gd name="connsiteY31" fmla="*/ 533804 h 6858000"/>
              <a:gd name="connsiteX32" fmla="*/ 3373941 w 3865038"/>
              <a:gd name="connsiteY32" fmla="*/ 541053 h 6858000"/>
              <a:gd name="connsiteX33" fmla="*/ 3346336 w 3865038"/>
              <a:gd name="connsiteY33" fmla="*/ 561012 h 6858000"/>
              <a:gd name="connsiteX34" fmla="*/ 3329058 w 3865038"/>
              <a:gd name="connsiteY34" fmla="*/ 590901 h 6858000"/>
              <a:gd name="connsiteX35" fmla="*/ 3323100 w 3865038"/>
              <a:gd name="connsiteY35" fmla="*/ 628039 h 6858000"/>
              <a:gd name="connsiteX36" fmla="*/ 3329058 w 3865038"/>
              <a:gd name="connsiteY36" fmla="*/ 664382 h 6858000"/>
              <a:gd name="connsiteX37" fmla="*/ 3346336 w 3865038"/>
              <a:gd name="connsiteY37" fmla="*/ 693775 h 6858000"/>
              <a:gd name="connsiteX38" fmla="*/ 3373941 w 3865038"/>
              <a:gd name="connsiteY38" fmla="*/ 713436 h 6858000"/>
              <a:gd name="connsiteX39" fmla="*/ 3410781 w 3865038"/>
              <a:gd name="connsiteY39" fmla="*/ 720585 h 6858000"/>
              <a:gd name="connsiteX40" fmla="*/ 3436499 w 3865038"/>
              <a:gd name="connsiteY40" fmla="*/ 715223 h 6858000"/>
              <a:gd name="connsiteX41" fmla="*/ 3436400 w 3865038"/>
              <a:gd name="connsiteY41" fmla="*/ 715422 h 6858000"/>
              <a:gd name="connsiteX42" fmla="*/ 3459636 w 3865038"/>
              <a:gd name="connsiteY42" fmla="*/ 696555 h 6858000"/>
              <a:gd name="connsiteX43" fmla="*/ 3463608 w 3865038"/>
              <a:gd name="connsiteY43" fmla="*/ 716812 h 6858000"/>
              <a:gd name="connsiteX44" fmla="*/ 3488631 w 3865038"/>
              <a:gd name="connsiteY44" fmla="*/ 716812 h 6858000"/>
              <a:gd name="connsiteX45" fmla="*/ 3488631 w 3865038"/>
              <a:gd name="connsiteY45" fmla="*/ 620293 h 6858000"/>
              <a:gd name="connsiteX46" fmla="*/ 3413661 w 3865038"/>
              <a:gd name="connsiteY46" fmla="*/ 620293 h 6858000"/>
              <a:gd name="connsiteX47" fmla="*/ 3413661 w 3865038"/>
              <a:gd name="connsiteY47" fmla="*/ 649487 h 6858000"/>
              <a:gd name="connsiteX48" fmla="*/ 3453182 w 3865038"/>
              <a:gd name="connsiteY48" fmla="*/ 649487 h 6858000"/>
              <a:gd name="connsiteX49" fmla="*/ 3440769 w 3865038"/>
              <a:gd name="connsiteY49" fmla="*/ 678085 h 6858000"/>
              <a:gd name="connsiteX50" fmla="*/ 3410682 w 3865038"/>
              <a:gd name="connsiteY50" fmla="*/ 687916 h 6858000"/>
              <a:gd name="connsiteX51" fmla="*/ 3388141 w 3865038"/>
              <a:gd name="connsiteY51" fmla="*/ 682752 h 6858000"/>
              <a:gd name="connsiteX52" fmla="*/ 3373147 w 3865038"/>
              <a:gd name="connsiteY52" fmla="*/ 669149 h 6858000"/>
              <a:gd name="connsiteX53" fmla="*/ 3364806 w 3865038"/>
              <a:gd name="connsiteY53" fmla="*/ 649984 h 6858000"/>
              <a:gd name="connsiteX54" fmla="*/ 3362224 w 3865038"/>
              <a:gd name="connsiteY54" fmla="*/ 628138 h 6858000"/>
              <a:gd name="connsiteX55" fmla="*/ 3364806 w 3865038"/>
              <a:gd name="connsiteY55" fmla="*/ 605399 h 6858000"/>
              <a:gd name="connsiteX56" fmla="*/ 3373147 w 3865038"/>
              <a:gd name="connsiteY56" fmla="*/ 585737 h 6858000"/>
              <a:gd name="connsiteX57" fmla="*/ 3388141 w 3865038"/>
              <a:gd name="connsiteY57" fmla="*/ 572034 h 6858000"/>
              <a:gd name="connsiteX58" fmla="*/ 3410682 w 3865038"/>
              <a:gd name="connsiteY58" fmla="*/ 566871 h 6858000"/>
              <a:gd name="connsiteX59" fmla="*/ 3434911 w 3865038"/>
              <a:gd name="connsiteY59" fmla="*/ 574318 h 6858000"/>
              <a:gd name="connsiteX60" fmla="*/ 3448415 w 3865038"/>
              <a:gd name="connsiteY60" fmla="*/ 596859 h 6858000"/>
              <a:gd name="connsiteX61" fmla="*/ 3485950 w 3865038"/>
              <a:gd name="connsiteY61" fmla="*/ 596859 h 6858000"/>
              <a:gd name="connsiteX62" fmla="*/ 3477709 w 3865038"/>
              <a:gd name="connsiteY62" fmla="*/ 569850 h 6858000"/>
              <a:gd name="connsiteX63" fmla="*/ 3460629 w 3865038"/>
              <a:gd name="connsiteY63" fmla="*/ 550089 h 6858000"/>
              <a:gd name="connsiteX64" fmla="*/ 3437393 w 3865038"/>
              <a:gd name="connsiteY64" fmla="*/ 537975 h 6858000"/>
              <a:gd name="connsiteX65" fmla="*/ 3410781 w 3865038"/>
              <a:gd name="connsiteY65" fmla="*/ 533804 h 6858000"/>
              <a:gd name="connsiteX66" fmla="*/ 2993526 w 3865038"/>
              <a:gd name="connsiteY66" fmla="*/ 380785 h 6858000"/>
              <a:gd name="connsiteX67" fmla="*/ 2952715 w 3865038"/>
              <a:gd name="connsiteY67" fmla="*/ 390715 h 6858000"/>
              <a:gd name="connsiteX68" fmla="*/ 2952814 w 3865038"/>
              <a:gd name="connsiteY68" fmla="*/ 390715 h 6858000"/>
              <a:gd name="connsiteX69" fmla="*/ 2732072 w 3865038"/>
              <a:gd name="connsiteY69" fmla="*/ 572730 h 6858000"/>
              <a:gd name="connsiteX70" fmla="*/ 2837465 w 3865038"/>
              <a:gd name="connsiteY70" fmla="*/ 848024 h 6858000"/>
              <a:gd name="connsiteX71" fmla="*/ 2878906 w 3865038"/>
              <a:gd name="connsiteY71" fmla="*/ 863674 h 6858000"/>
              <a:gd name="connsiteX72" fmla="*/ 2879300 w 3865038"/>
              <a:gd name="connsiteY72" fmla="*/ 863932 h 6858000"/>
              <a:gd name="connsiteX73" fmla="*/ 2879687 w 3865038"/>
              <a:gd name="connsiteY73" fmla="*/ 863969 h 6858000"/>
              <a:gd name="connsiteX74" fmla="*/ 2880226 w 3865038"/>
              <a:gd name="connsiteY74" fmla="*/ 864172 h 6858000"/>
              <a:gd name="connsiteX75" fmla="*/ 2879794 w 3865038"/>
              <a:gd name="connsiteY75" fmla="*/ 863979 h 6858000"/>
              <a:gd name="connsiteX76" fmla="*/ 2903973 w 3865038"/>
              <a:gd name="connsiteY76" fmla="*/ 866290 h 6858000"/>
              <a:gd name="connsiteX77" fmla="*/ 2933550 w 3865038"/>
              <a:gd name="connsiteY77" fmla="*/ 860597 h 6858000"/>
              <a:gd name="connsiteX78" fmla="*/ 3007429 w 3865038"/>
              <a:gd name="connsiteY78" fmla="*/ 818097 h 6858000"/>
              <a:gd name="connsiteX79" fmla="*/ 2891850 w 3865038"/>
              <a:gd name="connsiteY79" fmla="*/ 732261 h 6858000"/>
              <a:gd name="connsiteX80" fmla="*/ 2842114 w 3865038"/>
              <a:gd name="connsiteY80" fmla="*/ 662968 h 6858000"/>
              <a:gd name="connsiteX81" fmla="*/ 2887798 w 3865038"/>
              <a:gd name="connsiteY81" fmla="*/ 574493 h 6858000"/>
              <a:gd name="connsiteX82" fmla="*/ 2990746 w 3865038"/>
              <a:gd name="connsiteY82" fmla="*/ 421895 h 6858000"/>
              <a:gd name="connsiteX83" fmla="*/ 2993526 w 3865038"/>
              <a:gd name="connsiteY83" fmla="*/ 380785 h 6858000"/>
              <a:gd name="connsiteX84" fmla="*/ 1821085 w 3865038"/>
              <a:gd name="connsiteY84" fmla="*/ 0 h 6858000"/>
              <a:gd name="connsiteX85" fmla="*/ 3865038 w 3865038"/>
              <a:gd name="connsiteY85" fmla="*/ 0 h 6858000"/>
              <a:gd name="connsiteX86" fmla="*/ 3865038 w 3865038"/>
              <a:gd name="connsiteY86" fmla="*/ 3275673 h 6858000"/>
              <a:gd name="connsiteX87" fmla="*/ 3475622 w 3865038"/>
              <a:gd name="connsiteY87" fmla="*/ 3275673 h 6858000"/>
              <a:gd name="connsiteX88" fmla="*/ 3475622 w 3865038"/>
              <a:gd name="connsiteY88" fmla="*/ 5249678 h 6858000"/>
              <a:gd name="connsiteX89" fmla="*/ 3865038 w 3865038"/>
              <a:gd name="connsiteY89" fmla="*/ 5249678 h 6858000"/>
              <a:gd name="connsiteX90" fmla="*/ 3865038 w 3865038"/>
              <a:gd name="connsiteY90" fmla="*/ 6858000 h 6858000"/>
              <a:gd name="connsiteX91" fmla="*/ 929186 w 3865038"/>
              <a:gd name="connsiteY91" fmla="*/ 6858000 h 6858000"/>
              <a:gd name="connsiteX92" fmla="*/ 744359 w 3865038"/>
              <a:gd name="connsiteY92" fmla="*/ 6622854 h 6858000"/>
              <a:gd name="connsiteX93" fmla="*/ 0 w 3865038"/>
              <a:gd name="connsiteY93" fmla="*/ 3815553 h 6858000"/>
              <a:gd name="connsiteX94" fmla="*/ 1757949 w 3865038"/>
              <a:gd name="connsiteY94" fmla="*/ 310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65038" h="6858000">
                <a:moveTo>
                  <a:pt x="2857521" y="849673"/>
                </a:moveTo>
                <a:lnTo>
                  <a:pt x="2878463" y="863383"/>
                </a:lnTo>
                <a:lnTo>
                  <a:pt x="2867442" y="858453"/>
                </a:lnTo>
                <a:close/>
                <a:moveTo>
                  <a:pt x="3242668" y="582063"/>
                </a:moveTo>
                <a:lnTo>
                  <a:pt x="3243164" y="582063"/>
                </a:lnTo>
                <a:lnTo>
                  <a:pt x="3265705" y="647601"/>
                </a:lnTo>
                <a:lnTo>
                  <a:pt x="3219432" y="647601"/>
                </a:lnTo>
                <a:close/>
                <a:moveTo>
                  <a:pt x="3223205" y="538074"/>
                </a:moveTo>
                <a:lnTo>
                  <a:pt x="3155682" y="716614"/>
                </a:lnTo>
                <a:lnTo>
                  <a:pt x="3195203" y="716614"/>
                </a:lnTo>
                <a:lnTo>
                  <a:pt x="3209204" y="676894"/>
                </a:lnTo>
                <a:lnTo>
                  <a:pt x="3275933" y="676894"/>
                </a:lnTo>
                <a:lnTo>
                  <a:pt x="3289438" y="716614"/>
                </a:lnTo>
                <a:lnTo>
                  <a:pt x="3330150" y="716614"/>
                </a:lnTo>
                <a:lnTo>
                  <a:pt x="3263421" y="538074"/>
                </a:lnTo>
                <a:close/>
                <a:moveTo>
                  <a:pt x="2953906" y="538074"/>
                </a:moveTo>
                <a:lnTo>
                  <a:pt x="2953906" y="716514"/>
                </a:lnTo>
                <a:lnTo>
                  <a:pt x="2990647" y="716514"/>
                </a:lnTo>
                <a:lnTo>
                  <a:pt x="2990647" y="591298"/>
                </a:lnTo>
                <a:lnTo>
                  <a:pt x="2991143" y="591298"/>
                </a:lnTo>
                <a:lnTo>
                  <a:pt x="3034934" y="716514"/>
                </a:lnTo>
                <a:lnTo>
                  <a:pt x="3065220" y="716514"/>
                </a:lnTo>
                <a:lnTo>
                  <a:pt x="3108912" y="590007"/>
                </a:lnTo>
                <a:lnTo>
                  <a:pt x="3109408" y="590007"/>
                </a:lnTo>
                <a:lnTo>
                  <a:pt x="3109408" y="716514"/>
                </a:lnTo>
                <a:lnTo>
                  <a:pt x="3146149" y="716514"/>
                </a:lnTo>
                <a:lnTo>
                  <a:pt x="3146149" y="538074"/>
                </a:lnTo>
                <a:lnTo>
                  <a:pt x="3090939" y="538074"/>
                </a:lnTo>
                <a:lnTo>
                  <a:pt x="3051418" y="660808"/>
                </a:lnTo>
                <a:lnTo>
                  <a:pt x="3050921" y="660808"/>
                </a:lnTo>
                <a:lnTo>
                  <a:pt x="3009216" y="538074"/>
                </a:lnTo>
                <a:close/>
                <a:moveTo>
                  <a:pt x="3410781" y="533804"/>
                </a:moveTo>
                <a:cubicBezTo>
                  <a:pt x="3397177" y="533804"/>
                  <a:pt x="3384864" y="536187"/>
                  <a:pt x="3373941" y="541053"/>
                </a:cubicBezTo>
                <a:cubicBezTo>
                  <a:pt x="3363018" y="545819"/>
                  <a:pt x="3353883" y="552472"/>
                  <a:pt x="3346336" y="561012"/>
                </a:cubicBezTo>
                <a:cubicBezTo>
                  <a:pt x="3338789" y="569552"/>
                  <a:pt x="3333030" y="579482"/>
                  <a:pt x="3329058" y="590901"/>
                </a:cubicBezTo>
                <a:cubicBezTo>
                  <a:pt x="3325086" y="602320"/>
                  <a:pt x="3323100" y="615031"/>
                  <a:pt x="3323100" y="628039"/>
                </a:cubicBezTo>
                <a:cubicBezTo>
                  <a:pt x="3323100" y="641047"/>
                  <a:pt x="3325086" y="653161"/>
                  <a:pt x="3329058" y="664382"/>
                </a:cubicBezTo>
                <a:cubicBezTo>
                  <a:pt x="3333129" y="675702"/>
                  <a:pt x="3338789" y="685434"/>
                  <a:pt x="3346336" y="693775"/>
                </a:cubicBezTo>
                <a:cubicBezTo>
                  <a:pt x="3353783" y="702116"/>
                  <a:pt x="3363018" y="708670"/>
                  <a:pt x="3373941" y="713436"/>
                </a:cubicBezTo>
                <a:cubicBezTo>
                  <a:pt x="3384864" y="718202"/>
                  <a:pt x="3397078" y="720585"/>
                  <a:pt x="3410781" y="720585"/>
                </a:cubicBezTo>
                <a:cubicBezTo>
                  <a:pt x="3419420" y="720585"/>
                  <a:pt x="3427960" y="718798"/>
                  <a:pt x="3436499" y="715223"/>
                </a:cubicBezTo>
                <a:lnTo>
                  <a:pt x="3436400" y="715422"/>
                </a:lnTo>
                <a:cubicBezTo>
                  <a:pt x="3444940" y="711847"/>
                  <a:pt x="3452685" y="705591"/>
                  <a:pt x="3459636" y="696555"/>
                </a:cubicBezTo>
                <a:lnTo>
                  <a:pt x="3463608" y="716812"/>
                </a:lnTo>
                <a:lnTo>
                  <a:pt x="3488631" y="716812"/>
                </a:lnTo>
                <a:lnTo>
                  <a:pt x="3488631" y="620293"/>
                </a:lnTo>
                <a:lnTo>
                  <a:pt x="3413661" y="620293"/>
                </a:lnTo>
                <a:lnTo>
                  <a:pt x="3413661" y="649487"/>
                </a:lnTo>
                <a:lnTo>
                  <a:pt x="3453182" y="649487"/>
                </a:lnTo>
                <a:cubicBezTo>
                  <a:pt x="3451990" y="661999"/>
                  <a:pt x="3447819" y="671532"/>
                  <a:pt x="3440769" y="678085"/>
                </a:cubicBezTo>
                <a:cubicBezTo>
                  <a:pt x="3433719" y="684639"/>
                  <a:pt x="3423690" y="687916"/>
                  <a:pt x="3410682" y="687916"/>
                </a:cubicBezTo>
                <a:cubicBezTo>
                  <a:pt x="3401844" y="687916"/>
                  <a:pt x="3394297" y="686129"/>
                  <a:pt x="3388141" y="682752"/>
                </a:cubicBezTo>
                <a:cubicBezTo>
                  <a:pt x="3381984" y="679376"/>
                  <a:pt x="3377019" y="674809"/>
                  <a:pt x="3373147" y="669149"/>
                </a:cubicBezTo>
                <a:cubicBezTo>
                  <a:pt x="3369373" y="663488"/>
                  <a:pt x="3366593" y="657034"/>
                  <a:pt x="3364806" y="649984"/>
                </a:cubicBezTo>
                <a:cubicBezTo>
                  <a:pt x="3363117" y="642934"/>
                  <a:pt x="3362224" y="635983"/>
                  <a:pt x="3362224" y="628138"/>
                </a:cubicBezTo>
                <a:cubicBezTo>
                  <a:pt x="3362224" y="620293"/>
                  <a:pt x="3363018" y="612747"/>
                  <a:pt x="3364806" y="605399"/>
                </a:cubicBezTo>
                <a:cubicBezTo>
                  <a:pt x="3366494" y="598050"/>
                  <a:pt x="3369274" y="591497"/>
                  <a:pt x="3373147" y="585737"/>
                </a:cubicBezTo>
                <a:cubicBezTo>
                  <a:pt x="3377019" y="580077"/>
                  <a:pt x="3381984" y="575410"/>
                  <a:pt x="3388141" y="572034"/>
                </a:cubicBezTo>
                <a:cubicBezTo>
                  <a:pt x="3394297" y="568559"/>
                  <a:pt x="3401844" y="566871"/>
                  <a:pt x="3410682" y="566871"/>
                </a:cubicBezTo>
                <a:cubicBezTo>
                  <a:pt x="3420115" y="566871"/>
                  <a:pt x="3428258" y="569353"/>
                  <a:pt x="3434911" y="574318"/>
                </a:cubicBezTo>
                <a:cubicBezTo>
                  <a:pt x="3441564" y="579382"/>
                  <a:pt x="3446131" y="586830"/>
                  <a:pt x="3448415" y="596859"/>
                </a:cubicBezTo>
                <a:lnTo>
                  <a:pt x="3485950" y="596859"/>
                </a:lnTo>
                <a:cubicBezTo>
                  <a:pt x="3484957" y="586730"/>
                  <a:pt x="3482177" y="577694"/>
                  <a:pt x="3477709" y="569850"/>
                </a:cubicBezTo>
                <a:cubicBezTo>
                  <a:pt x="3473240" y="562005"/>
                  <a:pt x="3467580" y="555451"/>
                  <a:pt x="3460629" y="550089"/>
                </a:cubicBezTo>
                <a:cubicBezTo>
                  <a:pt x="3453777" y="544727"/>
                  <a:pt x="3445933" y="540755"/>
                  <a:pt x="3437393" y="537975"/>
                </a:cubicBezTo>
                <a:cubicBezTo>
                  <a:pt x="3428853" y="535194"/>
                  <a:pt x="3419917" y="533804"/>
                  <a:pt x="3410781" y="533804"/>
                </a:cubicBezTo>
                <a:close/>
                <a:moveTo>
                  <a:pt x="2993526" y="380785"/>
                </a:moveTo>
                <a:cubicBezTo>
                  <a:pt x="2981809" y="380785"/>
                  <a:pt x="2964035" y="387537"/>
                  <a:pt x="2952715" y="390715"/>
                </a:cubicBezTo>
                <a:lnTo>
                  <a:pt x="2952814" y="390715"/>
                </a:lnTo>
                <a:cubicBezTo>
                  <a:pt x="2928585" y="397666"/>
                  <a:pt x="2784701" y="446124"/>
                  <a:pt x="2732072" y="572730"/>
                </a:cubicBezTo>
                <a:cubicBezTo>
                  <a:pt x="2692191" y="668739"/>
                  <a:pt x="2743465" y="798200"/>
                  <a:pt x="2837465" y="848024"/>
                </a:cubicBezTo>
                <a:lnTo>
                  <a:pt x="2878906" y="863674"/>
                </a:lnTo>
                <a:lnTo>
                  <a:pt x="2879300" y="863932"/>
                </a:lnTo>
                <a:lnTo>
                  <a:pt x="2879687" y="863969"/>
                </a:lnTo>
                <a:lnTo>
                  <a:pt x="2880226" y="864172"/>
                </a:lnTo>
                <a:lnTo>
                  <a:pt x="2879794" y="863979"/>
                </a:lnTo>
                <a:lnTo>
                  <a:pt x="2903973" y="866290"/>
                </a:lnTo>
                <a:cubicBezTo>
                  <a:pt x="2912997" y="865809"/>
                  <a:pt x="2922838" y="863986"/>
                  <a:pt x="2933550" y="860597"/>
                </a:cubicBezTo>
                <a:cubicBezTo>
                  <a:pt x="2979526" y="846099"/>
                  <a:pt x="3007429" y="818097"/>
                  <a:pt x="3007429" y="818097"/>
                </a:cubicBezTo>
                <a:cubicBezTo>
                  <a:pt x="3007429" y="818097"/>
                  <a:pt x="2947105" y="792012"/>
                  <a:pt x="2891850" y="732261"/>
                </a:cubicBezTo>
                <a:lnTo>
                  <a:pt x="2842114" y="662968"/>
                </a:lnTo>
                <a:lnTo>
                  <a:pt x="2887798" y="574493"/>
                </a:lnTo>
                <a:cubicBezTo>
                  <a:pt x="2927120" y="509626"/>
                  <a:pt x="2972277" y="449947"/>
                  <a:pt x="2990746" y="421895"/>
                </a:cubicBezTo>
                <a:cubicBezTo>
                  <a:pt x="3012095" y="389523"/>
                  <a:pt x="3006833" y="380785"/>
                  <a:pt x="2993526" y="380785"/>
                </a:cubicBezTo>
                <a:close/>
                <a:moveTo>
                  <a:pt x="1821085" y="0"/>
                </a:moveTo>
                <a:lnTo>
                  <a:pt x="3865038" y="0"/>
                </a:lnTo>
                <a:lnTo>
                  <a:pt x="3865038" y="3275673"/>
                </a:lnTo>
                <a:lnTo>
                  <a:pt x="3475622" y="3275673"/>
                </a:lnTo>
                <a:lnTo>
                  <a:pt x="3475622" y="5249678"/>
                </a:lnTo>
                <a:lnTo>
                  <a:pt x="3865038" y="5249678"/>
                </a:lnTo>
                <a:lnTo>
                  <a:pt x="3865038" y="6858000"/>
                </a:lnTo>
                <a:lnTo>
                  <a:pt x="929186" y="6858000"/>
                </a:lnTo>
                <a:lnTo>
                  <a:pt x="744359" y="6622854"/>
                </a:lnTo>
                <a:cubicBezTo>
                  <a:pt x="223495" y="5878318"/>
                  <a:pt x="0" y="4870136"/>
                  <a:pt x="0" y="3815553"/>
                </a:cubicBezTo>
                <a:cubicBezTo>
                  <a:pt x="0" y="2233680"/>
                  <a:pt x="502911" y="699318"/>
                  <a:pt x="1757949" y="31003"/>
                </a:cubicBezTo>
                <a:close/>
              </a:path>
            </a:pathLst>
          </a:custGeom>
          <a:solidFill>
            <a:srgbClr val="FFFFFF">
              <a:lumMod val="95000"/>
              <a:alpha val="40000"/>
            </a:srgbClr>
          </a:solidFill>
        </p:spPr>
      </p:pic>
      <p:sp>
        <p:nvSpPr>
          <p:cNvPr id="2" name="Title 1">
            <a:extLst>
              <a:ext uri="{FF2B5EF4-FFF2-40B4-BE49-F238E27FC236}">
                <a16:creationId xmlns:a16="http://schemas.microsoft.com/office/drawing/2014/main" id="{5D0F71CD-7454-1744-13FE-9E85FADDF856}"/>
              </a:ext>
            </a:extLst>
          </p:cNvPr>
          <p:cNvSpPr>
            <a:spLocks noGrp="1"/>
          </p:cNvSpPr>
          <p:nvPr>
            <p:ph type="title"/>
          </p:nvPr>
        </p:nvSpPr>
        <p:spPr/>
        <p:txBody>
          <a:bodyPr/>
          <a:lstStyle/>
          <a:p>
            <a:r>
              <a:rPr lang="en-GB" dirty="0"/>
              <a:t>FY26 Highlights</a:t>
            </a:r>
            <a:br>
              <a:rPr lang="en-GB" dirty="0"/>
            </a:br>
            <a:endParaRPr lang="en-GB" dirty="0"/>
          </a:p>
        </p:txBody>
      </p:sp>
      <p:sp>
        <p:nvSpPr>
          <p:cNvPr id="3" name="Slide Number Placeholder 2">
            <a:extLst>
              <a:ext uri="{FF2B5EF4-FFF2-40B4-BE49-F238E27FC236}">
                <a16:creationId xmlns:a16="http://schemas.microsoft.com/office/drawing/2014/main" id="{E00709AE-35ED-3982-40F7-255B0774E076}"/>
              </a:ext>
            </a:extLst>
          </p:cNvPr>
          <p:cNvSpPr>
            <a:spLocks noGrp="1"/>
          </p:cNvSpPr>
          <p:nvPr>
            <p:ph type="sldNum" sz="quarter" idx="10"/>
          </p:nvPr>
        </p:nvSpPr>
        <p:spPr/>
        <p:txBody>
          <a:bodyPr/>
          <a:lstStyle/>
          <a:p>
            <a:fld id="{08F64A33-8291-4D33-9825-B38E89644A52}" type="slidenum">
              <a:rPr lang="en-GB" smtClean="0"/>
              <a:pPr/>
              <a:t>7</a:t>
            </a:fld>
            <a:endParaRPr lang="en-GB"/>
          </a:p>
        </p:txBody>
      </p:sp>
      <p:sp>
        <p:nvSpPr>
          <p:cNvPr id="4" name="Oval 3">
            <a:extLst>
              <a:ext uri="{FF2B5EF4-FFF2-40B4-BE49-F238E27FC236}">
                <a16:creationId xmlns:a16="http://schemas.microsoft.com/office/drawing/2014/main" id="{5CAED3B0-7004-AF97-3F69-A6EDF8448628}"/>
              </a:ext>
            </a:extLst>
          </p:cNvPr>
          <p:cNvSpPr/>
          <p:nvPr/>
        </p:nvSpPr>
        <p:spPr>
          <a:xfrm>
            <a:off x="383749" y="1651208"/>
            <a:ext cx="712096" cy="71209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364286F0-01C9-ABF6-21EA-C2F27BD8EACD}"/>
              </a:ext>
            </a:extLst>
          </p:cNvPr>
          <p:cNvSpPr txBox="1"/>
          <p:nvPr/>
        </p:nvSpPr>
        <p:spPr>
          <a:xfrm>
            <a:off x="371475"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3"/>
                </a:solidFill>
              </a:rPr>
              <a:t>Passengers</a:t>
            </a:r>
          </a:p>
          <a:p>
            <a:pPr marL="0" lvl="1">
              <a:lnSpc>
                <a:spcPct val="90000"/>
              </a:lnSpc>
              <a:spcAft>
                <a:spcPts val="1200"/>
              </a:spcAft>
            </a:pPr>
            <a:r>
              <a:rPr lang="en-GB" sz="1400" dirty="0"/>
              <a:t>66.3m pax in FY26 - up 1.3m (1.9%) compared to the prior year </a:t>
            </a:r>
          </a:p>
          <a:p>
            <a:pPr marL="266700" lvl="2" indent="-266700">
              <a:lnSpc>
                <a:spcPct val="90000"/>
              </a:lnSpc>
              <a:spcAft>
                <a:spcPts val="600"/>
              </a:spcAft>
              <a:buFont typeface="Arial" panose="020B0604020202020204" pitchFamily="34" charset="0"/>
              <a:buChar char="•"/>
            </a:pPr>
            <a:r>
              <a:rPr lang="en-GB" sz="1400" dirty="0"/>
              <a:t>Record pax at both Manchester and Stansted</a:t>
            </a:r>
          </a:p>
          <a:p>
            <a:pPr marL="266700" lvl="2" indent="-266700">
              <a:lnSpc>
                <a:spcPct val="90000"/>
              </a:lnSpc>
              <a:spcAft>
                <a:spcPts val="600"/>
              </a:spcAft>
              <a:buFont typeface="Arial" panose="020B0604020202020204" pitchFamily="34" charset="0"/>
              <a:buChar char="•"/>
            </a:pPr>
            <a:r>
              <a:rPr lang="en-GB" sz="1400" dirty="0"/>
              <a:t>Stansted exceeded 30m annual pax for the first time</a:t>
            </a:r>
          </a:p>
          <a:p>
            <a:pPr marL="266700" lvl="2" indent="-266700">
              <a:lnSpc>
                <a:spcPct val="90000"/>
              </a:lnSpc>
              <a:spcAft>
                <a:spcPts val="600"/>
              </a:spcAft>
              <a:buFont typeface="Arial" panose="020B0604020202020204" pitchFamily="34" charset="0"/>
              <a:buChar char="•"/>
            </a:pPr>
            <a:r>
              <a:rPr lang="en-GB" sz="1400" dirty="0"/>
              <a:t>Routes continued to strengthen as airlines introduced new destinations and capacity</a:t>
            </a:r>
          </a:p>
        </p:txBody>
      </p:sp>
      <p:grpSp>
        <p:nvGrpSpPr>
          <p:cNvPr id="23" name="Group 22">
            <a:extLst>
              <a:ext uri="{FF2B5EF4-FFF2-40B4-BE49-F238E27FC236}">
                <a16:creationId xmlns:a16="http://schemas.microsoft.com/office/drawing/2014/main" id="{6E4614D4-04CB-6C8F-6F9C-1962E6FFCF8D}"/>
              </a:ext>
            </a:extLst>
          </p:cNvPr>
          <p:cNvGrpSpPr/>
          <p:nvPr/>
        </p:nvGrpSpPr>
        <p:grpSpPr>
          <a:xfrm>
            <a:off x="4442672" y="1651208"/>
            <a:ext cx="712096" cy="712096"/>
            <a:chOff x="4021111" y="1651208"/>
            <a:chExt cx="789832" cy="789832"/>
          </a:xfrm>
        </p:grpSpPr>
        <p:sp>
          <p:nvSpPr>
            <p:cNvPr id="24" name="Oval 23">
              <a:extLst>
                <a:ext uri="{FF2B5EF4-FFF2-40B4-BE49-F238E27FC236}">
                  <a16:creationId xmlns:a16="http://schemas.microsoft.com/office/drawing/2014/main" id="{C19ACF6E-82E4-266A-A2D3-015A2EE2942B}"/>
                </a:ext>
              </a:extLst>
            </p:cNvPr>
            <p:cNvSpPr/>
            <p:nvPr/>
          </p:nvSpPr>
          <p:spPr>
            <a:xfrm>
              <a:off x="4021111" y="1651208"/>
              <a:ext cx="789832" cy="7898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B58A0E6E-4850-4D48-C5DE-4537EC1C0CA5}"/>
                </a:ext>
              </a:extLst>
            </p:cNvPr>
            <p:cNvSpPr/>
            <p:nvPr/>
          </p:nvSpPr>
          <p:spPr>
            <a:xfrm>
              <a:off x="4206202" y="1836297"/>
              <a:ext cx="419649" cy="419654"/>
            </a:xfrm>
            <a:custGeom>
              <a:avLst/>
              <a:gdLst>
                <a:gd name="connsiteX0" fmla="*/ 114185 w 228596"/>
                <a:gd name="connsiteY0" fmla="*/ 23221 h 228599"/>
                <a:gd name="connsiteX1" fmla="*/ 98707 w 228596"/>
                <a:gd name="connsiteY1" fmla="*/ 73088 h 228599"/>
                <a:gd name="connsiteX2" fmla="*/ 71417 w 228596"/>
                <a:gd name="connsiteY2" fmla="*/ 93193 h 228599"/>
                <a:gd name="connsiteX3" fmla="*/ 21268 w 228596"/>
                <a:gd name="connsiteY3" fmla="*/ 93193 h 228599"/>
                <a:gd name="connsiteX4" fmla="*/ 63131 w 228596"/>
                <a:gd name="connsiteY4" fmla="*/ 124498 h 228599"/>
                <a:gd name="connsiteX5" fmla="*/ 73380 w 228596"/>
                <a:gd name="connsiteY5" fmla="*/ 155596 h 228599"/>
                <a:gd name="connsiteX6" fmla="*/ 58025 w 228596"/>
                <a:gd name="connsiteY6" fmla="*/ 206753 h 228599"/>
                <a:gd name="connsiteX7" fmla="*/ 96535 w 228596"/>
                <a:gd name="connsiteY7" fmla="*/ 176474 h 228599"/>
                <a:gd name="connsiteX8" fmla="*/ 131844 w 228596"/>
                <a:gd name="connsiteY8" fmla="*/ 176462 h 228599"/>
                <a:gd name="connsiteX9" fmla="*/ 170487 w 228596"/>
                <a:gd name="connsiteY9" fmla="*/ 206801 h 228599"/>
                <a:gd name="connsiteX10" fmla="*/ 155037 w 228596"/>
                <a:gd name="connsiteY10" fmla="*/ 155564 h 228599"/>
                <a:gd name="connsiteX11" fmla="*/ 165343 w 228596"/>
                <a:gd name="connsiteY11" fmla="*/ 124377 h 228599"/>
                <a:gd name="connsiteX12" fmla="*/ 207311 w 228596"/>
                <a:gd name="connsiteY12" fmla="*/ 93193 h 228599"/>
                <a:gd name="connsiteX13" fmla="*/ 156952 w 228596"/>
                <a:gd name="connsiteY13" fmla="*/ 93193 h 228599"/>
                <a:gd name="connsiteX14" fmla="*/ 129663 w 228596"/>
                <a:gd name="connsiteY14" fmla="*/ 73088 h 228599"/>
                <a:gd name="connsiteX15" fmla="*/ 114185 w 228596"/>
                <a:gd name="connsiteY15" fmla="*/ 23221 h 228599"/>
                <a:gd name="connsiteX16" fmla="*/ 18573 w 228596"/>
                <a:gd name="connsiteY16" fmla="*/ 91171 h 228599"/>
                <a:gd name="connsiteX17" fmla="*/ 18573 w 228596"/>
                <a:gd name="connsiteY17" fmla="*/ 91171 h 228599"/>
                <a:gd name="connsiteX18" fmla="*/ 18573 w 228596"/>
                <a:gd name="connsiteY18" fmla="*/ 91171 h 228599"/>
                <a:gd name="connsiteX19" fmla="*/ 97573 w 228596"/>
                <a:gd name="connsiteY19" fmla="*/ 12499 h 228599"/>
                <a:gd name="connsiteX20" fmla="*/ 114185 w 228596"/>
                <a:gd name="connsiteY20" fmla="*/ 0 h 228599"/>
                <a:gd name="connsiteX21" fmla="*/ 130806 w 228596"/>
                <a:gd name="connsiteY21" fmla="*/ 12498 h 228599"/>
                <a:gd name="connsiteX22" fmla="*/ 147856 w 228596"/>
                <a:gd name="connsiteY22" fmla="*/ 67441 h 228599"/>
                <a:gd name="connsiteX23" fmla="*/ 156952 w 228596"/>
                <a:gd name="connsiteY23" fmla="*/ 74143 h 228599"/>
                <a:gd name="connsiteX24" fmla="*/ 211168 w 228596"/>
                <a:gd name="connsiteY24" fmla="*/ 74143 h 228599"/>
                <a:gd name="connsiteX25" fmla="*/ 211311 w 228596"/>
                <a:gd name="connsiteY25" fmla="*/ 74144 h 228599"/>
                <a:gd name="connsiteX26" fmla="*/ 227828 w 228596"/>
                <a:gd name="connsiteY26" fmla="*/ 86776 h 228599"/>
                <a:gd name="connsiteX27" fmla="*/ 221417 w 228596"/>
                <a:gd name="connsiteY27" fmla="*/ 106442 h 228599"/>
                <a:gd name="connsiteX28" fmla="*/ 176707 w 228596"/>
                <a:gd name="connsiteY28" fmla="*/ 139667 h 228599"/>
                <a:gd name="connsiteX29" fmla="*/ 173268 w 228596"/>
                <a:gd name="connsiteY29" fmla="*/ 150063 h 228599"/>
                <a:gd name="connsiteX30" fmla="*/ 189947 w 228596"/>
                <a:gd name="connsiteY30" fmla="*/ 205346 h 228599"/>
                <a:gd name="connsiteX31" fmla="*/ 183832 w 228596"/>
                <a:gd name="connsiteY31" fmla="*/ 225032 h 228599"/>
                <a:gd name="connsiteX32" fmla="*/ 162934 w 228596"/>
                <a:gd name="connsiteY32" fmla="*/ 225086 h 228599"/>
                <a:gd name="connsiteX33" fmla="*/ 162800 w 228596"/>
                <a:gd name="connsiteY33" fmla="*/ 224987 h 228599"/>
                <a:gd name="connsiteX34" fmla="*/ 120081 w 228596"/>
                <a:gd name="connsiteY34" fmla="*/ 191446 h 228599"/>
                <a:gd name="connsiteX35" fmla="*/ 108308 w 228596"/>
                <a:gd name="connsiteY35" fmla="*/ 191451 h 228599"/>
                <a:gd name="connsiteX36" fmla="*/ 65683 w 228596"/>
                <a:gd name="connsiteY36" fmla="*/ 224961 h 228599"/>
                <a:gd name="connsiteX37" fmla="*/ 65512 w 228596"/>
                <a:gd name="connsiteY37" fmla="*/ 225091 h 228599"/>
                <a:gd name="connsiteX38" fmla="*/ 44633 w 228596"/>
                <a:gd name="connsiteY38" fmla="*/ 224946 h 228599"/>
                <a:gd name="connsiteX39" fmla="*/ 38575 w 228596"/>
                <a:gd name="connsiteY39" fmla="*/ 205279 h 228599"/>
                <a:gd name="connsiteX40" fmla="*/ 55130 w 228596"/>
                <a:gd name="connsiteY40" fmla="*/ 150119 h 228599"/>
                <a:gd name="connsiteX41" fmla="*/ 51720 w 228596"/>
                <a:gd name="connsiteY41" fmla="*/ 139753 h 228599"/>
                <a:gd name="connsiteX42" fmla="*/ 7171 w 228596"/>
                <a:gd name="connsiteY42" fmla="*/ 106432 h 228599"/>
                <a:gd name="connsiteX43" fmla="*/ 7171 w 228596"/>
                <a:gd name="connsiteY43" fmla="*/ 106432 h 228599"/>
                <a:gd name="connsiteX44" fmla="*/ 770 w 228596"/>
                <a:gd name="connsiteY44" fmla="*/ 86767 h 228599"/>
                <a:gd name="connsiteX45" fmla="*/ 17296 w 228596"/>
                <a:gd name="connsiteY45" fmla="*/ 74144 h 228599"/>
                <a:gd name="connsiteX46" fmla="*/ 17430 w 228596"/>
                <a:gd name="connsiteY46" fmla="*/ 74143 h 228599"/>
                <a:gd name="connsiteX47" fmla="*/ 71417 w 228596"/>
                <a:gd name="connsiteY47" fmla="*/ 74143 h 228599"/>
                <a:gd name="connsiteX48" fmla="*/ 80514 w 228596"/>
                <a:gd name="connsiteY48" fmla="*/ 67441 h 228599"/>
                <a:gd name="connsiteX49" fmla="*/ 97573 w 228596"/>
                <a:gd name="connsiteY49" fmla="*/ 12499 h 22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8596" h="228599">
                  <a:moveTo>
                    <a:pt x="114185" y="23221"/>
                  </a:moveTo>
                  <a:lnTo>
                    <a:pt x="98707" y="73088"/>
                  </a:lnTo>
                  <a:cubicBezTo>
                    <a:pt x="95001" y="85044"/>
                    <a:pt x="83933" y="93193"/>
                    <a:pt x="71417" y="93193"/>
                  </a:cubicBezTo>
                  <a:lnTo>
                    <a:pt x="21268" y="93193"/>
                  </a:lnTo>
                  <a:lnTo>
                    <a:pt x="63131" y="124498"/>
                  </a:lnTo>
                  <a:cubicBezTo>
                    <a:pt x="72732" y="131684"/>
                    <a:pt x="76828" y="144106"/>
                    <a:pt x="73380" y="155596"/>
                  </a:cubicBezTo>
                  <a:lnTo>
                    <a:pt x="58025" y="206753"/>
                  </a:lnTo>
                  <a:lnTo>
                    <a:pt x="96535" y="176474"/>
                  </a:lnTo>
                  <a:cubicBezTo>
                    <a:pt x="106898" y="168331"/>
                    <a:pt x="121481" y="168326"/>
                    <a:pt x="131844" y="176462"/>
                  </a:cubicBezTo>
                  <a:lnTo>
                    <a:pt x="170487" y="206801"/>
                  </a:lnTo>
                  <a:lnTo>
                    <a:pt x="155037" y="155564"/>
                  </a:lnTo>
                  <a:cubicBezTo>
                    <a:pt x="151551" y="144034"/>
                    <a:pt x="155676" y="131560"/>
                    <a:pt x="165343" y="124377"/>
                  </a:cubicBezTo>
                  <a:lnTo>
                    <a:pt x="207311" y="93193"/>
                  </a:lnTo>
                  <a:lnTo>
                    <a:pt x="156952" y="93193"/>
                  </a:lnTo>
                  <a:cubicBezTo>
                    <a:pt x="144436" y="93193"/>
                    <a:pt x="133378" y="85044"/>
                    <a:pt x="129663" y="73088"/>
                  </a:cubicBezTo>
                  <a:lnTo>
                    <a:pt x="114185" y="23221"/>
                  </a:lnTo>
                  <a:close/>
                  <a:moveTo>
                    <a:pt x="18573" y="91171"/>
                  </a:moveTo>
                  <a:cubicBezTo>
                    <a:pt x="18573" y="91170"/>
                    <a:pt x="18573" y="91172"/>
                    <a:pt x="18573" y="91171"/>
                  </a:cubicBezTo>
                  <a:lnTo>
                    <a:pt x="18573" y="91171"/>
                  </a:lnTo>
                  <a:close/>
                  <a:moveTo>
                    <a:pt x="97573" y="12499"/>
                  </a:moveTo>
                  <a:cubicBezTo>
                    <a:pt x="99754" y="5282"/>
                    <a:pt x="106336" y="0"/>
                    <a:pt x="114185" y="0"/>
                  </a:cubicBezTo>
                  <a:cubicBezTo>
                    <a:pt x="122033" y="0"/>
                    <a:pt x="128625" y="5282"/>
                    <a:pt x="130806" y="12498"/>
                  </a:cubicBezTo>
                  <a:lnTo>
                    <a:pt x="147856" y="67441"/>
                  </a:lnTo>
                  <a:cubicBezTo>
                    <a:pt x="149094" y="71427"/>
                    <a:pt x="152780" y="74143"/>
                    <a:pt x="156952" y="74143"/>
                  </a:cubicBezTo>
                  <a:lnTo>
                    <a:pt x="211168" y="74143"/>
                  </a:lnTo>
                  <a:lnTo>
                    <a:pt x="211311" y="74144"/>
                  </a:lnTo>
                  <a:cubicBezTo>
                    <a:pt x="219131" y="74257"/>
                    <a:pt x="225656" y="79564"/>
                    <a:pt x="227828" y="86776"/>
                  </a:cubicBezTo>
                  <a:cubicBezTo>
                    <a:pt x="229980" y="93933"/>
                    <a:pt x="227542" y="101873"/>
                    <a:pt x="221417" y="106442"/>
                  </a:cubicBezTo>
                  <a:lnTo>
                    <a:pt x="176707" y="139667"/>
                  </a:lnTo>
                  <a:cubicBezTo>
                    <a:pt x="173487" y="142062"/>
                    <a:pt x="172116" y="146219"/>
                    <a:pt x="173268" y="150063"/>
                  </a:cubicBezTo>
                  <a:lnTo>
                    <a:pt x="189947" y="205346"/>
                  </a:lnTo>
                  <a:cubicBezTo>
                    <a:pt x="192204" y="212446"/>
                    <a:pt x="189880" y="220398"/>
                    <a:pt x="183832" y="225032"/>
                  </a:cubicBezTo>
                  <a:cubicBezTo>
                    <a:pt x="177650" y="229769"/>
                    <a:pt x="169144" y="229792"/>
                    <a:pt x="162934" y="225086"/>
                  </a:cubicBezTo>
                  <a:lnTo>
                    <a:pt x="162800" y="224987"/>
                  </a:lnTo>
                  <a:lnTo>
                    <a:pt x="120081" y="191446"/>
                  </a:lnTo>
                  <a:cubicBezTo>
                    <a:pt x="116623" y="188734"/>
                    <a:pt x="111765" y="188736"/>
                    <a:pt x="108308" y="191451"/>
                  </a:cubicBezTo>
                  <a:lnTo>
                    <a:pt x="65683" y="224961"/>
                  </a:lnTo>
                  <a:lnTo>
                    <a:pt x="65512" y="225091"/>
                  </a:lnTo>
                  <a:cubicBezTo>
                    <a:pt x="59292" y="229762"/>
                    <a:pt x="50786" y="229699"/>
                    <a:pt x="44633" y="224946"/>
                  </a:cubicBezTo>
                  <a:cubicBezTo>
                    <a:pt x="38613" y="220300"/>
                    <a:pt x="36318" y="212363"/>
                    <a:pt x="38575" y="205279"/>
                  </a:cubicBezTo>
                  <a:lnTo>
                    <a:pt x="55130" y="150119"/>
                  </a:lnTo>
                  <a:cubicBezTo>
                    <a:pt x="56282" y="146289"/>
                    <a:pt x="54920" y="142148"/>
                    <a:pt x="51720" y="139753"/>
                  </a:cubicBezTo>
                  <a:lnTo>
                    <a:pt x="7171" y="106432"/>
                  </a:lnTo>
                  <a:cubicBezTo>
                    <a:pt x="7171" y="106431"/>
                    <a:pt x="7171" y="106433"/>
                    <a:pt x="7171" y="106432"/>
                  </a:cubicBezTo>
                  <a:cubicBezTo>
                    <a:pt x="1047" y="101859"/>
                    <a:pt x="-1382" y="93920"/>
                    <a:pt x="770" y="86767"/>
                  </a:cubicBezTo>
                  <a:cubicBezTo>
                    <a:pt x="2942" y="79560"/>
                    <a:pt x="9467" y="74257"/>
                    <a:pt x="17296" y="74144"/>
                  </a:cubicBezTo>
                  <a:lnTo>
                    <a:pt x="17430" y="74143"/>
                  </a:lnTo>
                  <a:lnTo>
                    <a:pt x="71417" y="74143"/>
                  </a:lnTo>
                  <a:cubicBezTo>
                    <a:pt x="75589" y="74143"/>
                    <a:pt x="79276" y="71427"/>
                    <a:pt x="80514" y="67441"/>
                  </a:cubicBezTo>
                  <a:lnTo>
                    <a:pt x="97573" y="12499"/>
                  </a:lnTo>
                  <a:close/>
                </a:path>
              </a:pathLst>
            </a:custGeom>
            <a:solidFill>
              <a:schemeClr val="bg1"/>
            </a:solidFill>
            <a:ln w="9525" cap="flat">
              <a:noFill/>
              <a:prstDash val="solid"/>
              <a:miter/>
            </a:ln>
          </p:spPr>
          <p:txBody>
            <a:bodyPr rtlCol="0" anchor="ctr"/>
            <a:lstStyle/>
            <a:p>
              <a:endParaRPr lang="en-GB" dirty="0"/>
            </a:p>
          </p:txBody>
        </p:sp>
      </p:grpSp>
      <p:sp>
        <p:nvSpPr>
          <p:cNvPr id="27" name="Oval 26">
            <a:extLst>
              <a:ext uri="{FF2B5EF4-FFF2-40B4-BE49-F238E27FC236}">
                <a16:creationId xmlns:a16="http://schemas.microsoft.com/office/drawing/2014/main" id="{08E91401-D2D3-9250-9DF7-CDAA9942E73C}"/>
              </a:ext>
            </a:extLst>
          </p:cNvPr>
          <p:cNvSpPr/>
          <p:nvPr/>
        </p:nvSpPr>
        <p:spPr>
          <a:xfrm>
            <a:off x="8576159" y="1651208"/>
            <a:ext cx="712096" cy="71209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1BEED664-2226-DF4D-1A58-A4FD97E6E1B9}"/>
              </a:ext>
            </a:extLst>
          </p:cNvPr>
          <p:cNvSpPr txBox="1"/>
          <p:nvPr/>
        </p:nvSpPr>
        <p:spPr>
          <a:xfrm>
            <a:off x="4442672"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2"/>
                </a:solidFill>
              </a:rPr>
              <a:t>EBITDA</a:t>
            </a:r>
          </a:p>
          <a:p>
            <a:pPr marL="0" lvl="2">
              <a:lnSpc>
                <a:spcPct val="90000"/>
              </a:lnSpc>
              <a:spcAft>
                <a:spcPts val="1200"/>
              </a:spcAft>
            </a:pPr>
            <a:r>
              <a:rPr lang="en-GB" sz="1400" dirty="0"/>
              <a:t>EBITDA increased by £44.0m (7.7%) to reach a record £614.4m </a:t>
            </a:r>
          </a:p>
          <a:p>
            <a:pPr marL="266700" lvl="2" indent="-266700">
              <a:lnSpc>
                <a:spcPct val="90000"/>
              </a:lnSpc>
              <a:spcAft>
                <a:spcPts val="600"/>
              </a:spcAft>
              <a:buFont typeface="Arial" panose="020B0604020202020204" pitchFamily="34" charset="0"/>
              <a:buChar char="•"/>
            </a:pPr>
            <a:r>
              <a:rPr lang="en-GB" sz="1400" dirty="0"/>
              <a:t>Driven by increased passenger volumes, coupled with yield improvements across all principal revenue streams</a:t>
            </a:r>
          </a:p>
          <a:p>
            <a:pPr marL="266700" lvl="2" indent="-266700">
              <a:lnSpc>
                <a:spcPct val="90000"/>
              </a:lnSpc>
              <a:spcAft>
                <a:spcPts val="600"/>
              </a:spcAft>
              <a:buFont typeface="Arial" panose="020B0604020202020204" pitchFamily="34" charset="0"/>
              <a:buChar char="•"/>
            </a:pPr>
            <a:r>
              <a:rPr lang="en-GB" sz="1400" dirty="0"/>
              <a:t>All of MAG’s airports and divisions reported positive EBITDA despite headwinds of rising costs</a:t>
            </a:r>
          </a:p>
          <a:p>
            <a:pPr marL="266700" lvl="2" indent="-266700">
              <a:lnSpc>
                <a:spcPct val="90000"/>
              </a:lnSpc>
              <a:spcAft>
                <a:spcPts val="600"/>
              </a:spcAft>
              <a:buFont typeface="Arial" panose="020B0604020202020204" pitchFamily="34" charset="0"/>
              <a:buChar char="•"/>
            </a:pPr>
            <a:r>
              <a:rPr lang="en-GB" sz="1400" dirty="0"/>
              <a:t>Escalation of the conflict in the Middle East impacted passenger numbers and EBITDA in March 2026 but year-on-year growth still continues into FY27</a:t>
            </a:r>
          </a:p>
        </p:txBody>
      </p:sp>
      <p:sp>
        <p:nvSpPr>
          <p:cNvPr id="32" name="TextBox 31">
            <a:extLst>
              <a:ext uri="{FF2B5EF4-FFF2-40B4-BE49-F238E27FC236}">
                <a16:creationId xmlns:a16="http://schemas.microsoft.com/office/drawing/2014/main" id="{6158FBD4-9819-425B-0742-2527C1C6A8E4}"/>
              </a:ext>
            </a:extLst>
          </p:cNvPr>
          <p:cNvSpPr txBox="1"/>
          <p:nvPr/>
        </p:nvSpPr>
        <p:spPr>
          <a:xfrm>
            <a:off x="8512124"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1"/>
                </a:solidFill>
              </a:rPr>
              <a:t>Cashflow</a:t>
            </a:r>
          </a:p>
          <a:p>
            <a:pPr marL="0" lvl="2">
              <a:lnSpc>
                <a:spcPct val="90000"/>
              </a:lnSpc>
              <a:spcAft>
                <a:spcPts val="1200"/>
              </a:spcAft>
            </a:pPr>
            <a:r>
              <a:rPr lang="en-GB" sz="1400" dirty="0"/>
              <a:t>MAG’s adjusted cash from operations of £609.4m was a £38.7m (6.8%) increase over last year reflecting strong trading performance</a:t>
            </a:r>
          </a:p>
          <a:p>
            <a:pPr marL="266700" lvl="2" indent="-266700">
              <a:lnSpc>
                <a:spcPct val="90000"/>
              </a:lnSpc>
              <a:spcAft>
                <a:spcPts val="600"/>
              </a:spcAft>
              <a:buFont typeface="Arial" panose="020B0604020202020204" pitchFamily="34" charset="0"/>
              <a:buChar char="•"/>
            </a:pPr>
            <a:r>
              <a:rPr lang="en-GB" sz="1400" dirty="0"/>
              <a:t>Net movement in cash during the year was an inflow of £3.8m</a:t>
            </a:r>
          </a:p>
          <a:p>
            <a:pPr marL="266700" lvl="2" indent="-266700">
              <a:lnSpc>
                <a:spcPct val="90000"/>
              </a:lnSpc>
              <a:spcAft>
                <a:spcPts val="600"/>
              </a:spcAft>
              <a:buFont typeface="Arial" panose="020B0604020202020204" pitchFamily="34" charset="0"/>
              <a:buChar char="•"/>
            </a:pPr>
            <a:r>
              <a:rPr lang="en-GB" sz="1400" dirty="0"/>
              <a:t>Modest inflow reflects MAG’s continued investment in its infrastructure with cash capex of £586.2m in FY26 and bond raise of £300m in January 2026.</a:t>
            </a:r>
          </a:p>
        </p:txBody>
      </p:sp>
      <p:pic>
        <p:nvPicPr>
          <p:cNvPr id="17" name="Graphic 16">
            <a:extLst>
              <a:ext uri="{FF2B5EF4-FFF2-40B4-BE49-F238E27FC236}">
                <a16:creationId xmlns:a16="http://schemas.microsoft.com/office/drawing/2014/main" id="{A8BC7076-A5FD-0D76-7F6B-164C6A903C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8321" y="1808632"/>
            <a:ext cx="342951" cy="342950"/>
          </a:xfrm>
          <a:prstGeom prst="rect">
            <a:avLst/>
          </a:prstGeom>
        </p:spPr>
      </p:pic>
      <p:pic>
        <p:nvPicPr>
          <p:cNvPr id="6" name="Graphic 5">
            <a:extLst>
              <a:ext uri="{FF2B5EF4-FFF2-40B4-BE49-F238E27FC236}">
                <a16:creationId xmlns:a16="http://schemas.microsoft.com/office/drawing/2014/main" id="{86A5C425-D7E4-1CC3-A265-8D4D2001E3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62917" y="1808632"/>
            <a:ext cx="338579" cy="338579"/>
          </a:xfrm>
          <a:prstGeom prst="rect">
            <a:avLst/>
          </a:prstGeom>
        </p:spPr>
      </p:pic>
    </p:spTree>
    <p:extLst>
      <p:ext uri="{BB962C8B-B14F-4D97-AF65-F5344CB8AC3E}">
        <p14:creationId xmlns:p14="http://schemas.microsoft.com/office/powerpoint/2010/main" val="31259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CF0F-7B92-5C6E-C6CC-E958C3805A11}"/>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6D4C6E2E-091E-63B3-CA5B-595032356AC0}"/>
              </a:ext>
            </a:extLst>
          </p:cNvPr>
          <p:cNvSpPr/>
          <p:nvPr/>
        </p:nvSpPr>
        <p:spPr>
          <a:xfrm>
            <a:off x="383749" y="1651208"/>
            <a:ext cx="712096" cy="712096"/>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Placeholder 12">
            <a:extLst>
              <a:ext uri="{FF2B5EF4-FFF2-40B4-BE49-F238E27FC236}">
                <a16:creationId xmlns:a16="http://schemas.microsoft.com/office/drawing/2014/main" id="{2D211C2A-019A-5B63-7C5A-291855BA0534}"/>
              </a:ext>
            </a:extLst>
          </p:cNvPr>
          <p:cNvPicPr>
            <a:picLocks noGrp="1" noChangeAspect="1"/>
          </p:cNvPicPr>
          <p:nvPr>
            <p:ph type="pic" sz="quarter" idx="11"/>
          </p:nvPr>
        </p:nvPicPr>
        <p:blipFill>
          <a:blip r:embed="rId2">
            <a:alphaModFix amt="30000"/>
          </a:blip>
          <a:srcRect l="24956" r="24956"/>
          <a:stretch/>
        </p:blipFill>
        <p:spPr>
          <a:custGeom>
            <a:avLst/>
            <a:gdLst>
              <a:gd name="connsiteX0" fmla="*/ 2857521 w 3865038"/>
              <a:gd name="connsiteY0" fmla="*/ 849673 h 6858000"/>
              <a:gd name="connsiteX1" fmla="*/ 2878463 w 3865038"/>
              <a:gd name="connsiteY1" fmla="*/ 863383 h 6858000"/>
              <a:gd name="connsiteX2" fmla="*/ 2867442 w 3865038"/>
              <a:gd name="connsiteY2" fmla="*/ 858453 h 6858000"/>
              <a:gd name="connsiteX3" fmla="*/ 3242668 w 3865038"/>
              <a:gd name="connsiteY3" fmla="*/ 582063 h 6858000"/>
              <a:gd name="connsiteX4" fmla="*/ 3243164 w 3865038"/>
              <a:gd name="connsiteY4" fmla="*/ 582063 h 6858000"/>
              <a:gd name="connsiteX5" fmla="*/ 3265705 w 3865038"/>
              <a:gd name="connsiteY5" fmla="*/ 647601 h 6858000"/>
              <a:gd name="connsiteX6" fmla="*/ 3219432 w 3865038"/>
              <a:gd name="connsiteY6" fmla="*/ 647601 h 6858000"/>
              <a:gd name="connsiteX7" fmla="*/ 3223205 w 3865038"/>
              <a:gd name="connsiteY7" fmla="*/ 538074 h 6858000"/>
              <a:gd name="connsiteX8" fmla="*/ 3155682 w 3865038"/>
              <a:gd name="connsiteY8" fmla="*/ 716614 h 6858000"/>
              <a:gd name="connsiteX9" fmla="*/ 3195203 w 3865038"/>
              <a:gd name="connsiteY9" fmla="*/ 716614 h 6858000"/>
              <a:gd name="connsiteX10" fmla="*/ 3209204 w 3865038"/>
              <a:gd name="connsiteY10" fmla="*/ 676894 h 6858000"/>
              <a:gd name="connsiteX11" fmla="*/ 3275933 w 3865038"/>
              <a:gd name="connsiteY11" fmla="*/ 676894 h 6858000"/>
              <a:gd name="connsiteX12" fmla="*/ 3289438 w 3865038"/>
              <a:gd name="connsiteY12" fmla="*/ 716614 h 6858000"/>
              <a:gd name="connsiteX13" fmla="*/ 3330150 w 3865038"/>
              <a:gd name="connsiteY13" fmla="*/ 716614 h 6858000"/>
              <a:gd name="connsiteX14" fmla="*/ 3263421 w 3865038"/>
              <a:gd name="connsiteY14" fmla="*/ 538074 h 6858000"/>
              <a:gd name="connsiteX15" fmla="*/ 2953906 w 3865038"/>
              <a:gd name="connsiteY15" fmla="*/ 538074 h 6858000"/>
              <a:gd name="connsiteX16" fmla="*/ 2953906 w 3865038"/>
              <a:gd name="connsiteY16" fmla="*/ 716514 h 6858000"/>
              <a:gd name="connsiteX17" fmla="*/ 2990647 w 3865038"/>
              <a:gd name="connsiteY17" fmla="*/ 716514 h 6858000"/>
              <a:gd name="connsiteX18" fmla="*/ 2990647 w 3865038"/>
              <a:gd name="connsiteY18" fmla="*/ 591298 h 6858000"/>
              <a:gd name="connsiteX19" fmla="*/ 2991143 w 3865038"/>
              <a:gd name="connsiteY19" fmla="*/ 591298 h 6858000"/>
              <a:gd name="connsiteX20" fmla="*/ 3034934 w 3865038"/>
              <a:gd name="connsiteY20" fmla="*/ 716514 h 6858000"/>
              <a:gd name="connsiteX21" fmla="*/ 3065220 w 3865038"/>
              <a:gd name="connsiteY21" fmla="*/ 716514 h 6858000"/>
              <a:gd name="connsiteX22" fmla="*/ 3108912 w 3865038"/>
              <a:gd name="connsiteY22" fmla="*/ 590007 h 6858000"/>
              <a:gd name="connsiteX23" fmla="*/ 3109408 w 3865038"/>
              <a:gd name="connsiteY23" fmla="*/ 590007 h 6858000"/>
              <a:gd name="connsiteX24" fmla="*/ 3109408 w 3865038"/>
              <a:gd name="connsiteY24" fmla="*/ 716514 h 6858000"/>
              <a:gd name="connsiteX25" fmla="*/ 3146149 w 3865038"/>
              <a:gd name="connsiteY25" fmla="*/ 716514 h 6858000"/>
              <a:gd name="connsiteX26" fmla="*/ 3146149 w 3865038"/>
              <a:gd name="connsiteY26" fmla="*/ 538074 h 6858000"/>
              <a:gd name="connsiteX27" fmla="*/ 3090939 w 3865038"/>
              <a:gd name="connsiteY27" fmla="*/ 538074 h 6858000"/>
              <a:gd name="connsiteX28" fmla="*/ 3051418 w 3865038"/>
              <a:gd name="connsiteY28" fmla="*/ 660808 h 6858000"/>
              <a:gd name="connsiteX29" fmla="*/ 3050921 w 3865038"/>
              <a:gd name="connsiteY29" fmla="*/ 660808 h 6858000"/>
              <a:gd name="connsiteX30" fmla="*/ 3009216 w 3865038"/>
              <a:gd name="connsiteY30" fmla="*/ 538074 h 6858000"/>
              <a:gd name="connsiteX31" fmla="*/ 3410781 w 3865038"/>
              <a:gd name="connsiteY31" fmla="*/ 533804 h 6858000"/>
              <a:gd name="connsiteX32" fmla="*/ 3373941 w 3865038"/>
              <a:gd name="connsiteY32" fmla="*/ 541053 h 6858000"/>
              <a:gd name="connsiteX33" fmla="*/ 3346336 w 3865038"/>
              <a:gd name="connsiteY33" fmla="*/ 561012 h 6858000"/>
              <a:gd name="connsiteX34" fmla="*/ 3329058 w 3865038"/>
              <a:gd name="connsiteY34" fmla="*/ 590901 h 6858000"/>
              <a:gd name="connsiteX35" fmla="*/ 3323100 w 3865038"/>
              <a:gd name="connsiteY35" fmla="*/ 628039 h 6858000"/>
              <a:gd name="connsiteX36" fmla="*/ 3329058 w 3865038"/>
              <a:gd name="connsiteY36" fmla="*/ 664382 h 6858000"/>
              <a:gd name="connsiteX37" fmla="*/ 3346336 w 3865038"/>
              <a:gd name="connsiteY37" fmla="*/ 693775 h 6858000"/>
              <a:gd name="connsiteX38" fmla="*/ 3373941 w 3865038"/>
              <a:gd name="connsiteY38" fmla="*/ 713436 h 6858000"/>
              <a:gd name="connsiteX39" fmla="*/ 3410781 w 3865038"/>
              <a:gd name="connsiteY39" fmla="*/ 720585 h 6858000"/>
              <a:gd name="connsiteX40" fmla="*/ 3436499 w 3865038"/>
              <a:gd name="connsiteY40" fmla="*/ 715223 h 6858000"/>
              <a:gd name="connsiteX41" fmla="*/ 3436400 w 3865038"/>
              <a:gd name="connsiteY41" fmla="*/ 715422 h 6858000"/>
              <a:gd name="connsiteX42" fmla="*/ 3459636 w 3865038"/>
              <a:gd name="connsiteY42" fmla="*/ 696555 h 6858000"/>
              <a:gd name="connsiteX43" fmla="*/ 3463608 w 3865038"/>
              <a:gd name="connsiteY43" fmla="*/ 716812 h 6858000"/>
              <a:gd name="connsiteX44" fmla="*/ 3488631 w 3865038"/>
              <a:gd name="connsiteY44" fmla="*/ 716812 h 6858000"/>
              <a:gd name="connsiteX45" fmla="*/ 3488631 w 3865038"/>
              <a:gd name="connsiteY45" fmla="*/ 620293 h 6858000"/>
              <a:gd name="connsiteX46" fmla="*/ 3413661 w 3865038"/>
              <a:gd name="connsiteY46" fmla="*/ 620293 h 6858000"/>
              <a:gd name="connsiteX47" fmla="*/ 3413661 w 3865038"/>
              <a:gd name="connsiteY47" fmla="*/ 649487 h 6858000"/>
              <a:gd name="connsiteX48" fmla="*/ 3453182 w 3865038"/>
              <a:gd name="connsiteY48" fmla="*/ 649487 h 6858000"/>
              <a:gd name="connsiteX49" fmla="*/ 3440769 w 3865038"/>
              <a:gd name="connsiteY49" fmla="*/ 678085 h 6858000"/>
              <a:gd name="connsiteX50" fmla="*/ 3410682 w 3865038"/>
              <a:gd name="connsiteY50" fmla="*/ 687916 h 6858000"/>
              <a:gd name="connsiteX51" fmla="*/ 3388141 w 3865038"/>
              <a:gd name="connsiteY51" fmla="*/ 682752 h 6858000"/>
              <a:gd name="connsiteX52" fmla="*/ 3373147 w 3865038"/>
              <a:gd name="connsiteY52" fmla="*/ 669149 h 6858000"/>
              <a:gd name="connsiteX53" fmla="*/ 3364806 w 3865038"/>
              <a:gd name="connsiteY53" fmla="*/ 649984 h 6858000"/>
              <a:gd name="connsiteX54" fmla="*/ 3362224 w 3865038"/>
              <a:gd name="connsiteY54" fmla="*/ 628138 h 6858000"/>
              <a:gd name="connsiteX55" fmla="*/ 3364806 w 3865038"/>
              <a:gd name="connsiteY55" fmla="*/ 605399 h 6858000"/>
              <a:gd name="connsiteX56" fmla="*/ 3373147 w 3865038"/>
              <a:gd name="connsiteY56" fmla="*/ 585737 h 6858000"/>
              <a:gd name="connsiteX57" fmla="*/ 3388141 w 3865038"/>
              <a:gd name="connsiteY57" fmla="*/ 572034 h 6858000"/>
              <a:gd name="connsiteX58" fmla="*/ 3410682 w 3865038"/>
              <a:gd name="connsiteY58" fmla="*/ 566871 h 6858000"/>
              <a:gd name="connsiteX59" fmla="*/ 3434911 w 3865038"/>
              <a:gd name="connsiteY59" fmla="*/ 574318 h 6858000"/>
              <a:gd name="connsiteX60" fmla="*/ 3448415 w 3865038"/>
              <a:gd name="connsiteY60" fmla="*/ 596859 h 6858000"/>
              <a:gd name="connsiteX61" fmla="*/ 3485950 w 3865038"/>
              <a:gd name="connsiteY61" fmla="*/ 596859 h 6858000"/>
              <a:gd name="connsiteX62" fmla="*/ 3477709 w 3865038"/>
              <a:gd name="connsiteY62" fmla="*/ 569850 h 6858000"/>
              <a:gd name="connsiteX63" fmla="*/ 3460629 w 3865038"/>
              <a:gd name="connsiteY63" fmla="*/ 550089 h 6858000"/>
              <a:gd name="connsiteX64" fmla="*/ 3437393 w 3865038"/>
              <a:gd name="connsiteY64" fmla="*/ 537975 h 6858000"/>
              <a:gd name="connsiteX65" fmla="*/ 3410781 w 3865038"/>
              <a:gd name="connsiteY65" fmla="*/ 533804 h 6858000"/>
              <a:gd name="connsiteX66" fmla="*/ 2993526 w 3865038"/>
              <a:gd name="connsiteY66" fmla="*/ 380785 h 6858000"/>
              <a:gd name="connsiteX67" fmla="*/ 2952715 w 3865038"/>
              <a:gd name="connsiteY67" fmla="*/ 390715 h 6858000"/>
              <a:gd name="connsiteX68" fmla="*/ 2952814 w 3865038"/>
              <a:gd name="connsiteY68" fmla="*/ 390715 h 6858000"/>
              <a:gd name="connsiteX69" fmla="*/ 2732072 w 3865038"/>
              <a:gd name="connsiteY69" fmla="*/ 572730 h 6858000"/>
              <a:gd name="connsiteX70" fmla="*/ 2837465 w 3865038"/>
              <a:gd name="connsiteY70" fmla="*/ 848024 h 6858000"/>
              <a:gd name="connsiteX71" fmla="*/ 2878906 w 3865038"/>
              <a:gd name="connsiteY71" fmla="*/ 863674 h 6858000"/>
              <a:gd name="connsiteX72" fmla="*/ 2879300 w 3865038"/>
              <a:gd name="connsiteY72" fmla="*/ 863932 h 6858000"/>
              <a:gd name="connsiteX73" fmla="*/ 2879687 w 3865038"/>
              <a:gd name="connsiteY73" fmla="*/ 863969 h 6858000"/>
              <a:gd name="connsiteX74" fmla="*/ 2880226 w 3865038"/>
              <a:gd name="connsiteY74" fmla="*/ 864172 h 6858000"/>
              <a:gd name="connsiteX75" fmla="*/ 2879794 w 3865038"/>
              <a:gd name="connsiteY75" fmla="*/ 863979 h 6858000"/>
              <a:gd name="connsiteX76" fmla="*/ 2903973 w 3865038"/>
              <a:gd name="connsiteY76" fmla="*/ 866290 h 6858000"/>
              <a:gd name="connsiteX77" fmla="*/ 2933550 w 3865038"/>
              <a:gd name="connsiteY77" fmla="*/ 860597 h 6858000"/>
              <a:gd name="connsiteX78" fmla="*/ 3007429 w 3865038"/>
              <a:gd name="connsiteY78" fmla="*/ 818097 h 6858000"/>
              <a:gd name="connsiteX79" fmla="*/ 2891850 w 3865038"/>
              <a:gd name="connsiteY79" fmla="*/ 732261 h 6858000"/>
              <a:gd name="connsiteX80" fmla="*/ 2842114 w 3865038"/>
              <a:gd name="connsiteY80" fmla="*/ 662968 h 6858000"/>
              <a:gd name="connsiteX81" fmla="*/ 2887798 w 3865038"/>
              <a:gd name="connsiteY81" fmla="*/ 574493 h 6858000"/>
              <a:gd name="connsiteX82" fmla="*/ 2990746 w 3865038"/>
              <a:gd name="connsiteY82" fmla="*/ 421895 h 6858000"/>
              <a:gd name="connsiteX83" fmla="*/ 2993526 w 3865038"/>
              <a:gd name="connsiteY83" fmla="*/ 380785 h 6858000"/>
              <a:gd name="connsiteX84" fmla="*/ 1821085 w 3865038"/>
              <a:gd name="connsiteY84" fmla="*/ 0 h 6858000"/>
              <a:gd name="connsiteX85" fmla="*/ 3865038 w 3865038"/>
              <a:gd name="connsiteY85" fmla="*/ 0 h 6858000"/>
              <a:gd name="connsiteX86" fmla="*/ 3865038 w 3865038"/>
              <a:gd name="connsiteY86" fmla="*/ 3275673 h 6858000"/>
              <a:gd name="connsiteX87" fmla="*/ 3475622 w 3865038"/>
              <a:gd name="connsiteY87" fmla="*/ 3275673 h 6858000"/>
              <a:gd name="connsiteX88" fmla="*/ 3475622 w 3865038"/>
              <a:gd name="connsiteY88" fmla="*/ 5249678 h 6858000"/>
              <a:gd name="connsiteX89" fmla="*/ 3865038 w 3865038"/>
              <a:gd name="connsiteY89" fmla="*/ 5249678 h 6858000"/>
              <a:gd name="connsiteX90" fmla="*/ 3865038 w 3865038"/>
              <a:gd name="connsiteY90" fmla="*/ 6858000 h 6858000"/>
              <a:gd name="connsiteX91" fmla="*/ 929186 w 3865038"/>
              <a:gd name="connsiteY91" fmla="*/ 6858000 h 6858000"/>
              <a:gd name="connsiteX92" fmla="*/ 744359 w 3865038"/>
              <a:gd name="connsiteY92" fmla="*/ 6622854 h 6858000"/>
              <a:gd name="connsiteX93" fmla="*/ 0 w 3865038"/>
              <a:gd name="connsiteY93" fmla="*/ 3815553 h 6858000"/>
              <a:gd name="connsiteX94" fmla="*/ 1757949 w 3865038"/>
              <a:gd name="connsiteY94" fmla="*/ 310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65038" h="6858000">
                <a:moveTo>
                  <a:pt x="2857521" y="849673"/>
                </a:moveTo>
                <a:lnTo>
                  <a:pt x="2878463" y="863383"/>
                </a:lnTo>
                <a:lnTo>
                  <a:pt x="2867442" y="858453"/>
                </a:lnTo>
                <a:close/>
                <a:moveTo>
                  <a:pt x="3242668" y="582063"/>
                </a:moveTo>
                <a:lnTo>
                  <a:pt x="3243164" y="582063"/>
                </a:lnTo>
                <a:lnTo>
                  <a:pt x="3265705" y="647601"/>
                </a:lnTo>
                <a:lnTo>
                  <a:pt x="3219432" y="647601"/>
                </a:lnTo>
                <a:close/>
                <a:moveTo>
                  <a:pt x="3223205" y="538074"/>
                </a:moveTo>
                <a:lnTo>
                  <a:pt x="3155682" y="716614"/>
                </a:lnTo>
                <a:lnTo>
                  <a:pt x="3195203" y="716614"/>
                </a:lnTo>
                <a:lnTo>
                  <a:pt x="3209204" y="676894"/>
                </a:lnTo>
                <a:lnTo>
                  <a:pt x="3275933" y="676894"/>
                </a:lnTo>
                <a:lnTo>
                  <a:pt x="3289438" y="716614"/>
                </a:lnTo>
                <a:lnTo>
                  <a:pt x="3330150" y="716614"/>
                </a:lnTo>
                <a:lnTo>
                  <a:pt x="3263421" y="538074"/>
                </a:lnTo>
                <a:close/>
                <a:moveTo>
                  <a:pt x="2953906" y="538074"/>
                </a:moveTo>
                <a:lnTo>
                  <a:pt x="2953906" y="716514"/>
                </a:lnTo>
                <a:lnTo>
                  <a:pt x="2990647" y="716514"/>
                </a:lnTo>
                <a:lnTo>
                  <a:pt x="2990647" y="591298"/>
                </a:lnTo>
                <a:lnTo>
                  <a:pt x="2991143" y="591298"/>
                </a:lnTo>
                <a:lnTo>
                  <a:pt x="3034934" y="716514"/>
                </a:lnTo>
                <a:lnTo>
                  <a:pt x="3065220" y="716514"/>
                </a:lnTo>
                <a:lnTo>
                  <a:pt x="3108912" y="590007"/>
                </a:lnTo>
                <a:lnTo>
                  <a:pt x="3109408" y="590007"/>
                </a:lnTo>
                <a:lnTo>
                  <a:pt x="3109408" y="716514"/>
                </a:lnTo>
                <a:lnTo>
                  <a:pt x="3146149" y="716514"/>
                </a:lnTo>
                <a:lnTo>
                  <a:pt x="3146149" y="538074"/>
                </a:lnTo>
                <a:lnTo>
                  <a:pt x="3090939" y="538074"/>
                </a:lnTo>
                <a:lnTo>
                  <a:pt x="3051418" y="660808"/>
                </a:lnTo>
                <a:lnTo>
                  <a:pt x="3050921" y="660808"/>
                </a:lnTo>
                <a:lnTo>
                  <a:pt x="3009216" y="538074"/>
                </a:lnTo>
                <a:close/>
                <a:moveTo>
                  <a:pt x="3410781" y="533804"/>
                </a:moveTo>
                <a:cubicBezTo>
                  <a:pt x="3397177" y="533804"/>
                  <a:pt x="3384864" y="536187"/>
                  <a:pt x="3373941" y="541053"/>
                </a:cubicBezTo>
                <a:cubicBezTo>
                  <a:pt x="3363018" y="545819"/>
                  <a:pt x="3353883" y="552472"/>
                  <a:pt x="3346336" y="561012"/>
                </a:cubicBezTo>
                <a:cubicBezTo>
                  <a:pt x="3338789" y="569552"/>
                  <a:pt x="3333030" y="579482"/>
                  <a:pt x="3329058" y="590901"/>
                </a:cubicBezTo>
                <a:cubicBezTo>
                  <a:pt x="3325086" y="602320"/>
                  <a:pt x="3323100" y="615031"/>
                  <a:pt x="3323100" y="628039"/>
                </a:cubicBezTo>
                <a:cubicBezTo>
                  <a:pt x="3323100" y="641047"/>
                  <a:pt x="3325086" y="653161"/>
                  <a:pt x="3329058" y="664382"/>
                </a:cubicBezTo>
                <a:cubicBezTo>
                  <a:pt x="3333129" y="675702"/>
                  <a:pt x="3338789" y="685434"/>
                  <a:pt x="3346336" y="693775"/>
                </a:cubicBezTo>
                <a:cubicBezTo>
                  <a:pt x="3353783" y="702116"/>
                  <a:pt x="3363018" y="708670"/>
                  <a:pt x="3373941" y="713436"/>
                </a:cubicBezTo>
                <a:cubicBezTo>
                  <a:pt x="3384864" y="718202"/>
                  <a:pt x="3397078" y="720585"/>
                  <a:pt x="3410781" y="720585"/>
                </a:cubicBezTo>
                <a:cubicBezTo>
                  <a:pt x="3419420" y="720585"/>
                  <a:pt x="3427960" y="718798"/>
                  <a:pt x="3436499" y="715223"/>
                </a:cubicBezTo>
                <a:lnTo>
                  <a:pt x="3436400" y="715422"/>
                </a:lnTo>
                <a:cubicBezTo>
                  <a:pt x="3444940" y="711847"/>
                  <a:pt x="3452685" y="705591"/>
                  <a:pt x="3459636" y="696555"/>
                </a:cubicBezTo>
                <a:lnTo>
                  <a:pt x="3463608" y="716812"/>
                </a:lnTo>
                <a:lnTo>
                  <a:pt x="3488631" y="716812"/>
                </a:lnTo>
                <a:lnTo>
                  <a:pt x="3488631" y="620293"/>
                </a:lnTo>
                <a:lnTo>
                  <a:pt x="3413661" y="620293"/>
                </a:lnTo>
                <a:lnTo>
                  <a:pt x="3413661" y="649487"/>
                </a:lnTo>
                <a:lnTo>
                  <a:pt x="3453182" y="649487"/>
                </a:lnTo>
                <a:cubicBezTo>
                  <a:pt x="3451990" y="661999"/>
                  <a:pt x="3447819" y="671532"/>
                  <a:pt x="3440769" y="678085"/>
                </a:cubicBezTo>
                <a:cubicBezTo>
                  <a:pt x="3433719" y="684639"/>
                  <a:pt x="3423690" y="687916"/>
                  <a:pt x="3410682" y="687916"/>
                </a:cubicBezTo>
                <a:cubicBezTo>
                  <a:pt x="3401844" y="687916"/>
                  <a:pt x="3394297" y="686129"/>
                  <a:pt x="3388141" y="682752"/>
                </a:cubicBezTo>
                <a:cubicBezTo>
                  <a:pt x="3381984" y="679376"/>
                  <a:pt x="3377019" y="674809"/>
                  <a:pt x="3373147" y="669149"/>
                </a:cubicBezTo>
                <a:cubicBezTo>
                  <a:pt x="3369373" y="663488"/>
                  <a:pt x="3366593" y="657034"/>
                  <a:pt x="3364806" y="649984"/>
                </a:cubicBezTo>
                <a:cubicBezTo>
                  <a:pt x="3363117" y="642934"/>
                  <a:pt x="3362224" y="635983"/>
                  <a:pt x="3362224" y="628138"/>
                </a:cubicBezTo>
                <a:cubicBezTo>
                  <a:pt x="3362224" y="620293"/>
                  <a:pt x="3363018" y="612747"/>
                  <a:pt x="3364806" y="605399"/>
                </a:cubicBezTo>
                <a:cubicBezTo>
                  <a:pt x="3366494" y="598050"/>
                  <a:pt x="3369274" y="591497"/>
                  <a:pt x="3373147" y="585737"/>
                </a:cubicBezTo>
                <a:cubicBezTo>
                  <a:pt x="3377019" y="580077"/>
                  <a:pt x="3381984" y="575410"/>
                  <a:pt x="3388141" y="572034"/>
                </a:cubicBezTo>
                <a:cubicBezTo>
                  <a:pt x="3394297" y="568559"/>
                  <a:pt x="3401844" y="566871"/>
                  <a:pt x="3410682" y="566871"/>
                </a:cubicBezTo>
                <a:cubicBezTo>
                  <a:pt x="3420115" y="566871"/>
                  <a:pt x="3428258" y="569353"/>
                  <a:pt x="3434911" y="574318"/>
                </a:cubicBezTo>
                <a:cubicBezTo>
                  <a:pt x="3441564" y="579382"/>
                  <a:pt x="3446131" y="586830"/>
                  <a:pt x="3448415" y="596859"/>
                </a:cubicBezTo>
                <a:lnTo>
                  <a:pt x="3485950" y="596859"/>
                </a:lnTo>
                <a:cubicBezTo>
                  <a:pt x="3484957" y="586730"/>
                  <a:pt x="3482177" y="577694"/>
                  <a:pt x="3477709" y="569850"/>
                </a:cubicBezTo>
                <a:cubicBezTo>
                  <a:pt x="3473240" y="562005"/>
                  <a:pt x="3467580" y="555451"/>
                  <a:pt x="3460629" y="550089"/>
                </a:cubicBezTo>
                <a:cubicBezTo>
                  <a:pt x="3453777" y="544727"/>
                  <a:pt x="3445933" y="540755"/>
                  <a:pt x="3437393" y="537975"/>
                </a:cubicBezTo>
                <a:cubicBezTo>
                  <a:pt x="3428853" y="535194"/>
                  <a:pt x="3419917" y="533804"/>
                  <a:pt x="3410781" y="533804"/>
                </a:cubicBezTo>
                <a:close/>
                <a:moveTo>
                  <a:pt x="2993526" y="380785"/>
                </a:moveTo>
                <a:cubicBezTo>
                  <a:pt x="2981809" y="380785"/>
                  <a:pt x="2964035" y="387537"/>
                  <a:pt x="2952715" y="390715"/>
                </a:cubicBezTo>
                <a:lnTo>
                  <a:pt x="2952814" y="390715"/>
                </a:lnTo>
                <a:cubicBezTo>
                  <a:pt x="2928585" y="397666"/>
                  <a:pt x="2784701" y="446124"/>
                  <a:pt x="2732072" y="572730"/>
                </a:cubicBezTo>
                <a:cubicBezTo>
                  <a:pt x="2692191" y="668739"/>
                  <a:pt x="2743465" y="798200"/>
                  <a:pt x="2837465" y="848024"/>
                </a:cubicBezTo>
                <a:lnTo>
                  <a:pt x="2878906" y="863674"/>
                </a:lnTo>
                <a:lnTo>
                  <a:pt x="2879300" y="863932"/>
                </a:lnTo>
                <a:lnTo>
                  <a:pt x="2879687" y="863969"/>
                </a:lnTo>
                <a:lnTo>
                  <a:pt x="2880226" y="864172"/>
                </a:lnTo>
                <a:lnTo>
                  <a:pt x="2879794" y="863979"/>
                </a:lnTo>
                <a:lnTo>
                  <a:pt x="2903973" y="866290"/>
                </a:lnTo>
                <a:cubicBezTo>
                  <a:pt x="2912997" y="865809"/>
                  <a:pt x="2922838" y="863986"/>
                  <a:pt x="2933550" y="860597"/>
                </a:cubicBezTo>
                <a:cubicBezTo>
                  <a:pt x="2979526" y="846099"/>
                  <a:pt x="3007429" y="818097"/>
                  <a:pt x="3007429" y="818097"/>
                </a:cubicBezTo>
                <a:cubicBezTo>
                  <a:pt x="3007429" y="818097"/>
                  <a:pt x="2947105" y="792012"/>
                  <a:pt x="2891850" y="732261"/>
                </a:cubicBezTo>
                <a:lnTo>
                  <a:pt x="2842114" y="662968"/>
                </a:lnTo>
                <a:lnTo>
                  <a:pt x="2887798" y="574493"/>
                </a:lnTo>
                <a:cubicBezTo>
                  <a:pt x="2927120" y="509626"/>
                  <a:pt x="2972277" y="449947"/>
                  <a:pt x="2990746" y="421895"/>
                </a:cubicBezTo>
                <a:cubicBezTo>
                  <a:pt x="3012095" y="389523"/>
                  <a:pt x="3006833" y="380785"/>
                  <a:pt x="2993526" y="380785"/>
                </a:cubicBezTo>
                <a:close/>
                <a:moveTo>
                  <a:pt x="1821085" y="0"/>
                </a:moveTo>
                <a:lnTo>
                  <a:pt x="3865038" y="0"/>
                </a:lnTo>
                <a:lnTo>
                  <a:pt x="3865038" y="3275673"/>
                </a:lnTo>
                <a:lnTo>
                  <a:pt x="3475622" y="3275673"/>
                </a:lnTo>
                <a:lnTo>
                  <a:pt x="3475622" y="5249678"/>
                </a:lnTo>
                <a:lnTo>
                  <a:pt x="3865038" y="5249678"/>
                </a:lnTo>
                <a:lnTo>
                  <a:pt x="3865038" y="6858000"/>
                </a:lnTo>
                <a:lnTo>
                  <a:pt x="929186" y="6858000"/>
                </a:lnTo>
                <a:lnTo>
                  <a:pt x="744359" y="6622854"/>
                </a:lnTo>
                <a:cubicBezTo>
                  <a:pt x="223495" y="5878318"/>
                  <a:pt x="0" y="4870136"/>
                  <a:pt x="0" y="3815553"/>
                </a:cubicBezTo>
                <a:cubicBezTo>
                  <a:pt x="0" y="2233680"/>
                  <a:pt x="502911" y="699318"/>
                  <a:pt x="1757949" y="31003"/>
                </a:cubicBezTo>
                <a:close/>
              </a:path>
            </a:pathLst>
          </a:custGeom>
          <a:solidFill>
            <a:srgbClr val="FFFFFF">
              <a:lumMod val="95000"/>
            </a:srgbClr>
          </a:solidFill>
        </p:spPr>
      </p:pic>
      <p:sp>
        <p:nvSpPr>
          <p:cNvPr id="2" name="Title 1">
            <a:extLst>
              <a:ext uri="{FF2B5EF4-FFF2-40B4-BE49-F238E27FC236}">
                <a16:creationId xmlns:a16="http://schemas.microsoft.com/office/drawing/2014/main" id="{260FE530-A10D-49E2-3048-0ECA8D23DDB2}"/>
              </a:ext>
            </a:extLst>
          </p:cNvPr>
          <p:cNvSpPr>
            <a:spLocks noGrp="1"/>
          </p:cNvSpPr>
          <p:nvPr>
            <p:ph type="title"/>
          </p:nvPr>
        </p:nvSpPr>
        <p:spPr/>
        <p:txBody>
          <a:bodyPr/>
          <a:lstStyle/>
          <a:p>
            <a:r>
              <a:rPr lang="en-GB" dirty="0"/>
              <a:t>FY26 Highlights</a:t>
            </a:r>
            <a:br>
              <a:rPr lang="en-GB" dirty="0"/>
            </a:br>
            <a:endParaRPr lang="en-GB" dirty="0"/>
          </a:p>
        </p:txBody>
      </p:sp>
      <p:sp>
        <p:nvSpPr>
          <p:cNvPr id="3" name="Slide Number Placeholder 2">
            <a:extLst>
              <a:ext uri="{FF2B5EF4-FFF2-40B4-BE49-F238E27FC236}">
                <a16:creationId xmlns:a16="http://schemas.microsoft.com/office/drawing/2014/main" id="{16223AD0-DD9A-264E-E6D1-38C8CA0D8C0D}"/>
              </a:ext>
            </a:extLst>
          </p:cNvPr>
          <p:cNvSpPr>
            <a:spLocks noGrp="1"/>
          </p:cNvSpPr>
          <p:nvPr>
            <p:ph type="sldNum" sz="quarter" idx="10"/>
          </p:nvPr>
        </p:nvSpPr>
        <p:spPr/>
        <p:txBody>
          <a:bodyPr/>
          <a:lstStyle/>
          <a:p>
            <a:fld id="{08F64A33-8291-4D33-9825-B38E89644A52}" type="slidenum">
              <a:rPr lang="en-GB" smtClean="0"/>
              <a:pPr/>
              <a:t>8</a:t>
            </a:fld>
            <a:endParaRPr lang="en-GB"/>
          </a:p>
        </p:txBody>
      </p:sp>
      <p:sp>
        <p:nvSpPr>
          <p:cNvPr id="20" name="TextBox 19">
            <a:extLst>
              <a:ext uri="{FF2B5EF4-FFF2-40B4-BE49-F238E27FC236}">
                <a16:creationId xmlns:a16="http://schemas.microsoft.com/office/drawing/2014/main" id="{7FA5EB5B-D910-5915-AC64-FC847A05C26C}"/>
              </a:ext>
            </a:extLst>
          </p:cNvPr>
          <p:cNvSpPr txBox="1"/>
          <p:nvPr/>
        </p:nvSpPr>
        <p:spPr>
          <a:xfrm>
            <a:off x="371475"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3"/>
                </a:solidFill>
              </a:rPr>
              <a:t>Financial Covenants </a:t>
            </a:r>
          </a:p>
          <a:p>
            <a:pPr marL="0" lvl="1">
              <a:lnSpc>
                <a:spcPct val="90000"/>
              </a:lnSpc>
              <a:spcAft>
                <a:spcPts val="1200"/>
              </a:spcAft>
            </a:pPr>
            <a:r>
              <a:rPr lang="en-GB" sz="1400" dirty="0"/>
              <a:t>3.9x Net Debt to EBITDA as at 31 March 2026. Interest Cover of 5.6x</a:t>
            </a:r>
          </a:p>
          <a:p>
            <a:pPr marL="266700" lvl="2" indent="-266700">
              <a:lnSpc>
                <a:spcPct val="90000"/>
              </a:lnSpc>
              <a:spcAft>
                <a:spcPts val="600"/>
              </a:spcAft>
              <a:buFont typeface="Arial" panose="020B0604020202020204" pitchFamily="34" charset="0"/>
              <a:buChar char="•"/>
            </a:pPr>
            <a:r>
              <a:rPr lang="en-GB" sz="1400" dirty="0"/>
              <a:t>Significant financial headroom to invest in growth and improve passenger experience</a:t>
            </a:r>
          </a:p>
          <a:p>
            <a:pPr marL="266700" lvl="2" indent="-266700">
              <a:lnSpc>
                <a:spcPct val="90000"/>
              </a:lnSpc>
              <a:spcAft>
                <a:spcPts val="600"/>
              </a:spcAft>
              <a:buFont typeface="Arial" panose="020B0604020202020204" pitchFamily="34" charset="0"/>
              <a:buChar char="•"/>
            </a:pPr>
            <a:r>
              <a:rPr lang="en-GB" sz="1400" dirty="0"/>
              <a:t>Plans to invest more than £2.5bn in our three airports over the next five years</a:t>
            </a:r>
          </a:p>
          <a:p>
            <a:pPr marL="266700" lvl="2" indent="-266700">
              <a:lnSpc>
                <a:spcPct val="90000"/>
              </a:lnSpc>
              <a:spcAft>
                <a:spcPts val="600"/>
              </a:spcAft>
              <a:buFont typeface="Arial" panose="020B0604020202020204" pitchFamily="34" charset="0"/>
              <a:buChar char="•"/>
            </a:pPr>
            <a:endParaRPr lang="en-GB" sz="1400" dirty="0"/>
          </a:p>
        </p:txBody>
      </p:sp>
      <p:sp>
        <p:nvSpPr>
          <p:cNvPr id="24" name="Oval 23">
            <a:extLst>
              <a:ext uri="{FF2B5EF4-FFF2-40B4-BE49-F238E27FC236}">
                <a16:creationId xmlns:a16="http://schemas.microsoft.com/office/drawing/2014/main" id="{58096B4E-1B29-1944-1521-EF5E78ACB649}"/>
              </a:ext>
            </a:extLst>
          </p:cNvPr>
          <p:cNvSpPr/>
          <p:nvPr/>
        </p:nvSpPr>
        <p:spPr>
          <a:xfrm>
            <a:off x="4442672" y="1651208"/>
            <a:ext cx="712096" cy="712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255013D8-8EB7-4F64-5BE5-537D46F8CBDE}"/>
              </a:ext>
            </a:extLst>
          </p:cNvPr>
          <p:cNvGrpSpPr/>
          <p:nvPr/>
        </p:nvGrpSpPr>
        <p:grpSpPr>
          <a:xfrm>
            <a:off x="8513870" y="1651208"/>
            <a:ext cx="712096" cy="712096"/>
            <a:chOff x="7669472" y="1651208"/>
            <a:chExt cx="789832" cy="789832"/>
          </a:xfrm>
        </p:grpSpPr>
        <p:sp>
          <p:nvSpPr>
            <p:cNvPr id="27" name="Oval 26">
              <a:extLst>
                <a:ext uri="{FF2B5EF4-FFF2-40B4-BE49-F238E27FC236}">
                  <a16:creationId xmlns:a16="http://schemas.microsoft.com/office/drawing/2014/main" id="{6D549E4F-0676-7ECD-6EA4-8E945818A86E}"/>
                </a:ext>
              </a:extLst>
            </p:cNvPr>
            <p:cNvSpPr/>
            <p:nvPr/>
          </p:nvSpPr>
          <p:spPr>
            <a:xfrm>
              <a:off x="7669472" y="1651208"/>
              <a:ext cx="789832" cy="7898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aphic 62">
              <a:extLst>
                <a:ext uri="{FF2B5EF4-FFF2-40B4-BE49-F238E27FC236}">
                  <a16:creationId xmlns:a16="http://schemas.microsoft.com/office/drawing/2014/main" id="{9A6A02B3-9448-DF01-6041-1CF0BDA029F6}"/>
                </a:ext>
              </a:extLst>
            </p:cNvPr>
            <p:cNvGrpSpPr/>
            <p:nvPr/>
          </p:nvGrpSpPr>
          <p:grpSpPr>
            <a:xfrm>
              <a:off x="7854113" y="1834812"/>
              <a:ext cx="420548" cy="422625"/>
              <a:chOff x="2331772" y="4713653"/>
              <a:chExt cx="227477" cy="228600"/>
            </a:xfrm>
            <a:solidFill>
              <a:schemeClr val="bg1"/>
            </a:solidFill>
          </p:grpSpPr>
          <p:sp>
            <p:nvSpPr>
              <p:cNvPr id="29" name="Freeform: Shape 28">
                <a:extLst>
                  <a:ext uri="{FF2B5EF4-FFF2-40B4-BE49-F238E27FC236}">
                    <a16:creationId xmlns:a16="http://schemas.microsoft.com/office/drawing/2014/main" id="{D004E443-58FF-C222-D8F5-960B249085CF}"/>
                  </a:ext>
                </a:extLst>
              </p:cNvPr>
              <p:cNvSpPr/>
              <p:nvPr/>
            </p:nvSpPr>
            <p:spPr>
              <a:xfrm>
                <a:off x="2331772" y="4713653"/>
                <a:ext cx="178412" cy="178415"/>
              </a:xfrm>
              <a:custGeom>
                <a:avLst/>
                <a:gdLst>
                  <a:gd name="connsiteX0" fmla="*/ 89202 w 178412"/>
                  <a:gd name="connsiteY0" fmla="*/ 178416 h 178415"/>
                  <a:gd name="connsiteX1" fmla="*/ 0 w 178412"/>
                  <a:gd name="connsiteY1" fmla="*/ 89205 h 178415"/>
                  <a:gd name="connsiteX2" fmla="*/ 89202 w 178412"/>
                  <a:gd name="connsiteY2" fmla="*/ 0 h 178415"/>
                  <a:gd name="connsiteX3" fmla="*/ 178413 w 178412"/>
                  <a:gd name="connsiteY3" fmla="*/ 89205 h 178415"/>
                  <a:gd name="connsiteX4" fmla="*/ 89202 w 178412"/>
                  <a:gd name="connsiteY4" fmla="*/ 178416 h 178415"/>
                  <a:gd name="connsiteX5" fmla="*/ 89202 w 178412"/>
                  <a:gd name="connsiteY5" fmla="*/ 17164 h 178415"/>
                  <a:gd name="connsiteX6" fmla="*/ 17164 w 178412"/>
                  <a:gd name="connsiteY6" fmla="*/ 89205 h 178415"/>
                  <a:gd name="connsiteX7" fmla="*/ 89202 w 178412"/>
                  <a:gd name="connsiteY7" fmla="*/ 161252 h 178415"/>
                  <a:gd name="connsiteX8" fmla="*/ 161249 w 178412"/>
                  <a:gd name="connsiteY8" fmla="*/ 89205 h 178415"/>
                  <a:gd name="connsiteX9" fmla="*/ 89202 w 178412"/>
                  <a:gd name="connsiteY9" fmla="*/ 17164 h 17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412" h="178415">
                    <a:moveTo>
                      <a:pt x="89202" y="178416"/>
                    </a:moveTo>
                    <a:cubicBezTo>
                      <a:pt x="40015" y="178416"/>
                      <a:pt x="0" y="138397"/>
                      <a:pt x="0" y="89205"/>
                    </a:cubicBezTo>
                    <a:cubicBezTo>
                      <a:pt x="0" y="40018"/>
                      <a:pt x="40015" y="0"/>
                      <a:pt x="89202" y="0"/>
                    </a:cubicBezTo>
                    <a:cubicBezTo>
                      <a:pt x="138389" y="0"/>
                      <a:pt x="178413" y="40018"/>
                      <a:pt x="178413" y="89205"/>
                    </a:cubicBezTo>
                    <a:cubicBezTo>
                      <a:pt x="178413" y="138397"/>
                      <a:pt x="138389" y="178416"/>
                      <a:pt x="89202" y="178416"/>
                    </a:cubicBezTo>
                    <a:close/>
                    <a:moveTo>
                      <a:pt x="89202" y="17164"/>
                    </a:moveTo>
                    <a:cubicBezTo>
                      <a:pt x="49482" y="17164"/>
                      <a:pt x="17164" y="49480"/>
                      <a:pt x="17164" y="89205"/>
                    </a:cubicBezTo>
                    <a:cubicBezTo>
                      <a:pt x="17164" y="128930"/>
                      <a:pt x="49482" y="161252"/>
                      <a:pt x="89202" y="161252"/>
                    </a:cubicBezTo>
                    <a:cubicBezTo>
                      <a:pt x="128930" y="161252"/>
                      <a:pt x="161249" y="128930"/>
                      <a:pt x="161249" y="89205"/>
                    </a:cubicBezTo>
                    <a:cubicBezTo>
                      <a:pt x="161249" y="49480"/>
                      <a:pt x="128930" y="17164"/>
                      <a:pt x="89202" y="17164"/>
                    </a:cubicBezTo>
                    <a:close/>
                  </a:path>
                </a:pathLst>
              </a:custGeom>
              <a:grpFill/>
              <a:ln w="6350" cap="flat">
                <a:solidFill>
                  <a:schemeClr val="bg1"/>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63FB739-F7FA-BB37-712B-DB0DD2A8588C}"/>
                  </a:ext>
                </a:extLst>
              </p:cNvPr>
              <p:cNvSpPr/>
              <p:nvPr/>
            </p:nvSpPr>
            <p:spPr>
              <a:xfrm>
                <a:off x="2469779" y="4851581"/>
                <a:ext cx="89470" cy="90671"/>
              </a:xfrm>
              <a:custGeom>
                <a:avLst/>
                <a:gdLst>
                  <a:gd name="connsiteX0" fmla="*/ 80887 w 89470"/>
                  <a:gd name="connsiteY0" fmla="*/ 90671 h 90671"/>
                  <a:gd name="connsiteX1" fmla="*/ 74772 w 89470"/>
                  <a:gd name="connsiteY1" fmla="*/ 88106 h 90671"/>
                  <a:gd name="connsiteX2" fmla="*/ 2467 w 89470"/>
                  <a:gd name="connsiteY2" fmla="*/ 14598 h 90671"/>
                  <a:gd name="connsiteX3" fmla="*/ 2562 w 89470"/>
                  <a:gd name="connsiteY3" fmla="*/ 2463 h 90671"/>
                  <a:gd name="connsiteX4" fmla="*/ 14697 w 89470"/>
                  <a:gd name="connsiteY4" fmla="*/ 2563 h 90671"/>
                  <a:gd name="connsiteX5" fmla="*/ 87011 w 89470"/>
                  <a:gd name="connsiteY5" fmla="*/ 76071 h 90671"/>
                  <a:gd name="connsiteX6" fmla="*/ 86906 w 89470"/>
                  <a:gd name="connsiteY6" fmla="*/ 88207 h 90671"/>
                  <a:gd name="connsiteX7" fmla="*/ 80887 w 89470"/>
                  <a:gd name="connsiteY7" fmla="*/ 90671 h 9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470" h="90671">
                    <a:moveTo>
                      <a:pt x="80887" y="90671"/>
                    </a:moveTo>
                    <a:cubicBezTo>
                      <a:pt x="78667" y="90671"/>
                      <a:pt x="76448" y="89816"/>
                      <a:pt x="74772" y="88106"/>
                    </a:cubicBezTo>
                    <a:lnTo>
                      <a:pt x="2467" y="14598"/>
                    </a:lnTo>
                    <a:cubicBezTo>
                      <a:pt x="-857" y="11220"/>
                      <a:pt x="-819" y="5785"/>
                      <a:pt x="2562" y="2463"/>
                    </a:cubicBezTo>
                    <a:cubicBezTo>
                      <a:pt x="5944" y="-856"/>
                      <a:pt x="11373" y="-818"/>
                      <a:pt x="14697" y="2563"/>
                    </a:cubicBezTo>
                    <a:lnTo>
                      <a:pt x="87011" y="76071"/>
                    </a:lnTo>
                    <a:cubicBezTo>
                      <a:pt x="90326" y="79449"/>
                      <a:pt x="90288" y="84884"/>
                      <a:pt x="86906" y="88207"/>
                    </a:cubicBezTo>
                    <a:cubicBezTo>
                      <a:pt x="85230" y="89850"/>
                      <a:pt x="83068" y="90671"/>
                      <a:pt x="80887" y="90671"/>
                    </a:cubicBezTo>
                    <a:close/>
                  </a:path>
                </a:pathLst>
              </a:custGeom>
              <a:grpFill/>
              <a:ln w="6350" cap="flat">
                <a:solidFill>
                  <a:schemeClr val="bg1"/>
                </a:solidFill>
                <a:prstDash val="solid"/>
                <a:miter/>
              </a:ln>
            </p:spPr>
            <p:txBody>
              <a:bodyPr rtlCol="0" anchor="ctr"/>
              <a:lstStyle/>
              <a:p>
                <a:endParaRPr lang="en-GB"/>
              </a:p>
            </p:txBody>
          </p:sp>
        </p:grpSp>
      </p:grpSp>
      <p:sp>
        <p:nvSpPr>
          <p:cNvPr id="31" name="TextBox 30">
            <a:extLst>
              <a:ext uri="{FF2B5EF4-FFF2-40B4-BE49-F238E27FC236}">
                <a16:creationId xmlns:a16="http://schemas.microsoft.com/office/drawing/2014/main" id="{485E67BB-5BAD-2DB4-37D8-23FA3D45BE3C}"/>
              </a:ext>
            </a:extLst>
          </p:cNvPr>
          <p:cNvSpPr txBox="1"/>
          <p:nvPr/>
        </p:nvSpPr>
        <p:spPr>
          <a:xfrm>
            <a:off x="4442672"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2"/>
                </a:solidFill>
              </a:rPr>
              <a:t>Financing </a:t>
            </a:r>
          </a:p>
          <a:p>
            <a:pPr marL="0" lvl="2">
              <a:lnSpc>
                <a:spcPct val="90000"/>
              </a:lnSpc>
              <a:spcAft>
                <a:spcPts val="1200"/>
              </a:spcAft>
            </a:pPr>
            <a:r>
              <a:rPr lang="en-GB" sz="1400" dirty="0"/>
              <a:t>MAG successfully returned to the Sterling debt capital markets in 2026 following debut Euro issuance in FY25</a:t>
            </a:r>
          </a:p>
          <a:p>
            <a:pPr marL="266700" lvl="2" indent="-266700">
              <a:lnSpc>
                <a:spcPct val="90000"/>
              </a:lnSpc>
              <a:spcAft>
                <a:spcPts val="600"/>
              </a:spcAft>
              <a:buFont typeface="Arial" panose="020B0604020202020204" pitchFamily="34" charset="0"/>
              <a:buChar char="•"/>
            </a:pPr>
            <a:r>
              <a:rPr lang="en-GB" sz="1400" dirty="0"/>
              <a:t>£300m 10-year bond issued in January 2026</a:t>
            </a:r>
          </a:p>
          <a:p>
            <a:pPr marL="266700" lvl="2" indent="-266700">
              <a:lnSpc>
                <a:spcPct val="90000"/>
              </a:lnSpc>
              <a:spcAft>
                <a:spcPts val="600"/>
              </a:spcAft>
              <a:buFont typeface="Arial" panose="020B0604020202020204" pitchFamily="34" charset="0"/>
              <a:buChar char="•"/>
            </a:pPr>
            <a:r>
              <a:rPr lang="en-GB" sz="1400" dirty="0"/>
              <a:t>Coupon of 5.25% (G+80bps), representing a record low margin for a UK airport issuer</a:t>
            </a:r>
          </a:p>
          <a:p>
            <a:pPr marL="266700" lvl="2" indent="-266700">
              <a:lnSpc>
                <a:spcPct val="90000"/>
              </a:lnSpc>
              <a:spcAft>
                <a:spcPts val="600"/>
              </a:spcAft>
              <a:buFont typeface="Arial" panose="020B0604020202020204" pitchFamily="34" charset="0"/>
              <a:buChar char="•"/>
            </a:pPr>
            <a:r>
              <a:rPr lang="en-GB" sz="1400" dirty="0"/>
              <a:t>Issuance brought forward from H1 FY27 to take advantage of favourable market conditions and de-risk business plan debt requirements</a:t>
            </a:r>
          </a:p>
        </p:txBody>
      </p:sp>
      <p:sp>
        <p:nvSpPr>
          <p:cNvPr id="32" name="TextBox 31">
            <a:extLst>
              <a:ext uri="{FF2B5EF4-FFF2-40B4-BE49-F238E27FC236}">
                <a16:creationId xmlns:a16="http://schemas.microsoft.com/office/drawing/2014/main" id="{17FC6FFC-0299-78A0-B159-F4ACCA6AE336}"/>
              </a:ext>
            </a:extLst>
          </p:cNvPr>
          <p:cNvSpPr txBox="1"/>
          <p:nvPr/>
        </p:nvSpPr>
        <p:spPr>
          <a:xfrm>
            <a:off x="8513870" y="2852738"/>
            <a:ext cx="3308400" cy="3455987"/>
          </a:xfrm>
          <a:prstGeom prst="rect">
            <a:avLst/>
          </a:prstGeom>
          <a:noFill/>
        </p:spPr>
        <p:txBody>
          <a:bodyPr wrap="square" lIns="0" tIns="0" rIns="0" bIns="0" rtlCol="0">
            <a:noAutofit/>
          </a:bodyPr>
          <a:lstStyle/>
          <a:p>
            <a:pPr marL="0" lvl="1">
              <a:lnSpc>
                <a:spcPct val="90000"/>
              </a:lnSpc>
              <a:spcAft>
                <a:spcPts val="1200"/>
              </a:spcAft>
            </a:pPr>
            <a:r>
              <a:rPr lang="en-GB" sz="1600" b="1" dirty="0">
                <a:solidFill>
                  <a:schemeClr val="accent1"/>
                </a:solidFill>
              </a:rPr>
              <a:t>Business Outlook</a:t>
            </a:r>
          </a:p>
          <a:p>
            <a:pPr marL="0" lvl="2">
              <a:lnSpc>
                <a:spcPct val="90000"/>
              </a:lnSpc>
              <a:spcAft>
                <a:spcPts val="1200"/>
              </a:spcAft>
            </a:pPr>
            <a:r>
              <a:rPr lang="en-GB" sz="1400" dirty="0"/>
              <a:t>FY26 was characterised by significant fiscal and geopolitical headwinds. Conflict in the Middle East, and knock-on effects which will continue to shape our operating environment </a:t>
            </a:r>
          </a:p>
          <a:p>
            <a:pPr marL="266700" lvl="2" indent="-266700">
              <a:lnSpc>
                <a:spcPct val="90000"/>
              </a:lnSpc>
              <a:spcAft>
                <a:spcPts val="600"/>
              </a:spcAft>
              <a:buFont typeface="Arial" panose="020B0604020202020204" pitchFamily="34" charset="0"/>
              <a:buChar char="•"/>
            </a:pPr>
            <a:r>
              <a:rPr lang="en-GB" sz="1400" dirty="0"/>
              <a:t>During the period these were largely navigated by MAG but likely to persist through FY27</a:t>
            </a:r>
          </a:p>
          <a:p>
            <a:pPr marL="266700" lvl="2" indent="-266700">
              <a:lnSpc>
                <a:spcPct val="90000"/>
              </a:lnSpc>
              <a:spcAft>
                <a:spcPts val="600"/>
              </a:spcAft>
              <a:buFont typeface="Arial" panose="020B0604020202020204" pitchFamily="34" charset="0"/>
              <a:buChar char="•"/>
            </a:pPr>
            <a:r>
              <a:rPr lang="en-GB" sz="1400" dirty="0"/>
              <a:t>We remain disciplined in managing global uncertainties through active risk management, operational flexibility and prudent financial planning, ensuring continuity of service delivery</a:t>
            </a:r>
          </a:p>
        </p:txBody>
      </p:sp>
      <p:pic>
        <p:nvPicPr>
          <p:cNvPr id="5" name="Graphic 4">
            <a:extLst>
              <a:ext uri="{FF2B5EF4-FFF2-40B4-BE49-F238E27FC236}">
                <a16:creationId xmlns:a16="http://schemas.microsoft.com/office/drawing/2014/main" id="{4B2AD957-DBED-C664-C432-C05A6E1486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3641" y="1816742"/>
            <a:ext cx="402063" cy="402063"/>
          </a:xfrm>
          <a:prstGeom prst="rect">
            <a:avLst/>
          </a:prstGeom>
        </p:spPr>
      </p:pic>
      <p:pic>
        <p:nvPicPr>
          <p:cNvPr id="6" name="Graphic 5">
            <a:extLst>
              <a:ext uri="{FF2B5EF4-FFF2-40B4-BE49-F238E27FC236}">
                <a16:creationId xmlns:a16="http://schemas.microsoft.com/office/drawing/2014/main" id="{B050D8F7-6002-30D6-26F9-EFD0B25C14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90521" y="1766115"/>
            <a:ext cx="431655" cy="431655"/>
          </a:xfrm>
          <a:prstGeom prst="rect">
            <a:avLst/>
          </a:prstGeom>
        </p:spPr>
      </p:pic>
    </p:spTree>
    <p:extLst>
      <p:ext uri="{BB962C8B-B14F-4D97-AF65-F5344CB8AC3E}">
        <p14:creationId xmlns:p14="http://schemas.microsoft.com/office/powerpoint/2010/main" val="338527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7F757-5695-DF69-49A3-DC6172A3361F}"/>
            </a:ext>
          </a:extLst>
        </p:cNvPr>
        <p:cNvGrpSpPr/>
        <p:nvPr/>
      </p:nvGrpSpPr>
      <p:grpSpPr>
        <a:xfrm>
          <a:off x="0" y="0"/>
          <a:ext cx="0" cy="0"/>
          <a:chOff x="0" y="0"/>
          <a:chExt cx="0" cy="0"/>
        </a:xfrm>
      </p:grpSpPr>
      <p:sp>
        <p:nvSpPr>
          <p:cNvPr id="78" name="Oval 77">
            <a:extLst>
              <a:ext uri="{FF2B5EF4-FFF2-40B4-BE49-F238E27FC236}">
                <a16:creationId xmlns:a16="http://schemas.microsoft.com/office/drawing/2014/main" id="{E014B1FB-38F7-044A-A06C-7ADBEDD4927E}"/>
              </a:ext>
            </a:extLst>
          </p:cNvPr>
          <p:cNvSpPr/>
          <p:nvPr/>
        </p:nvSpPr>
        <p:spPr>
          <a:xfrm>
            <a:off x="1742614" y="-752948"/>
            <a:ext cx="8968031" cy="8968031"/>
          </a:xfrm>
          <a:prstGeom prst="ellipse">
            <a:avLst/>
          </a:prstGeom>
          <a:noFill/>
          <a:ln w="6350">
            <a:solidFill>
              <a:schemeClr val="bg1">
                <a:alpha val="3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Oval 40">
            <a:extLst>
              <a:ext uri="{FF2B5EF4-FFF2-40B4-BE49-F238E27FC236}">
                <a16:creationId xmlns:a16="http://schemas.microsoft.com/office/drawing/2014/main" id="{43552F83-F985-45B6-47A7-E0100E2AE00C}"/>
              </a:ext>
            </a:extLst>
          </p:cNvPr>
          <p:cNvSpPr/>
          <p:nvPr/>
        </p:nvSpPr>
        <p:spPr>
          <a:xfrm>
            <a:off x="323850" y="-2343150"/>
            <a:ext cx="11544299" cy="11544299"/>
          </a:xfrm>
          <a:prstGeom prst="ellipse">
            <a:avLst/>
          </a:prstGeom>
          <a:noFill/>
          <a:ln w="6350">
            <a:solidFill>
              <a:schemeClr val="bg1">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0F5925C-8B7D-D79E-F3C1-9038B24F1B7F}"/>
              </a:ext>
            </a:extLst>
          </p:cNvPr>
          <p:cNvSpPr/>
          <p:nvPr/>
        </p:nvSpPr>
        <p:spPr>
          <a:xfrm>
            <a:off x="0" y="0"/>
            <a:ext cx="12191999" cy="6858000"/>
          </a:xfrm>
          <a:prstGeom prst="rect">
            <a:avLst/>
          </a:prstGeom>
          <a:gradFill flip="none" rotWithShape="1">
            <a:gsLst>
              <a:gs pos="0">
                <a:schemeClr val="bg1">
                  <a:alpha val="90000"/>
                </a:schemeClr>
              </a:gs>
              <a:gs pos="5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1E356338-E004-8CE2-5823-EA7FCF2BD49B}"/>
              </a:ext>
            </a:extLst>
          </p:cNvPr>
          <p:cNvSpPr/>
          <p:nvPr/>
        </p:nvSpPr>
        <p:spPr>
          <a:xfrm rot="10800000">
            <a:off x="1" y="0"/>
            <a:ext cx="12191999" cy="6858000"/>
          </a:xfrm>
          <a:prstGeom prst="rect">
            <a:avLst/>
          </a:prstGeom>
          <a:gradFill flip="none" rotWithShape="1">
            <a:gsLst>
              <a:gs pos="0">
                <a:schemeClr val="bg1">
                  <a:alpha val="90000"/>
                </a:schemeClr>
              </a:gs>
              <a:gs pos="65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67F03A71-3778-3255-2FDB-4CF550C6E1A7}"/>
              </a:ext>
            </a:extLst>
          </p:cNvPr>
          <p:cNvSpPr/>
          <p:nvPr/>
        </p:nvSpPr>
        <p:spPr>
          <a:xfrm>
            <a:off x="4889556" y="2509171"/>
            <a:ext cx="2424947" cy="2424947"/>
          </a:xfrm>
          <a:prstGeom prst="ellipse">
            <a:avLst/>
          </a:prstGeom>
          <a:noFill/>
          <a:ln w="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C1531995-AF8A-B47A-A0C4-91895C3C6B97}"/>
              </a:ext>
            </a:extLst>
          </p:cNvPr>
          <p:cNvSpPr txBox="1"/>
          <p:nvPr/>
        </p:nvSpPr>
        <p:spPr>
          <a:xfrm>
            <a:off x="9100302" y="1373609"/>
            <a:ext cx="2717522" cy="4935115"/>
          </a:xfrm>
          <a:prstGeom prst="rect">
            <a:avLst/>
          </a:prstGeom>
          <a:noFill/>
        </p:spPr>
        <p:txBody>
          <a:bodyPr wrap="square" lIns="0" rIns="0" rtlCol="0">
            <a:noAutofit/>
          </a:bodyPr>
          <a:lstStyle/>
          <a:p>
            <a:pPr marL="0" marR="0" lvl="0" indent="0" algn="r" defTabSz="914400" rtl="0" eaLnBrk="1" fontAlgn="auto" latinLnBrk="0" hangingPunct="1">
              <a:lnSpc>
                <a:spcPct val="90000"/>
              </a:lnSpc>
              <a:spcBef>
                <a:spcPts val="24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£14bn</a:t>
            </a:r>
            <a:b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Contribution to</a:t>
            </a:r>
            <a:b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UK economy</a:t>
            </a:r>
          </a:p>
          <a:p>
            <a:pPr marL="0" marR="0" lvl="0" indent="0" algn="r" defTabSz="914400" rtl="0" eaLnBrk="1" fontAlgn="auto" latinLnBrk="0" hangingPunct="1">
              <a:lnSpc>
                <a:spcPct val="90000"/>
              </a:lnSpc>
              <a:spcBef>
                <a:spcPts val="2400"/>
              </a:spcBef>
              <a:spcAft>
                <a:spcPts val="0"/>
              </a:spcAft>
              <a:buClrTx/>
              <a:buSzTx/>
              <a:buFontTx/>
              <a:buNone/>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UK’s largest private</a:t>
            </a:r>
            <a:b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transport infrastructure</a:t>
            </a:r>
            <a:b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investor outside London</a:t>
            </a:r>
          </a:p>
          <a:p>
            <a:pPr marL="0" marR="0" lvl="0" indent="0" algn="r" defTabSz="914400" rtl="0" eaLnBrk="1" fontAlgn="auto" latinLnBrk="0" hangingPunct="1">
              <a:lnSpc>
                <a:spcPct val="90000"/>
              </a:lnSpc>
              <a:spcBef>
                <a:spcPts val="25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45,000+  </a:t>
            </a:r>
            <a:b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Jobs supported </a:t>
            </a:r>
          </a:p>
          <a:p>
            <a:pPr marL="0" marR="0" lvl="0" indent="0" algn="r" defTabSz="914400" rtl="0" eaLnBrk="1" fontAlgn="auto" latinLnBrk="0" hangingPunct="1">
              <a:lnSpc>
                <a:spcPct val="90000"/>
              </a:lnSpc>
              <a:spcBef>
                <a:spcPts val="25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70%</a:t>
            </a:r>
            <a:r>
              <a:rPr kumimoji="0" lang="en-GB" sz="3200" b="0"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 </a:t>
            </a:r>
            <a:br>
              <a:rPr kumimoji="0" lang="en-GB" sz="1400" b="0"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of UK population within</a:t>
            </a:r>
            <a:b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two hours of a MAG airport</a:t>
            </a:r>
          </a:p>
          <a:p>
            <a:pPr marL="0" marR="0" lvl="0" indent="0" algn="r" defTabSz="914400" rtl="0" eaLnBrk="1" fontAlgn="auto" latinLnBrk="0" hangingPunct="1">
              <a:lnSpc>
                <a:spcPct val="90000"/>
              </a:lnSpc>
              <a:spcBef>
                <a:spcPts val="2500"/>
              </a:spcBef>
              <a:spcAft>
                <a:spcPts val="0"/>
              </a:spcAft>
              <a:buClrTx/>
              <a:buSzTx/>
              <a:buFontTx/>
              <a:buNone/>
              <a:tabLst/>
              <a:defRPr/>
            </a:pPr>
            <a:r>
              <a:rPr kumimoji="0" lang="en-GB" sz="3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805,000 </a:t>
            </a:r>
            <a:br>
              <a:rPr kumimoji="0" lang="en-GB" sz="14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tonnes of cargo</a:t>
            </a:r>
            <a:b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b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handled per year</a:t>
            </a:r>
          </a:p>
        </p:txBody>
      </p:sp>
      <p:sp>
        <p:nvSpPr>
          <p:cNvPr id="27" name="Oval 26">
            <a:extLst>
              <a:ext uri="{FF2B5EF4-FFF2-40B4-BE49-F238E27FC236}">
                <a16:creationId xmlns:a16="http://schemas.microsoft.com/office/drawing/2014/main" id="{C0798E80-E121-AAD6-C773-9E68CB89D925}"/>
              </a:ext>
            </a:extLst>
          </p:cNvPr>
          <p:cNvSpPr/>
          <p:nvPr/>
        </p:nvSpPr>
        <p:spPr>
          <a:xfrm>
            <a:off x="2739572" y="304798"/>
            <a:ext cx="6857999" cy="6857999"/>
          </a:xfrm>
          <a:prstGeom prst="ellipse">
            <a:avLst/>
          </a:prstGeom>
          <a:noFill/>
          <a:ln w="6350">
            <a:solidFill>
              <a:schemeClr val="bg1">
                <a:alpha val="3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28FA4E9E-4E0C-CD40-CA3D-DFC9D9636F57}"/>
              </a:ext>
            </a:extLst>
          </p:cNvPr>
          <p:cNvSpPr/>
          <p:nvPr/>
        </p:nvSpPr>
        <p:spPr>
          <a:xfrm>
            <a:off x="3462437" y="1084704"/>
            <a:ext cx="5347780" cy="5347780"/>
          </a:xfrm>
          <a:prstGeom prst="ellipse">
            <a:avLst/>
          </a:prstGeom>
          <a:noFill/>
          <a:ln w="63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BC38A6FA-5A9A-83DF-85AB-2563723BBAEE}"/>
              </a:ext>
            </a:extLst>
          </p:cNvPr>
          <p:cNvSpPr/>
          <p:nvPr/>
        </p:nvSpPr>
        <p:spPr>
          <a:xfrm>
            <a:off x="4402642" y="2052770"/>
            <a:ext cx="3475735" cy="3475736"/>
          </a:xfrm>
          <a:prstGeom prst="ellipse">
            <a:avLst/>
          </a:prstGeom>
          <a:noFill/>
          <a:ln w="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C5835D61-C36A-8934-D1ED-77DD99812640}"/>
              </a:ext>
            </a:extLst>
          </p:cNvPr>
          <p:cNvGrpSpPr/>
          <p:nvPr/>
        </p:nvGrpSpPr>
        <p:grpSpPr>
          <a:xfrm>
            <a:off x="9533082" y="2397442"/>
            <a:ext cx="2286647" cy="2920171"/>
            <a:chOff x="9847573" y="2397442"/>
            <a:chExt cx="1972156" cy="2920171"/>
          </a:xfrm>
        </p:grpSpPr>
        <p:cxnSp>
          <p:nvCxnSpPr>
            <p:cNvPr id="11" name="Straight Connector 10">
              <a:extLst>
                <a:ext uri="{FF2B5EF4-FFF2-40B4-BE49-F238E27FC236}">
                  <a16:creationId xmlns:a16="http://schemas.microsoft.com/office/drawing/2014/main" id="{0CE05377-6C70-D56D-527D-B057F37A8843}"/>
                </a:ext>
              </a:extLst>
            </p:cNvPr>
            <p:cNvCxnSpPr>
              <a:cxnSpLocks/>
            </p:cNvCxnSpPr>
            <p:nvPr/>
          </p:nvCxnSpPr>
          <p:spPr>
            <a:xfrm>
              <a:off x="9847573" y="2397442"/>
              <a:ext cx="1972156"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D265D6-AD24-76A3-AEEC-413419369CAD}"/>
                </a:ext>
              </a:extLst>
            </p:cNvPr>
            <p:cNvCxnSpPr>
              <a:cxnSpLocks/>
            </p:cNvCxnSpPr>
            <p:nvPr/>
          </p:nvCxnSpPr>
          <p:spPr>
            <a:xfrm>
              <a:off x="9847573" y="3283778"/>
              <a:ext cx="1972156"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887E8B8-DD75-A222-89BA-42955C217F89}"/>
                </a:ext>
              </a:extLst>
            </p:cNvPr>
            <p:cNvCxnSpPr>
              <a:cxnSpLocks/>
            </p:cNvCxnSpPr>
            <p:nvPr/>
          </p:nvCxnSpPr>
          <p:spPr>
            <a:xfrm>
              <a:off x="9847573" y="4233752"/>
              <a:ext cx="1972156"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3F6592A-236C-F5C8-7150-948C6411A79D}"/>
                </a:ext>
              </a:extLst>
            </p:cNvPr>
            <p:cNvCxnSpPr>
              <a:cxnSpLocks/>
            </p:cNvCxnSpPr>
            <p:nvPr/>
          </p:nvCxnSpPr>
          <p:spPr>
            <a:xfrm>
              <a:off x="9847573" y="5317613"/>
              <a:ext cx="1972156"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1FA3062F-0508-208B-4A86-C660D11F31E7}"/>
              </a:ext>
            </a:extLst>
          </p:cNvPr>
          <p:cNvSpPr txBox="1"/>
          <p:nvPr/>
        </p:nvSpPr>
        <p:spPr>
          <a:xfrm>
            <a:off x="228443" y="1329494"/>
            <a:ext cx="4831990" cy="491064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MANCHESTER AIRPORT </a:t>
            </a:r>
          </a:p>
          <a:p>
            <a:pPr marL="179388" marR="0" lvl="0" indent="-1793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Served 32.3m passengers</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Revenue of £630m and EBITDA of </a:t>
            </a:r>
            <a:r>
              <a:rPr lang="en-GB" sz="1200" dirty="0">
                <a:solidFill>
                  <a:srgbClr val="002147"/>
                </a:solidFill>
                <a:latin typeface="Inter" panose="02000503000000020004" pitchFamily="2" charset="0"/>
                <a:ea typeface="Inter" panose="02000503000000020004" pitchFamily="2" charset="0"/>
              </a:rPr>
              <a:t>£266</a:t>
            </a: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m</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211 destinations served</a:t>
            </a:r>
          </a:p>
          <a:p>
            <a:pPr marL="179388" marR="0" lvl="0" indent="-179388" algn="l" defTabSz="914400" rtl="0" eaLnBrk="1" fontAlgn="auto" latinLnBrk="0" hangingPunct="1">
              <a:lnSpc>
                <a:spcPct val="90000"/>
              </a:lnSpc>
              <a:spcBef>
                <a:spcPts val="1800"/>
              </a:spcBef>
              <a:spcAft>
                <a:spcPts val="0"/>
              </a:spcAft>
              <a:buClrTx/>
              <a:buSzTx/>
              <a:buFontTx/>
              <a:buNone/>
              <a:tabLst/>
              <a:defRPr/>
            </a:pPr>
            <a:r>
              <a:rPr kumimoji="0" lang="en-GB" sz="1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EAST</a:t>
            </a:r>
            <a:r>
              <a:rPr kumimoji="0" lang="en-GB" sz="1200" b="1"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rPr>
              <a:t> </a:t>
            </a:r>
            <a:r>
              <a:rPr kumimoji="0" lang="en-GB" sz="1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MIDLANDS AIRPORT</a:t>
            </a:r>
          </a:p>
          <a:p>
            <a:pPr marL="179388" marR="0" lvl="0" indent="-1793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UK’s largest pure freight operation – handled over 413,000 tonnes of cargo</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4.0m passengers</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dirty="0">
                <a:solidFill>
                  <a:srgbClr val="002147"/>
                </a:solidFill>
                <a:latin typeface="Inter" panose="02000503000000020004" pitchFamily="2" charset="0"/>
                <a:ea typeface="Inter" panose="02000503000000020004" pitchFamily="2" charset="0"/>
              </a:rPr>
              <a:t>R</a:t>
            </a:r>
            <a:r>
              <a:rPr kumimoji="0" lang="en-GB" sz="1200" b="0" i="0" u="none" strike="noStrike" kern="1200" cap="none" spc="0" normalizeH="0" baseline="0" noProof="0" dirty="0" err="1">
                <a:ln>
                  <a:noFill/>
                </a:ln>
                <a:solidFill>
                  <a:srgbClr val="002147"/>
                </a:solidFill>
                <a:effectLst/>
                <a:uLnTx/>
                <a:uFillTx/>
                <a:latin typeface="Inter" panose="02000503000000020004" pitchFamily="2" charset="0"/>
                <a:ea typeface="Inter" panose="02000503000000020004" pitchFamily="2" charset="0"/>
                <a:cs typeface="+mn-cs"/>
              </a:rPr>
              <a:t>evenue</a:t>
            </a: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 of £</a:t>
            </a:r>
            <a:r>
              <a:rPr lang="en-GB" sz="1200" dirty="0">
                <a:solidFill>
                  <a:srgbClr val="002147"/>
                </a:solidFill>
                <a:latin typeface="Inter" panose="02000503000000020004" pitchFamily="2" charset="0"/>
                <a:ea typeface="Inter" panose="02000503000000020004" pitchFamily="2" charset="0"/>
              </a:rPr>
              <a:t>112</a:t>
            </a: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m and EBITDA of £</a:t>
            </a:r>
            <a:r>
              <a:rPr lang="en-GB" sz="1200" dirty="0">
                <a:solidFill>
                  <a:srgbClr val="002147"/>
                </a:solidFill>
                <a:latin typeface="Inter" panose="02000503000000020004" pitchFamily="2" charset="0"/>
                <a:ea typeface="Inter" panose="02000503000000020004" pitchFamily="2" charset="0"/>
              </a:rPr>
              <a:t>51</a:t>
            </a: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m</a:t>
            </a:r>
          </a:p>
          <a:p>
            <a:pPr marL="179388" marR="0" lvl="0" indent="-179388" algn="l" defTabSz="914400" rtl="0" eaLnBrk="1" fontAlgn="auto" latinLnBrk="0" hangingPunct="1">
              <a:lnSpc>
                <a:spcPct val="90000"/>
              </a:lnSpc>
              <a:spcBef>
                <a:spcPts val="1800"/>
              </a:spcBef>
              <a:spcAft>
                <a:spcPts val="0"/>
              </a:spcAft>
              <a:buClrTx/>
              <a:buSzTx/>
              <a:buFontTx/>
              <a:buNone/>
              <a:tabLst/>
              <a:defRPr/>
            </a:pPr>
            <a:r>
              <a:rPr kumimoji="0" lang="en-GB" sz="1200" b="1" i="0" u="none" strike="noStrike" kern="1200" cap="none" spc="0" normalizeH="0" baseline="0" noProof="0" dirty="0">
                <a:ln>
                  <a:noFill/>
                </a:ln>
                <a:solidFill>
                  <a:srgbClr val="52B9E9"/>
                </a:solidFill>
                <a:effectLst/>
                <a:uLnTx/>
                <a:uFillTx/>
                <a:latin typeface="Inter" panose="02000503000000020004" pitchFamily="2" charset="0"/>
                <a:ea typeface="Inter" panose="02000503000000020004" pitchFamily="2" charset="0"/>
                <a:cs typeface="+mn-cs"/>
              </a:rPr>
              <a:t>LONDON STANSTED AIRPORT</a:t>
            </a:r>
          </a:p>
          <a:p>
            <a:pPr marL="179388" marR="0" lvl="0" indent="-1793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202 destinations worldwide, including more European connections than any other UK airport</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147"/>
                </a:solidFill>
                <a:effectLst/>
                <a:uLnTx/>
                <a:uFillTx/>
                <a:latin typeface="Inter" panose="02000503000000020004" pitchFamily="2" charset="0"/>
                <a:ea typeface="Inter" panose="02000503000000020004" pitchFamily="2" charset="0"/>
                <a:cs typeface="+mn-cs"/>
              </a:rPr>
              <a:t>Carried 30.0m passengers</a:t>
            </a: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dirty="0">
                <a:solidFill>
                  <a:srgbClr val="002147"/>
                </a:solidFill>
                <a:latin typeface="Inter" panose="02000503000000020004" pitchFamily="2" charset="0"/>
                <a:ea typeface="Inter" panose="02000503000000020004" pitchFamily="2" charset="0"/>
              </a:rPr>
              <a:t>Revenue of £480m and EBITDA of £195m</a:t>
            </a:r>
            <a:endParaRPr kumimoji="0" lang="en-GB" sz="12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endParaRPr>
          </a:p>
          <a:p>
            <a:pPr marL="179388" lvl="0" indent="-179388">
              <a:lnSpc>
                <a:spcPct val="90000"/>
              </a:lnSpc>
              <a:spcBef>
                <a:spcPts val="1800"/>
              </a:spcBef>
              <a:defRPr/>
            </a:pPr>
            <a:r>
              <a:rPr lang="en-GB" sz="1200" b="1" dirty="0">
                <a:solidFill>
                  <a:srgbClr val="52B9E9"/>
                </a:solidFill>
                <a:latin typeface="Inter" panose="02000503000000020004" pitchFamily="2" charset="0"/>
                <a:ea typeface="Inter" panose="02000503000000020004" pitchFamily="2" charset="0"/>
              </a:rPr>
              <a:t>CAVU</a:t>
            </a:r>
          </a:p>
          <a:p>
            <a:pPr marL="179388" indent="-179388">
              <a:lnSpc>
                <a:spcPct val="90000"/>
              </a:lnSpc>
              <a:buFont typeface="Arial" panose="020B0604020202020204" pitchFamily="34" charset="0"/>
              <a:buChar char="•"/>
              <a:defRPr/>
            </a:pPr>
            <a:r>
              <a:rPr lang="en-GB" sz="1200" dirty="0">
                <a:solidFill>
                  <a:srgbClr val="002147"/>
                </a:solidFill>
                <a:latin typeface="Inter" panose="02000503000000020004" pitchFamily="2" charset="0"/>
                <a:ea typeface="Inter" panose="02000503000000020004" pitchFamily="2" charset="0"/>
              </a:rPr>
              <a:t>Provides services to MAG and other airports internationally, spanning digital and e-commerce platforms and physical, in airport experiences</a:t>
            </a:r>
          </a:p>
          <a:p>
            <a:pPr marL="179388" indent="-179388">
              <a:lnSpc>
                <a:spcPct val="90000"/>
              </a:lnSpc>
              <a:buFont typeface="Arial" panose="020B0604020202020204" pitchFamily="34" charset="0"/>
              <a:buChar char="•"/>
              <a:defRPr/>
            </a:pPr>
            <a:r>
              <a:rPr lang="en-GB" sz="1200" dirty="0">
                <a:solidFill>
                  <a:srgbClr val="002147"/>
                </a:solidFill>
                <a:latin typeface="Inter" panose="02000503000000020004" pitchFamily="2" charset="0"/>
                <a:ea typeface="Inter" panose="02000503000000020004" pitchFamily="2" charset="0"/>
              </a:rPr>
              <a:t>CAVU presence extends across 399 airports in 58 countries, including 32 lounges across the UK, US and Australia</a:t>
            </a:r>
          </a:p>
          <a:p>
            <a:pPr marL="179388" indent="-179388">
              <a:lnSpc>
                <a:spcPct val="90000"/>
              </a:lnSpc>
              <a:buFont typeface="Arial" panose="020B0604020202020204" pitchFamily="34" charset="0"/>
              <a:buChar char="•"/>
              <a:defRPr/>
            </a:pPr>
            <a:r>
              <a:rPr lang="en-GB" sz="1200" dirty="0">
                <a:solidFill>
                  <a:srgbClr val="002147"/>
                </a:solidFill>
                <a:latin typeface="Inter" panose="02000503000000020004" pitchFamily="2" charset="0"/>
                <a:ea typeface="Inter" panose="02000503000000020004" pitchFamily="2" charset="0"/>
              </a:rPr>
              <a:t>Revenue of £289m, generating EBITDA of £77m</a:t>
            </a:r>
          </a:p>
          <a:p>
            <a:pPr marL="179388" lvl="0" indent="-179388">
              <a:lnSpc>
                <a:spcPct val="90000"/>
              </a:lnSpc>
              <a:spcBef>
                <a:spcPts val="1000"/>
              </a:spcBef>
              <a:buFont typeface="Arial" panose="020B0604020202020204" pitchFamily="34" charset="0"/>
              <a:buChar char="•"/>
              <a:defRPr/>
            </a:pPr>
            <a:endParaRPr lang="en-GB" sz="1200" dirty="0">
              <a:solidFill>
                <a:srgbClr val="002147"/>
              </a:solidFill>
              <a:latin typeface="Inter" panose="02000503000000020004" pitchFamily="2" charset="0"/>
              <a:ea typeface="Inter" panose="02000503000000020004" pitchFamily="2" charset="0"/>
            </a:endParaRPr>
          </a:p>
          <a:p>
            <a:pPr marL="179388" marR="0" lvl="0" indent="-17938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endParaRPr>
          </a:p>
        </p:txBody>
      </p:sp>
      <p:grpSp>
        <p:nvGrpSpPr>
          <p:cNvPr id="39" name="Group 38">
            <a:extLst>
              <a:ext uri="{FF2B5EF4-FFF2-40B4-BE49-F238E27FC236}">
                <a16:creationId xmlns:a16="http://schemas.microsoft.com/office/drawing/2014/main" id="{56CE2D25-196E-1053-B2AF-4AE0F58F1896}"/>
              </a:ext>
            </a:extLst>
          </p:cNvPr>
          <p:cNvGrpSpPr/>
          <p:nvPr/>
        </p:nvGrpSpPr>
        <p:grpSpPr>
          <a:xfrm>
            <a:off x="4967960" y="454277"/>
            <a:ext cx="4484468" cy="6263223"/>
            <a:chOff x="4773930" y="2038639"/>
            <a:chExt cx="1920239" cy="2681898"/>
          </a:xfrm>
        </p:grpSpPr>
        <p:pic>
          <p:nvPicPr>
            <p:cNvPr id="5" name="Graphic 4">
              <a:extLst>
                <a:ext uri="{FF2B5EF4-FFF2-40B4-BE49-F238E27FC236}">
                  <a16:creationId xmlns:a16="http://schemas.microsoft.com/office/drawing/2014/main" id="{4F636950-7938-16A3-D8CF-C84ACFD1892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773930" y="2038639"/>
              <a:ext cx="1920239" cy="2681898"/>
            </a:xfrm>
            <a:prstGeom prst="rect">
              <a:avLst/>
            </a:prstGeom>
          </p:spPr>
        </p:pic>
        <p:sp>
          <p:nvSpPr>
            <p:cNvPr id="34" name="Rectangle 33">
              <a:extLst>
                <a:ext uri="{FF2B5EF4-FFF2-40B4-BE49-F238E27FC236}">
                  <a16:creationId xmlns:a16="http://schemas.microsoft.com/office/drawing/2014/main" id="{A23776F4-D971-C0CE-3B76-16392FF1D0F7}"/>
                </a:ext>
              </a:extLst>
            </p:cNvPr>
            <p:cNvSpPr/>
            <p:nvPr/>
          </p:nvSpPr>
          <p:spPr>
            <a:xfrm>
              <a:off x="5811836" y="3568360"/>
              <a:ext cx="263525" cy="123825"/>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MAN</a:t>
              </a:r>
            </a:p>
          </p:txBody>
        </p:sp>
        <p:sp>
          <p:nvSpPr>
            <p:cNvPr id="35" name="Rectangle 34">
              <a:extLst>
                <a:ext uri="{FF2B5EF4-FFF2-40B4-BE49-F238E27FC236}">
                  <a16:creationId xmlns:a16="http://schemas.microsoft.com/office/drawing/2014/main" id="{3B541C8A-7FB6-D3DD-FAE7-A6C0C3A77A45}"/>
                </a:ext>
              </a:extLst>
            </p:cNvPr>
            <p:cNvSpPr/>
            <p:nvPr/>
          </p:nvSpPr>
          <p:spPr>
            <a:xfrm>
              <a:off x="5999141" y="3784454"/>
              <a:ext cx="263525" cy="123825"/>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EMA</a:t>
              </a:r>
            </a:p>
          </p:txBody>
        </p:sp>
        <p:sp>
          <p:nvSpPr>
            <p:cNvPr id="36" name="Rectangle 35">
              <a:extLst>
                <a:ext uri="{FF2B5EF4-FFF2-40B4-BE49-F238E27FC236}">
                  <a16:creationId xmlns:a16="http://schemas.microsoft.com/office/drawing/2014/main" id="{D05726AE-5D98-D886-49E1-E54F744E0481}"/>
                </a:ext>
              </a:extLst>
            </p:cNvPr>
            <p:cNvSpPr/>
            <p:nvPr/>
          </p:nvSpPr>
          <p:spPr>
            <a:xfrm>
              <a:off x="5832474" y="4188606"/>
              <a:ext cx="263525" cy="123825"/>
            </a:xfrm>
            <a:prstGeom prst="rect">
              <a:avLst/>
            </a:prstGeom>
            <a:solidFill>
              <a:srgbClr val="002D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Inter" panose="02000503000000020004" pitchFamily="2" charset="0"/>
                  <a:ea typeface="Inter" panose="02000503000000020004" pitchFamily="2" charset="0"/>
                  <a:cs typeface="+mn-cs"/>
                </a:rPr>
                <a:t>STN</a:t>
              </a:r>
            </a:p>
          </p:txBody>
        </p:sp>
      </p:grpSp>
      <p:pic>
        <p:nvPicPr>
          <p:cNvPr id="3" name="Graphic 2">
            <a:extLst>
              <a:ext uri="{FF2B5EF4-FFF2-40B4-BE49-F238E27FC236}">
                <a16:creationId xmlns:a16="http://schemas.microsoft.com/office/drawing/2014/main" id="{545F2942-F42C-1FFE-4867-141D44DD11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44952" y="378996"/>
            <a:ext cx="777312" cy="488312"/>
          </a:xfrm>
          <a:prstGeom prst="rect">
            <a:avLst/>
          </a:prstGeom>
        </p:spPr>
      </p:pic>
      <p:sp>
        <p:nvSpPr>
          <p:cNvPr id="6" name="TextBox 5">
            <a:extLst>
              <a:ext uri="{FF2B5EF4-FFF2-40B4-BE49-F238E27FC236}">
                <a16:creationId xmlns:a16="http://schemas.microsoft.com/office/drawing/2014/main" id="{58C5D348-9461-8138-CB3F-3AAE5B33D9AC}"/>
              </a:ext>
            </a:extLst>
          </p:cNvPr>
          <p:cNvSpPr txBox="1"/>
          <p:nvPr/>
        </p:nvSpPr>
        <p:spPr>
          <a:xfrm>
            <a:off x="371474" y="369954"/>
            <a:ext cx="9758045" cy="6151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5793"/>
                </a:solidFill>
                <a:effectLst/>
                <a:uLnTx/>
                <a:uFillTx/>
                <a:latin typeface="Inter" panose="02000503000000020004" pitchFamily="2" charset="0"/>
                <a:ea typeface="Inter" panose="02000503000000020004" pitchFamily="2" charset="0"/>
                <a:cs typeface="+mn-cs"/>
              </a:rPr>
              <a:t>FY26 Divisional Highlights</a:t>
            </a:r>
          </a:p>
        </p:txBody>
      </p:sp>
      <p:sp>
        <p:nvSpPr>
          <p:cNvPr id="7" name="Slide Number Placeholder 11">
            <a:extLst>
              <a:ext uri="{FF2B5EF4-FFF2-40B4-BE49-F238E27FC236}">
                <a16:creationId xmlns:a16="http://schemas.microsoft.com/office/drawing/2014/main" id="{F6C1FED3-BE45-B35B-35F6-D5108987EC8C}"/>
              </a:ext>
            </a:extLst>
          </p:cNvPr>
          <p:cNvSpPr txBox="1">
            <a:spLocks/>
          </p:cNvSpPr>
          <p:nvPr/>
        </p:nvSpPr>
        <p:spPr>
          <a:xfrm>
            <a:off x="11085443" y="6320999"/>
            <a:ext cx="735081" cy="537001"/>
          </a:xfrm>
          <a:prstGeom prst="rect">
            <a:avLst/>
          </a:prstGeom>
        </p:spPr>
        <p:txBody>
          <a:bodyPr vert="horz" lIns="91440" tIns="45720" rIns="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F64A33-8291-4D33-9825-B38E89644A52}" type="slidenum">
              <a:rPr kumimoji="0" lang="en-GB" sz="900" b="0" i="0" u="none" strike="noStrike" kern="1200" cap="none" spc="0" normalizeH="0" baseline="0" noProof="0" smtClean="0">
                <a:ln>
                  <a:noFill/>
                </a:ln>
                <a:solidFill>
                  <a:srgbClr val="002147"/>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002147"/>
              </a:solidFill>
              <a:effectLst/>
              <a:uLnTx/>
              <a:uFillTx/>
              <a:latin typeface="Inter"/>
              <a:ea typeface="+mn-ea"/>
              <a:cs typeface="+mn-cs"/>
            </a:endParaRPr>
          </a:p>
        </p:txBody>
      </p:sp>
    </p:spTree>
    <p:extLst>
      <p:ext uri="{BB962C8B-B14F-4D97-AF65-F5344CB8AC3E}">
        <p14:creationId xmlns:p14="http://schemas.microsoft.com/office/powerpoint/2010/main" val="85248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G Central Template">
  <a:themeElements>
    <a:clrScheme name="Office">
      <a:dk1>
        <a:srgbClr val="002147"/>
      </a:dk1>
      <a:lt1>
        <a:srgbClr val="FFFFFF"/>
      </a:lt1>
      <a:dk2>
        <a:srgbClr val="002147"/>
      </a:dk2>
      <a:lt2>
        <a:srgbClr val="E8E8E8"/>
      </a:lt2>
      <a:accent1>
        <a:srgbClr val="5EB6E4"/>
      </a:accent1>
      <a:accent2>
        <a:srgbClr val="21578A"/>
      </a:accent2>
      <a:accent3>
        <a:srgbClr val="00B588"/>
      </a:accent3>
      <a:accent4>
        <a:srgbClr val="006265"/>
      </a:accent4>
      <a:accent5>
        <a:srgbClr val="5C7F92"/>
      </a:accent5>
      <a:accent6>
        <a:srgbClr val="C2DEEA"/>
      </a:accent6>
      <a:hlink>
        <a:srgbClr val="002147"/>
      </a:hlink>
      <a:folHlink>
        <a:srgbClr val="002147"/>
      </a:folHlink>
    </a:clrScheme>
    <a:fontScheme name="MAG">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err="1"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6878</TotalTime>
  <Words>4794</Words>
  <Application>Microsoft Office PowerPoint</Application>
  <PresentationFormat>Widescreen</PresentationFormat>
  <Paragraphs>509</Paragraphs>
  <Slides>29</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Aptos</vt:lpstr>
      <vt:lpstr>Aptos Display</vt:lpstr>
      <vt:lpstr>Arial</vt:lpstr>
      <vt:lpstr>Century Gothic</vt:lpstr>
      <vt:lpstr>Futura PT Book</vt:lpstr>
      <vt:lpstr>Inter</vt:lpstr>
      <vt:lpstr>Tenorite</vt:lpstr>
      <vt:lpstr>MAG Central Template</vt:lpstr>
      <vt:lpstr>Office Theme</vt:lpstr>
      <vt:lpstr>Manchester Airports Group</vt:lpstr>
      <vt:lpstr>Introduction</vt:lpstr>
      <vt:lpstr>PowerPoint Presentation</vt:lpstr>
      <vt:lpstr>PowerPoint Presentation</vt:lpstr>
      <vt:lpstr>FY26 Highlights</vt:lpstr>
      <vt:lpstr>At a Glance</vt:lpstr>
      <vt:lpstr>FY26 Highlights </vt:lpstr>
      <vt:lpstr>FY26 Highlights </vt:lpstr>
      <vt:lpstr>PowerPoint Presentation</vt:lpstr>
      <vt:lpstr>Passenger &amp; Trading Performance</vt:lpstr>
      <vt:lpstr>Passenger Performance </vt:lpstr>
      <vt:lpstr>Growing and diversified route network</vt:lpstr>
      <vt:lpstr>FY26 EBITDA </vt:lpstr>
      <vt:lpstr>FY26 Trading Performance</vt:lpstr>
      <vt:lpstr>Capital Investment</vt:lpstr>
      <vt:lpstr>FY26 Capital Investment </vt:lpstr>
      <vt:lpstr>Financing</vt:lpstr>
      <vt:lpstr>Capital Structure </vt:lpstr>
      <vt:lpstr>Bond Issue – January 2026 </vt:lpstr>
      <vt:lpstr>Cashflow</vt:lpstr>
      <vt:lpstr>Financial Covenants and Ratings </vt:lpstr>
      <vt:lpstr>Sustainability</vt:lpstr>
      <vt:lpstr>PowerPoint Presentation</vt:lpstr>
      <vt:lpstr>PowerPoint Presentation</vt:lpstr>
      <vt:lpstr>PowerPoint Presentation</vt:lpstr>
      <vt:lpstr>APPENDICES</vt:lpstr>
      <vt:lpstr>Appendix – Reconciliation of Security Group Consolidation (MAGIL) to Group Results (MAHL)</vt:lpstr>
      <vt:lpstr>Appendix – IFRS 16 Impact on MAGIL Income Statement</vt:lpstr>
      <vt:lpstr>Important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Emperor Presentations</dc:creator>
  <cp:lastModifiedBy>Paul Curtis</cp:lastModifiedBy>
  <cp:revision>73</cp:revision>
  <cp:lastPrinted>2026-06-30T09:01:12Z</cp:lastPrinted>
  <dcterms:created xsi:type="dcterms:W3CDTF">2025-04-23T09:32:49Z</dcterms:created>
  <dcterms:modified xsi:type="dcterms:W3CDTF">2026-07-01T09:18:01Z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c82e2c0-f3d2-421b-a121-8691e12c08be_Enabled">
    <vt:lpwstr>true</vt:lpwstr>
  </property>
  <property fmtid="{D5CDD505-2E9C-101B-9397-08002B2CF9AE}" pid="3" name="MSIP_Label_dc82e2c0-f3d2-421b-a121-8691e12c08be_SetDate">
    <vt:lpwstr>2026-02-25T12:02:39Z</vt:lpwstr>
  </property>
  <property fmtid="{D5CDD505-2E9C-101B-9397-08002B2CF9AE}" pid="4" name="MSIP_Label_dc82e2c0-f3d2-421b-a121-8691e12c08be_Method">
    <vt:lpwstr>Standard</vt:lpwstr>
  </property>
  <property fmtid="{D5CDD505-2E9C-101B-9397-08002B2CF9AE}" pid="5" name="MSIP_Label_dc82e2c0-f3d2-421b-a121-8691e12c08be_Name">
    <vt:lpwstr>C2 - Internal</vt:lpwstr>
  </property>
  <property fmtid="{D5CDD505-2E9C-101B-9397-08002B2CF9AE}" pid="6" name="MSIP_Label_dc82e2c0-f3d2-421b-a121-8691e12c08be_SiteId">
    <vt:lpwstr>c0988276-7978-4f2a-bd8f-918a37a5c957</vt:lpwstr>
  </property>
  <property fmtid="{D5CDD505-2E9C-101B-9397-08002B2CF9AE}" pid="7" name="MSIP_Label_dc82e2c0-f3d2-421b-a121-8691e12c08be_ActionId">
    <vt:lpwstr>f5faa17e-f46f-4b19-882e-9b2ad9e2da8f</vt:lpwstr>
  </property>
  <property fmtid="{D5CDD505-2E9C-101B-9397-08002B2CF9AE}" pid="8" name="MSIP_Label_dc82e2c0-f3d2-421b-a121-8691e12c08be_ContentBits">
    <vt:lpwstr>2</vt:lpwstr>
  </property>
  <property fmtid="{D5CDD505-2E9C-101B-9397-08002B2CF9AE}" pid="9" name="MSIP_Label_dc82e2c0-f3d2-421b-a121-8691e12c08be_Tag">
    <vt:lpwstr>10, 3, 0, 1</vt:lpwstr>
  </property>
  <property fmtid="{D5CDD505-2E9C-101B-9397-08002B2CF9AE}" pid="10" name="ClassificationContentMarkingFooterLocations">
    <vt:lpwstr>MAG Central Template:5</vt:lpwstr>
  </property>
  <property fmtid="{D5CDD505-2E9C-101B-9397-08002B2CF9AE}" pid="11" name="ClassificationContentMarkingFooterText">
    <vt:lpwstr>C2 - Internal</vt:lpwstr>
  </property>
</Properties>
</file>